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281" r:id="rId3"/>
    <p:sldId id="260" r:id="rId4"/>
    <p:sldId id="261" r:id="rId5"/>
    <p:sldId id="282" r:id="rId6"/>
    <p:sldId id="299" r:id="rId7"/>
    <p:sldId id="284" r:id="rId8"/>
    <p:sldId id="285" r:id="rId9"/>
    <p:sldId id="262" r:id="rId10"/>
    <p:sldId id="286" r:id="rId11"/>
    <p:sldId id="287" r:id="rId12"/>
    <p:sldId id="288" r:id="rId13"/>
    <p:sldId id="290" r:id="rId14"/>
    <p:sldId id="289" r:id="rId15"/>
    <p:sldId id="291" r:id="rId16"/>
    <p:sldId id="292" r:id="rId17"/>
    <p:sldId id="293" r:id="rId18"/>
    <p:sldId id="296" r:id="rId19"/>
    <p:sldId id="297" r:id="rId20"/>
    <p:sldId id="298" r:id="rId21"/>
    <p:sldId id="277" r:id="rId22"/>
    <p:sldId id="295" r:id="rId23"/>
    <p:sldId id="300"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0066"/>
    <a:srgbClr val="800000"/>
    <a:srgbClr val="FFFFCC"/>
    <a:srgbClr val="808080"/>
    <a:srgbClr val="660033"/>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Objects="1" showGuides="1">
      <p:cViewPr varScale="1">
        <p:scale>
          <a:sx n="98" d="100"/>
          <a:sy n="98" d="100"/>
        </p:scale>
        <p:origin x="-4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8000"/>
            <a:chOff x="0" y="0"/>
            <a:chExt cx="5760" cy="4320"/>
          </a:xfrm>
        </p:grpSpPr>
        <p:sp>
          <p:nvSpPr>
            <p:cNvPr id="81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819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nvGrpSpPr>
            <p:cNvPr id="8197" name="Group 5"/>
            <p:cNvGrpSpPr>
              <a:grpSpLocks/>
            </p:cNvGrpSpPr>
            <p:nvPr/>
          </p:nvGrpSpPr>
          <p:grpSpPr bwMode="auto">
            <a:xfrm>
              <a:off x="0" y="672"/>
              <a:ext cx="1806" cy="1989"/>
              <a:chOff x="0" y="672"/>
              <a:chExt cx="1806" cy="1989"/>
            </a:xfrm>
          </p:grpSpPr>
          <p:sp>
            <p:nvSpPr>
              <p:cNvPr id="819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19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820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grpSp>
      <p:sp>
        <p:nvSpPr>
          <p:cNvPr id="8208"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8209" name="Rectangle 17"/>
          <p:cNvSpPr>
            <a:spLocks noGrp="1" noChangeArrowheads="1"/>
          </p:cNvSpPr>
          <p:nvPr>
            <p:ph type="ftr" sz="quarter" idx="3"/>
          </p:nvPr>
        </p:nvSpPr>
        <p:spPr/>
        <p:txBody>
          <a:bodyPr/>
          <a:lstStyle>
            <a:lvl1pPr>
              <a:defRPr/>
            </a:lvl1pPr>
          </a:lstStyle>
          <a:p>
            <a:endParaRPr lang="en-US" altLang="en-US"/>
          </a:p>
        </p:txBody>
      </p:sp>
      <p:sp>
        <p:nvSpPr>
          <p:cNvPr id="8210" name="Rectangle 18"/>
          <p:cNvSpPr>
            <a:spLocks noGrp="1" noChangeArrowheads="1"/>
          </p:cNvSpPr>
          <p:nvPr>
            <p:ph type="sldNum" sz="quarter" idx="4"/>
          </p:nvPr>
        </p:nvSpPr>
        <p:spPr/>
        <p:txBody>
          <a:bodyPr/>
          <a:lstStyle>
            <a:lvl1pPr>
              <a:defRPr/>
            </a:lvl1pPr>
          </a:lstStyle>
          <a:p>
            <a:fld id="{FB4BD1B0-31B3-446B-94AA-4E0D5055849F}" type="slidenum">
              <a:rPr lang="en-US" altLang="en-US"/>
              <a:pPr/>
              <a:t>‹#›</a:t>
            </a:fld>
            <a:endParaRPr lang="en-US" alt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644F1A3-1ECC-409D-AFE3-E6E06D978B39}"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53356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5E035750-9939-4953-B143-4DD9F7E89D41}"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35058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A77939CD-A3E4-4F0A-AB9E-57ABDDFEF4D3}" type="slidenum">
              <a:rPr lang="en-US" altLang="en-US"/>
              <a:pPr/>
              <a:t>‹#›</a:t>
            </a:fld>
            <a:endParaRPr lang="en-US" alt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a:p>
        </p:txBody>
      </p:sp>
    </p:spTree>
    <p:extLst>
      <p:ext uri="{BB962C8B-B14F-4D97-AF65-F5344CB8AC3E}">
        <p14:creationId xmlns:p14="http://schemas.microsoft.com/office/powerpoint/2010/main" xmlns="" val="602238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6F4BFE-7903-487A-A12E-1A4B81E76F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354983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8A3394-770A-45CE-AB76-4BEFA7E087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148163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37B709-6E41-44D8-956C-28B4FF378F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648744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CAF96C-FDA1-4E9A-8E1E-7B2B657C37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385601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505D064-D006-4AEA-86AB-CFDA0E900C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208718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14E04C0-49CC-4300-8814-1B89E75A812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271274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64F193-A078-45A7-9093-9F62E1EEAB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90642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11186938-D829-4285-9A41-5BB692C03ABF}"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08408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BADD9A-2DB4-4EA7-AFC7-6DE485609C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705945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756808-F84A-429A-8CBC-A15277D231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198121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BFE0E4-D815-4EFF-BBA1-92C4E0C9A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5896376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048A5C-70FA-4CC4-AA42-05EC263E8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02979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8B91C8B-1172-4B4C-A21D-E87016B7E4F0}"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12442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824C4160-9D8B-4A11-99A4-886FA2DE387E}"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19971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31F76B45-CE56-4FE9-8C97-994204E684C3}"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00679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DA24E837-CC29-4C5C-88AA-2BDA92E6AEC4}"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48454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5E65123F-2AE2-48C7-A1D3-10E92C2ED156}"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523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376681FD-E2CE-4B5A-9AE5-D82C6CA13145}"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38753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3D7F00C8-4897-4BB8-8F91-D414864D1FD3}"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7102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59638EC2-E9BE-4431-A3BA-6F07235CDA8F}" type="slidenum">
              <a:rPr lang="en-US" altLang="en-US"/>
              <a:pPr/>
              <a:t>‹#›</a:t>
            </a:fld>
            <a:endParaRPr lang="en-US" altLang="en-US"/>
          </a:p>
        </p:txBody>
      </p:sp>
      <p:grpSp>
        <p:nvGrpSpPr>
          <p:cNvPr id="7172" name="Group 4"/>
          <p:cNvGrpSpPr>
            <a:grpSpLocks/>
          </p:cNvGrpSpPr>
          <p:nvPr/>
        </p:nvGrpSpPr>
        <p:grpSpPr bwMode="auto">
          <a:xfrm>
            <a:off x="0" y="0"/>
            <a:ext cx="9144000" cy="546100"/>
            <a:chOff x="0" y="0"/>
            <a:chExt cx="5760" cy="344"/>
          </a:xfrm>
        </p:grpSpPr>
        <p:sp>
          <p:nvSpPr>
            <p:cNvPr id="71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71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717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717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718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718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solidFill>
                  <a:schemeClr val="accent2"/>
                </a:solidFill>
              </a:endParaRPr>
            </a:p>
          </p:txBody>
        </p:sp>
      </p:grpSp>
      <p:sp>
        <p:nvSpPr>
          <p:cNvPr id="7182"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3"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ltLang="en-US">
              <a:solidFill>
                <a:srgbClr val="000000"/>
              </a:solidFill>
            </a:endParaRP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endParaRPr lang="en-US" altLang="en-US">
              <a:solidFill>
                <a:srgbClr val="000000"/>
              </a:solidFill>
            </a:endParaRP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0A760F7-B896-49D7-9E95-AD9009F7EAC8}" type="slidenum">
              <a:rPr lang="en-US" altLang="en-US">
                <a:solidFill>
                  <a:srgbClr val="000000"/>
                </a:solidFill>
              </a:rPr>
              <a:pPr eaLnBrk="1" hangingPunct="1">
                <a:defRPr/>
              </a:pPr>
              <a:t>‹#›</a:t>
            </a:fld>
            <a:endParaRPr lang="en-US" altLang="en-US">
              <a:solidFill>
                <a:srgbClr val="000000"/>
              </a:solidFill>
            </a:endParaRPr>
          </a:p>
        </p:txBody>
      </p:sp>
    </p:spTree>
    <p:extLst>
      <p:ext uri="{BB962C8B-B14F-4D97-AF65-F5344CB8AC3E}">
        <p14:creationId xmlns:p14="http://schemas.microsoft.com/office/powerpoint/2010/main" xmlns="" val="36476703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000" b="1" dirty="0" err="1" smtClean="0"/>
              <a:t>Eleazar</a:t>
            </a:r>
            <a:r>
              <a:rPr lang="en-US" sz="4000" b="1" dirty="0" smtClean="0"/>
              <a:t> Had</a:t>
            </a:r>
            <a:br>
              <a:rPr lang="en-US" sz="4000" b="1" dirty="0" smtClean="0"/>
            </a:br>
            <a:r>
              <a:rPr lang="en-US" sz="4000" b="1" dirty="0" smtClean="0"/>
              <a:t>A Sword</a:t>
            </a:r>
            <a:endParaRPr lang="en-US" sz="4000" b="1" dirty="0"/>
          </a:p>
        </p:txBody>
      </p:sp>
      <p:sp>
        <p:nvSpPr>
          <p:cNvPr id="5" name="Subtitle 4"/>
          <p:cNvSpPr>
            <a:spLocks noGrp="1"/>
          </p:cNvSpPr>
          <p:nvPr>
            <p:ph type="subTitle" idx="1"/>
          </p:nvPr>
        </p:nvSpPr>
        <p:spPr/>
        <p:txBody>
          <a:bodyPr/>
          <a:lstStyle/>
          <a:p>
            <a:pPr algn="ctr"/>
            <a:r>
              <a:rPr lang="en-US" dirty="0" smtClean="0"/>
              <a:t>2 Samuel 23</a:t>
            </a:r>
            <a:endParaRPr lang="en-US" dirty="0"/>
          </a:p>
        </p:txBody>
      </p:sp>
    </p:spTree>
    <p:extLst>
      <p:ext uri="{BB962C8B-B14F-4D97-AF65-F5344CB8AC3E}">
        <p14:creationId xmlns:p14="http://schemas.microsoft.com/office/powerpoint/2010/main" xmlns="" val="53392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smtClean="0"/>
              <a:t>3. </a:t>
            </a:r>
            <a:r>
              <a:rPr lang="en-US" altLang="en-US" sz="3600" b="1" dirty="0" smtClean="0">
                <a:solidFill>
                  <a:schemeClr val="bg2">
                    <a:lumMod val="75000"/>
                  </a:schemeClr>
                </a:solidFill>
              </a:rPr>
              <a:t>He knew his enemy </a:t>
            </a:r>
            <a:r>
              <a:rPr lang="en-US" altLang="en-US" sz="3600" b="1" dirty="0" smtClean="0"/>
              <a:t>– 9</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solidFill>
                  <a:schemeClr val="bg2">
                    <a:lumMod val="75000"/>
                  </a:schemeClr>
                </a:solidFill>
              </a:rPr>
              <a:t>Philistines, not Israelites</a:t>
            </a:r>
          </a:p>
          <a:p>
            <a:pPr>
              <a:buFont typeface="Wingdings" panose="05000000000000000000" pitchFamily="2" charset="2"/>
              <a:buChar char="§"/>
            </a:pPr>
            <a:r>
              <a:rPr lang="en-US" altLang="en-US" b="1" dirty="0" smtClean="0"/>
              <a:t>King Saul chased a flea</a:t>
            </a:r>
          </a:p>
        </p:txBody>
      </p:sp>
      <p:sp>
        <p:nvSpPr>
          <p:cNvPr id="2" name="Rectangle 1"/>
          <p:cNvSpPr/>
          <p:nvPr/>
        </p:nvSpPr>
        <p:spPr bwMode="auto">
          <a:xfrm>
            <a:off x="867696" y="2438400"/>
            <a:ext cx="7391400" cy="1600200"/>
          </a:xfrm>
          <a:prstGeom prst="rect">
            <a:avLst/>
          </a:prstGeom>
          <a:solidFill>
            <a:schemeClr val="bg1">
              <a:lumMod val="75000"/>
            </a:schemeClr>
          </a:solidFill>
          <a:ln w="9525" cap="flat" cmpd="sng" algn="ctr">
            <a:solidFill>
              <a:schemeClr val="bg2">
                <a:lumMod val="50000"/>
              </a:schemeClr>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Arial" charset="0"/>
              </a:rPr>
              <a:t>“But if you bite and devour one another, beware lest you be consumed by one another” </a:t>
            </a:r>
            <a:r>
              <a:rPr kumimoji="0" lang="en-US" sz="2800" i="0" u="none" strike="noStrike" cap="none" normalizeH="0" baseline="0" dirty="0" smtClean="0">
                <a:ln>
                  <a:noFill/>
                </a:ln>
                <a:solidFill>
                  <a:schemeClr val="tx1"/>
                </a:solidFill>
                <a:effectLst/>
                <a:latin typeface="Arial" charset="0"/>
              </a:rPr>
              <a:t>– Gal.5:15</a:t>
            </a:r>
          </a:p>
        </p:txBody>
      </p:sp>
      <p:cxnSp>
        <p:nvCxnSpPr>
          <p:cNvPr id="4" name="Straight Connector 3"/>
          <p:cNvCxnSpPr/>
          <p:nvPr/>
        </p:nvCxnSpPr>
        <p:spPr bwMode="auto">
          <a:xfrm>
            <a:off x="2836608" y="2971800"/>
            <a:ext cx="2895600"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Rectangle 4"/>
          <p:cNvSpPr/>
          <p:nvPr/>
        </p:nvSpPr>
        <p:spPr bwMode="auto">
          <a:xfrm>
            <a:off x="5746956" y="2514600"/>
            <a:ext cx="2344992" cy="486696"/>
          </a:xfrm>
          <a:prstGeom prst="rect">
            <a:avLst/>
          </a:prstGeom>
          <a:solidFill>
            <a:srgbClr val="FFFFCC">
              <a:alpha val="29000"/>
            </a:srgbClr>
          </a:solidFill>
          <a:ln w="190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8" name="Straight Connector 7"/>
          <p:cNvCxnSpPr/>
          <p:nvPr/>
        </p:nvCxnSpPr>
        <p:spPr bwMode="auto">
          <a:xfrm>
            <a:off x="3826087" y="3458496"/>
            <a:ext cx="2620296"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Rectangle 11"/>
          <p:cNvSpPr/>
          <p:nvPr/>
        </p:nvSpPr>
        <p:spPr bwMode="auto">
          <a:xfrm>
            <a:off x="6951408" y="3048000"/>
            <a:ext cx="820992" cy="457200"/>
          </a:xfrm>
          <a:prstGeom prst="rect">
            <a:avLst/>
          </a:prstGeom>
          <a:solidFill>
            <a:srgbClr val="FFFFCC">
              <a:alpha val="29000"/>
            </a:srgbClr>
          </a:solidFill>
          <a:ln w="190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914400" y="3505200"/>
            <a:ext cx="1600200" cy="459660"/>
          </a:xfrm>
          <a:prstGeom prst="rect">
            <a:avLst/>
          </a:prstGeom>
          <a:solidFill>
            <a:srgbClr val="FFFFCC">
              <a:alpha val="29000"/>
            </a:srgbClr>
          </a:solidFill>
          <a:ln w="190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Rectangle 13"/>
          <p:cNvSpPr/>
          <p:nvPr/>
        </p:nvSpPr>
        <p:spPr bwMode="auto">
          <a:xfrm>
            <a:off x="867696" y="4273344"/>
            <a:ext cx="7391400" cy="1600200"/>
          </a:xfrm>
          <a:prstGeom prst="rect">
            <a:avLst/>
          </a:prstGeom>
          <a:solidFill>
            <a:schemeClr val="bg1">
              <a:lumMod val="75000"/>
            </a:schemeClr>
          </a:solidFill>
          <a:ln w="9525" cap="flat" cmpd="sng" algn="ctr">
            <a:solidFill>
              <a:schemeClr val="bg2">
                <a:lumMod val="50000"/>
              </a:schemeClr>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Arial" charset="0"/>
              </a:rPr>
              <a:t>“Let us not become conceited, </a:t>
            </a:r>
            <a:r>
              <a:rPr kumimoji="0" lang="en-US" sz="3200" i="0" u="none" strike="noStrike" cap="none" normalizeH="0" baseline="0" dirty="0" err="1" smtClean="0">
                <a:ln>
                  <a:noFill/>
                </a:ln>
                <a:solidFill>
                  <a:schemeClr val="tx1"/>
                </a:solidFill>
                <a:effectLst/>
                <a:latin typeface="Arial" charset="0"/>
              </a:rPr>
              <a:t>provok-ing</a:t>
            </a:r>
            <a:r>
              <a:rPr kumimoji="0" lang="en-US" sz="3200" i="0" u="none" strike="noStrike" cap="none" normalizeH="0" baseline="0" dirty="0" smtClean="0">
                <a:ln>
                  <a:noFill/>
                </a:ln>
                <a:solidFill>
                  <a:schemeClr val="tx1"/>
                </a:solidFill>
                <a:effectLst/>
                <a:latin typeface="Arial" charset="0"/>
              </a:rPr>
              <a:t> one another, envying one another” </a:t>
            </a:r>
            <a:br>
              <a:rPr kumimoji="0" lang="en-US" sz="3200" i="0" u="none" strike="noStrike" cap="none" normalizeH="0" baseline="0" dirty="0" smtClean="0">
                <a:ln>
                  <a:noFill/>
                </a:ln>
                <a:solidFill>
                  <a:schemeClr val="tx1"/>
                </a:solidFill>
                <a:effectLst/>
                <a:latin typeface="Arial" charset="0"/>
              </a:rPr>
            </a:br>
            <a:r>
              <a:rPr kumimoji="0" lang="en-US" sz="2800" i="0" u="none" strike="noStrike" cap="none" normalizeH="0" baseline="0" dirty="0" smtClean="0">
                <a:ln>
                  <a:noFill/>
                </a:ln>
                <a:solidFill>
                  <a:schemeClr val="tx1"/>
                </a:solidFill>
                <a:effectLst/>
                <a:latin typeface="Arial" charset="0"/>
              </a:rPr>
              <a:t>– Gal.5:26</a:t>
            </a:r>
          </a:p>
        </p:txBody>
      </p:sp>
      <p:cxnSp>
        <p:nvCxnSpPr>
          <p:cNvPr id="15" name="Straight Connector 14"/>
          <p:cNvCxnSpPr/>
          <p:nvPr/>
        </p:nvCxnSpPr>
        <p:spPr bwMode="auto">
          <a:xfrm>
            <a:off x="6506496" y="4815348"/>
            <a:ext cx="1339644"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bwMode="auto">
          <a:xfrm>
            <a:off x="1553496" y="4858142"/>
            <a:ext cx="2272591" cy="511724"/>
          </a:xfrm>
          <a:prstGeom prst="rect">
            <a:avLst/>
          </a:prstGeom>
          <a:solidFill>
            <a:srgbClr val="FFFFCC">
              <a:alpha val="29000"/>
            </a:srgbClr>
          </a:solidFill>
          <a:ln w="190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5439696" y="4855682"/>
            <a:ext cx="2435940" cy="511724"/>
          </a:xfrm>
          <a:prstGeom prst="rect">
            <a:avLst/>
          </a:prstGeom>
          <a:solidFill>
            <a:srgbClr val="FFFFCC">
              <a:alpha val="29000"/>
            </a:srgbClr>
          </a:solidFill>
          <a:ln w="19050" cap="flat" cmpd="sng" algn="ctr">
            <a:solidFill>
              <a:schemeClr val="bg2">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a:off x="914400" y="5302044"/>
            <a:ext cx="609600"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Straight Connector 22"/>
          <p:cNvCxnSpPr/>
          <p:nvPr/>
        </p:nvCxnSpPr>
        <p:spPr bwMode="auto">
          <a:xfrm>
            <a:off x="3930444" y="5304504"/>
            <a:ext cx="1479756"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423570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par>
                                <p:cTn id="47" presetID="22" presetClass="entr" presetSubtype="8"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left)">
                                      <p:cBhvr>
                                        <p:cTn id="6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2" grpId="0" animBg="1"/>
      <p:bldP spid="13" grpId="0" animBg="1"/>
      <p:bldP spid="14"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a:t>4</a:t>
            </a:r>
            <a:r>
              <a:rPr lang="en-US" altLang="en-US" sz="2800" b="1" dirty="0" smtClean="0"/>
              <a:t>. </a:t>
            </a:r>
            <a:r>
              <a:rPr lang="en-US" altLang="en-US" sz="3600" b="1" dirty="0" smtClean="0">
                <a:solidFill>
                  <a:schemeClr val="bg2">
                    <a:lumMod val="75000"/>
                  </a:schemeClr>
                </a:solidFill>
              </a:rPr>
              <a:t>He had a problem </a:t>
            </a:r>
            <a:r>
              <a:rPr lang="en-US" altLang="en-US" sz="3600" b="1" dirty="0" smtClean="0"/>
              <a:t>– 9</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solidFill>
                  <a:schemeClr val="bg2">
                    <a:lumMod val="75000"/>
                  </a:schemeClr>
                </a:solidFill>
              </a:rPr>
              <a:t>Israelites retreated </a:t>
            </a:r>
            <a:r>
              <a:rPr lang="en-US" altLang="en-US" b="1" dirty="0" smtClean="0"/>
              <a:t>(1 Chr.11:13)</a:t>
            </a:r>
          </a:p>
          <a:p>
            <a:pPr>
              <a:buFont typeface="Wingdings" panose="05000000000000000000" pitchFamily="2" charset="2"/>
              <a:buChar char="§"/>
            </a:pPr>
            <a:r>
              <a:rPr lang="en-US" altLang="en-US" b="1" dirty="0" smtClean="0"/>
              <a:t>Our first enemy: fear</a:t>
            </a:r>
          </a:p>
          <a:p>
            <a:pPr>
              <a:buFont typeface="Wingdings" panose="05000000000000000000" pitchFamily="2" charset="2"/>
              <a:buChar char="§"/>
            </a:pPr>
            <a:r>
              <a:rPr lang="en-US" altLang="en-US" b="1" dirty="0" smtClean="0"/>
              <a:t>Soldiers are not enlisted to march</a:t>
            </a:r>
          </a:p>
          <a:p>
            <a:pPr marL="457200" lvl="1" indent="0">
              <a:buNone/>
            </a:pPr>
            <a:endParaRPr lang="en-US" altLang="en-US" sz="3200" b="1" dirty="0" smtClean="0"/>
          </a:p>
        </p:txBody>
      </p:sp>
    </p:spTree>
    <p:extLst>
      <p:ext uri="{BB962C8B-B14F-4D97-AF65-F5344CB8AC3E}">
        <p14:creationId xmlns:p14="http://schemas.microsoft.com/office/powerpoint/2010/main" xmlns="" val="3497734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a:t>5</a:t>
            </a:r>
            <a:r>
              <a:rPr lang="en-US" altLang="en-US" sz="2800" b="1" dirty="0" smtClean="0"/>
              <a:t>. </a:t>
            </a:r>
            <a:r>
              <a:rPr lang="en-US" altLang="en-US" sz="3600" b="1" dirty="0" smtClean="0">
                <a:solidFill>
                  <a:schemeClr val="bg2">
                    <a:lumMod val="75000"/>
                  </a:schemeClr>
                </a:solidFill>
              </a:rPr>
              <a:t>He was aggressive </a:t>
            </a:r>
            <a:r>
              <a:rPr lang="en-US" altLang="en-US" sz="3600" b="1" dirty="0" smtClean="0"/>
              <a:t>– 10</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t>One man attacked as others retreated</a:t>
            </a:r>
          </a:p>
          <a:p>
            <a:pPr marL="0" indent="0">
              <a:buNone/>
            </a:pPr>
            <a:endParaRPr lang="en-US" altLang="en-US" b="1" dirty="0" smtClean="0"/>
          </a:p>
        </p:txBody>
      </p:sp>
      <p:sp>
        <p:nvSpPr>
          <p:cNvPr id="2" name="Rounded Rectangle 1"/>
          <p:cNvSpPr/>
          <p:nvPr/>
        </p:nvSpPr>
        <p:spPr bwMode="auto">
          <a:xfrm>
            <a:off x="914400" y="1981200"/>
            <a:ext cx="3124200" cy="1143000"/>
          </a:xfrm>
          <a:prstGeom prst="roundRect">
            <a:avLst/>
          </a:prstGeom>
          <a:solidFill>
            <a:schemeClr val="tx1"/>
          </a:solid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1"/>
                </a:solidFill>
                <a:effectLst/>
                <a:latin typeface="Calibri" panose="020F0502020204030204" pitchFamily="34" charset="0"/>
              </a:rPr>
              <a:t>Church discipline?</a:t>
            </a:r>
          </a:p>
        </p:txBody>
      </p:sp>
      <p:sp>
        <p:nvSpPr>
          <p:cNvPr id="5" name="Rounded Rectangle 4"/>
          <p:cNvSpPr/>
          <p:nvPr/>
        </p:nvSpPr>
        <p:spPr bwMode="auto">
          <a:xfrm>
            <a:off x="3001296" y="3200400"/>
            <a:ext cx="3124200" cy="1143000"/>
          </a:xfrm>
          <a:prstGeom prst="roundRect">
            <a:avLst/>
          </a:prstGeom>
          <a:solidFill>
            <a:schemeClr val="tx1"/>
          </a:solid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1"/>
                </a:solidFill>
                <a:effectLst/>
                <a:latin typeface="Calibri" panose="020F0502020204030204" pitchFamily="34" charset="0"/>
              </a:rPr>
              <a:t>Tone</a:t>
            </a:r>
            <a:r>
              <a:rPr kumimoji="0" lang="en-US" sz="3400" b="1" i="0" u="none" strike="noStrike" cap="none" normalizeH="0" dirty="0" smtClean="0">
                <a:ln>
                  <a:noFill/>
                </a:ln>
                <a:solidFill>
                  <a:schemeClr val="bg1"/>
                </a:solidFill>
                <a:effectLst/>
                <a:latin typeface="Calibri" panose="020F0502020204030204" pitchFamily="34" charset="0"/>
              </a:rPr>
              <a:t> down the message</a:t>
            </a:r>
            <a:r>
              <a:rPr kumimoji="0" lang="en-US" sz="3400" b="1" i="0" u="none" strike="noStrike" cap="none" normalizeH="0" baseline="0" dirty="0" smtClean="0">
                <a:ln>
                  <a:noFill/>
                </a:ln>
                <a:solidFill>
                  <a:schemeClr val="bg1"/>
                </a:solidFill>
                <a:effectLst/>
                <a:latin typeface="Calibri" panose="020F0502020204030204" pitchFamily="34" charset="0"/>
              </a:rPr>
              <a:t>?</a:t>
            </a:r>
          </a:p>
        </p:txBody>
      </p:sp>
      <p:sp>
        <p:nvSpPr>
          <p:cNvPr id="6" name="Rounded Rectangle 5"/>
          <p:cNvSpPr/>
          <p:nvPr/>
        </p:nvSpPr>
        <p:spPr bwMode="auto">
          <a:xfrm>
            <a:off x="5088192" y="4419600"/>
            <a:ext cx="3124200" cy="1143000"/>
          </a:xfrm>
          <a:prstGeom prst="roundRect">
            <a:avLst/>
          </a:prstGeom>
          <a:solidFill>
            <a:schemeClr val="tx1"/>
          </a:solid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1"/>
                </a:solidFill>
                <a:effectLst/>
                <a:latin typeface="Calibri" panose="020F0502020204030204" pitchFamily="34" charset="0"/>
              </a:rPr>
              <a:t>Talk to neighbor?</a:t>
            </a:r>
          </a:p>
        </p:txBody>
      </p:sp>
    </p:spTree>
    <p:extLst>
      <p:ext uri="{BB962C8B-B14F-4D97-AF65-F5344CB8AC3E}">
        <p14:creationId xmlns:p14="http://schemas.microsoft.com/office/powerpoint/2010/main" xmlns="" val="3757384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a:t>6</a:t>
            </a:r>
            <a:r>
              <a:rPr lang="en-US" altLang="en-US" sz="2800" b="1" dirty="0" smtClean="0"/>
              <a:t>. </a:t>
            </a:r>
            <a:r>
              <a:rPr lang="en-US" altLang="en-US" sz="3600" b="1" dirty="0" smtClean="0">
                <a:solidFill>
                  <a:schemeClr val="bg2">
                    <a:lumMod val="75000"/>
                  </a:schemeClr>
                </a:solidFill>
              </a:rPr>
              <a:t>He had a sword </a:t>
            </a:r>
            <a:r>
              <a:rPr lang="en-US" altLang="en-US" sz="3600" b="1" dirty="0" smtClean="0"/>
              <a:t>– 10</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t>Ep.6:17</a:t>
            </a:r>
          </a:p>
          <a:p>
            <a:pPr>
              <a:buFont typeface="Wingdings" panose="05000000000000000000" pitchFamily="2" charset="2"/>
              <a:buChar char="§"/>
            </a:pPr>
            <a:r>
              <a:rPr lang="en-US" altLang="en-US" b="1" dirty="0" smtClean="0"/>
              <a:t>Precise word suited to specific event</a:t>
            </a:r>
          </a:p>
          <a:p>
            <a:pPr>
              <a:buFont typeface="Wingdings" panose="05000000000000000000" pitchFamily="2" charset="2"/>
              <a:buChar char="§"/>
            </a:pPr>
            <a:r>
              <a:rPr lang="en-US" altLang="en-US" b="1" dirty="0" smtClean="0"/>
              <a:t>Ep.5:26 – </a:t>
            </a:r>
            <a:r>
              <a:rPr lang="en-US" altLang="en-US" b="1" i="1" dirty="0" smtClean="0">
                <a:solidFill>
                  <a:schemeClr val="bg2">
                    <a:lumMod val="75000"/>
                  </a:schemeClr>
                </a:solidFill>
              </a:rPr>
              <a:t>in virtue of a word</a:t>
            </a:r>
            <a:r>
              <a:rPr lang="en-US" altLang="en-US" b="1" i="1" dirty="0" smtClean="0"/>
              <a:t> </a:t>
            </a:r>
            <a:r>
              <a:rPr lang="en-US" altLang="en-US" b="1" dirty="0" smtClean="0"/>
              <a:t>(the word of salvation preached)</a:t>
            </a:r>
          </a:p>
          <a:p>
            <a:pPr marL="0" indent="0">
              <a:buNone/>
            </a:pPr>
            <a:endParaRPr lang="en-US" altLang="en-US" b="1" dirty="0" smtClean="0"/>
          </a:p>
        </p:txBody>
      </p:sp>
      <p:sp>
        <p:nvSpPr>
          <p:cNvPr id="2" name="TextBox 1"/>
          <p:cNvSpPr txBox="1"/>
          <p:nvPr/>
        </p:nvSpPr>
        <p:spPr>
          <a:xfrm>
            <a:off x="789036" y="3516868"/>
            <a:ext cx="7543800" cy="2185214"/>
          </a:xfrm>
          <a:prstGeom prst="rect">
            <a:avLst/>
          </a:prstGeom>
          <a:solidFill>
            <a:schemeClr val="bg1">
              <a:lumMod val="75000"/>
            </a:schemeClr>
          </a:solidFill>
          <a:ln>
            <a:solidFill>
              <a:schemeClr val="tx1"/>
            </a:solidFill>
          </a:ln>
          <a:scene3d>
            <a:camera prst="orthographicFront"/>
            <a:lightRig rig="threePt" dir="t"/>
          </a:scene3d>
          <a:sp3d>
            <a:bevelT prst="convex"/>
          </a:sp3d>
        </p:spPr>
        <p:txBody>
          <a:bodyPr wrap="square" rtlCol="0">
            <a:spAutoFit/>
          </a:bodyPr>
          <a:lstStyle/>
          <a:p>
            <a:r>
              <a:rPr lang="en-US" sz="3400" b="1" dirty="0">
                <a:latin typeface="Calibri" panose="020F0502020204030204" pitchFamily="34" charset="0"/>
              </a:rPr>
              <a:t>But He answered and said, “It is written, ‘</a:t>
            </a:r>
            <a:r>
              <a:rPr lang="en-US" sz="3400" b="1" i="1" dirty="0">
                <a:latin typeface="Calibri" panose="020F0502020204030204" pitchFamily="34" charset="0"/>
              </a:rPr>
              <a:t>Man shall not live by bread alone, but by every word that proceeds from the mouth of </a:t>
            </a:r>
            <a:r>
              <a:rPr lang="en-US" sz="3400" b="1" i="1" dirty="0" smtClean="0">
                <a:latin typeface="Calibri" panose="020F0502020204030204" pitchFamily="34" charset="0"/>
              </a:rPr>
              <a:t>God’”</a:t>
            </a:r>
            <a:r>
              <a:rPr lang="en-US" dirty="0" smtClean="0"/>
              <a:t>  </a:t>
            </a:r>
            <a:r>
              <a:rPr lang="en-US" sz="2800" b="1" dirty="0" smtClean="0"/>
              <a:t>– Mt.4:4</a:t>
            </a:r>
            <a:endParaRPr lang="en-US" b="1" dirty="0"/>
          </a:p>
        </p:txBody>
      </p:sp>
    </p:spTree>
    <p:extLst>
      <p:ext uri="{BB962C8B-B14F-4D97-AF65-F5344CB8AC3E}">
        <p14:creationId xmlns:p14="http://schemas.microsoft.com/office/powerpoint/2010/main" xmlns="" val="774043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smtClean="0"/>
              <a:t>7. </a:t>
            </a:r>
            <a:r>
              <a:rPr lang="en-US" altLang="en-US" sz="3600" b="1" dirty="0" smtClean="0">
                <a:solidFill>
                  <a:schemeClr val="bg2">
                    <a:lumMod val="75000"/>
                  </a:schemeClr>
                </a:solidFill>
              </a:rPr>
              <a:t>He had a tight grip </a:t>
            </a:r>
            <a:r>
              <a:rPr lang="en-US" altLang="en-US" sz="3600" b="1" dirty="0" smtClean="0"/>
              <a:t>– 10</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t>Intended to hit hard</a:t>
            </a:r>
          </a:p>
          <a:p>
            <a:pPr marL="0" indent="0" algn="ctr">
              <a:buNone/>
            </a:pPr>
            <a:r>
              <a:rPr lang="en-US" altLang="en-US" b="1" dirty="0" smtClean="0"/>
              <a:t>2 K.13:14-19</a:t>
            </a:r>
          </a:p>
          <a:p>
            <a:pPr marL="0" indent="0" algn="ctr">
              <a:buNone/>
            </a:pPr>
            <a:r>
              <a:rPr lang="en-US" altLang="en-US" b="1" dirty="0" smtClean="0"/>
              <a:t>Ac.24:24-25</a:t>
            </a:r>
          </a:p>
        </p:txBody>
      </p:sp>
    </p:spTree>
    <p:extLst>
      <p:ext uri="{BB962C8B-B14F-4D97-AF65-F5344CB8AC3E}">
        <p14:creationId xmlns:p14="http://schemas.microsoft.com/office/powerpoint/2010/main" xmlns="" val="187202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smtClean="0"/>
              <a:t>8. </a:t>
            </a:r>
            <a:r>
              <a:rPr lang="en-US" altLang="en-US" sz="3600" b="1" dirty="0" smtClean="0">
                <a:solidFill>
                  <a:schemeClr val="bg2">
                    <a:lumMod val="75000"/>
                  </a:schemeClr>
                </a:solidFill>
              </a:rPr>
              <a:t>He fought until won victory </a:t>
            </a:r>
            <a:r>
              <a:rPr lang="en-US" altLang="en-US" sz="3600" b="1" dirty="0" smtClean="0"/>
              <a:t>– 10</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buNone/>
            </a:pPr>
            <a:endParaRPr lang="en-US" altLang="en-US" b="1" dirty="0" smtClean="0"/>
          </a:p>
        </p:txBody>
      </p:sp>
      <p:sp>
        <p:nvSpPr>
          <p:cNvPr id="2" name="TextBox 1"/>
          <p:cNvSpPr txBox="1"/>
          <p:nvPr/>
        </p:nvSpPr>
        <p:spPr>
          <a:xfrm>
            <a:off x="803784" y="1447800"/>
            <a:ext cx="7531512" cy="2092881"/>
          </a:xfrm>
          <a:prstGeom prst="rect">
            <a:avLst/>
          </a:prstGeom>
          <a:blipFill>
            <a:blip r:embed="rId2" cstate="print"/>
            <a:tile tx="0" ty="0" sx="100000" sy="100000" flip="none" algn="tl"/>
          </a:blipFill>
          <a:ln>
            <a:solidFill>
              <a:schemeClr val="bg2">
                <a:lumMod val="50000"/>
              </a:schemeClr>
            </a:solidFill>
          </a:ln>
          <a:scene3d>
            <a:camera prst="orthographicFront"/>
            <a:lightRig rig="threePt" dir="t"/>
          </a:scene3d>
          <a:sp3d>
            <a:bevelT prst="angle"/>
          </a:sp3d>
        </p:spPr>
        <p:txBody>
          <a:bodyPr wrap="square" rtlCol="0">
            <a:spAutoFit/>
          </a:bodyPr>
          <a:lstStyle/>
          <a:p>
            <a:r>
              <a:rPr lang="en-US" sz="3400" b="1" dirty="0">
                <a:solidFill>
                  <a:schemeClr val="bg2">
                    <a:lumMod val="50000"/>
                  </a:schemeClr>
                </a:solidFill>
                <a:latin typeface="Calibri" panose="020F0502020204030204" pitchFamily="34" charset="0"/>
              </a:rPr>
              <a:t>For whatever is born of God </a:t>
            </a:r>
            <a:r>
              <a:rPr lang="en-US" sz="3400" b="1" dirty="0" smtClean="0">
                <a:solidFill>
                  <a:schemeClr val="bg2">
                    <a:lumMod val="50000"/>
                  </a:schemeClr>
                </a:solidFill>
                <a:latin typeface="Calibri" panose="020F0502020204030204" pitchFamily="34" charset="0"/>
              </a:rPr>
              <a:t>overcomes </a:t>
            </a:r>
            <a:r>
              <a:rPr lang="en-US" sz="3400" b="1" dirty="0">
                <a:solidFill>
                  <a:schemeClr val="bg2">
                    <a:lumMod val="50000"/>
                  </a:schemeClr>
                </a:solidFill>
                <a:latin typeface="Calibri" panose="020F0502020204030204" pitchFamily="34" charset="0"/>
              </a:rPr>
              <a:t>the world. </a:t>
            </a:r>
            <a:r>
              <a:rPr lang="en-US" sz="3400" b="1" dirty="0" smtClean="0">
                <a:solidFill>
                  <a:schemeClr val="bg2">
                    <a:lumMod val="50000"/>
                  </a:schemeClr>
                </a:solidFill>
                <a:latin typeface="Calibri" panose="020F0502020204030204" pitchFamily="34" charset="0"/>
              </a:rPr>
              <a:t> And </a:t>
            </a:r>
            <a:r>
              <a:rPr lang="en-US" sz="3400" b="1" dirty="0">
                <a:solidFill>
                  <a:schemeClr val="bg2">
                    <a:lumMod val="50000"/>
                  </a:schemeClr>
                </a:solidFill>
                <a:latin typeface="Calibri" panose="020F0502020204030204" pitchFamily="34" charset="0"/>
              </a:rPr>
              <a:t>this is the victory that has overcome the world—our </a:t>
            </a:r>
            <a:r>
              <a:rPr lang="en-US" sz="3400" b="1" dirty="0" smtClean="0">
                <a:solidFill>
                  <a:schemeClr val="bg2">
                    <a:lumMod val="50000"/>
                  </a:schemeClr>
                </a:solidFill>
                <a:latin typeface="Calibri" panose="020F0502020204030204" pitchFamily="34" charset="0"/>
              </a:rPr>
              <a:t>faith</a:t>
            </a:r>
            <a:r>
              <a:rPr lang="en-US" sz="3400" b="1" dirty="0">
                <a:solidFill>
                  <a:schemeClr val="bg2">
                    <a:lumMod val="50000"/>
                  </a:schemeClr>
                </a:solidFill>
                <a:latin typeface="Calibri" panose="020F0502020204030204" pitchFamily="34" charset="0"/>
              </a:rPr>
              <a:t> </a:t>
            </a:r>
            <a:r>
              <a:rPr lang="en-US" sz="3400" b="1" dirty="0" smtClean="0">
                <a:solidFill>
                  <a:schemeClr val="bg2">
                    <a:lumMod val="50000"/>
                  </a:schemeClr>
                </a:solidFill>
                <a:latin typeface="Calibri" panose="020F0502020204030204" pitchFamily="34" charset="0"/>
              </a:rPr>
              <a:t/>
            </a:r>
            <a:br>
              <a:rPr lang="en-US" sz="3400" b="1" dirty="0" smtClean="0">
                <a:solidFill>
                  <a:schemeClr val="bg2">
                    <a:lumMod val="50000"/>
                  </a:schemeClr>
                </a:solidFill>
                <a:latin typeface="Calibri" panose="020F0502020204030204" pitchFamily="34" charset="0"/>
              </a:rPr>
            </a:br>
            <a:r>
              <a:rPr lang="en-US" sz="2800" b="1" dirty="0" smtClean="0">
                <a:latin typeface="Calibri" panose="020F0502020204030204" pitchFamily="34" charset="0"/>
              </a:rPr>
              <a:t>– 1 Jn.5:4</a:t>
            </a:r>
            <a:endParaRPr lang="en-US" dirty="0"/>
          </a:p>
        </p:txBody>
      </p:sp>
    </p:spTree>
    <p:extLst>
      <p:ext uri="{BB962C8B-B14F-4D97-AF65-F5344CB8AC3E}">
        <p14:creationId xmlns:p14="http://schemas.microsoft.com/office/powerpoint/2010/main" xmlns="" val="30336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1066800"/>
          </a:xfrm>
        </p:spPr>
        <p:txBody>
          <a:bodyPr/>
          <a:lstStyle/>
          <a:p>
            <a:pPr algn="ctr"/>
            <a:r>
              <a:rPr lang="en-US" altLang="en-US" sz="2800" b="1" dirty="0"/>
              <a:t>9</a:t>
            </a:r>
            <a:r>
              <a:rPr lang="en-US" altLang="en-US" sz="2800" b="1" dirty="0" smtClean="0"/>
              <a:t>. </a:t>
            </a:r>
            <a:r>
              <a:rPr lang="en-US" altLang="en-US" sz="3600" b="1" dirty="0" smtClean="0">
                <a:solidFill>
                  <a:schemeClr val="bg2">
                    <a:lumMod val="75000"/>
                  </a:schemeClr>
                </a:solidFill>
              </a:rPr>
              <a:t>His valor brought Israelites</a:t>
            </a:r>
            <a:br>
              <a:rPr lang="en-US" altLang="en-US" sz="3600" b="1" dirty="0" smtClean="0">
                <a:solidFill>
                  <a:schemeClr val="bg2">
                    <a:lumMod val="75000"/>
                  </a:schemeClr>
                </a:solidFill>
              </a:rPr>
            </a:br>
            <a:r>
              <a:rPr lang="en-US" altLang="en-US" sz="3600" b="1" dirty="0" smtClean="0">
                <a:solidFill>
                  <a:schemeClr val="bg2">
                    <a:lumMod val="75000"/>
                  </a:schemeClr>
                </a:solidFill>
              </a:rPr>
              <a:t>back to battlefield </a:t>
            </a:r>
            <a:r>
              <a:rPr lang="en-US" altLang="en-US" sz="3600" b="1" dirty="0" smtClean="0"/>
              <a:t>– 10</a:t>
            </a:r>
            <a:endParaRPr lang="en-US" altLang="en-US" sz="3600" b="1" dirty="0"/>
          </a:p>
        </p:txBody>
      </p:sp>
      <p:sp>
        <p:nvSpPr>
          <p:cNvPr id="12291" name="Rectangle 3"/>
          <p:cNvSpPr>
            <a:spLocks noGrp="1" noChangeArrowheads="1"/>
          </p:cNvSpPr>
          <p:nvPr>
            <p:ph type="body" idx="1"/>
          </p:nvPr>
        </p:nvSpPr>
        <p:spPr>
          <a:xfrm>
            <a:off x="457200" y="1752600"/>
            <a:ext cx="8229600" cy="4495800"/>
          </a:xfrm>
        </p:spPr>
        <p:txBody>
          <a:bodyPr/>
          <a:lstStyle/>
          <a:p>
            <a:pPr>
              <a:buFont typeface="Wingdings" panose="05000000000000000000" pitchFamily="2" charset="2"/>
              <a:buChar char="§"/>
            </a:pPr>
            <a:r>
              <a:rPr lang="en-US" altLang="en-US" b="1" dirty="0" smtClean="0"/>
              <a:t>Our example may encourage others</a:t>
            </a:r>
          </a:p>
        </p:txBody>
      </p:sp>
    </p:spTree>
    <p:extLst>
      <p:ext uri="{BB962C8B-B14F-4D97-AF65-F5344CB8AC3E}">
        <p14:creationId xmlns:p14="http://schemas.microsoft.com/office/powerpoint/2010/main" xmlns="" val="312121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42452" y="381000"/>
            <a:ext cx="8229600" cy="762000"/>
          </a:xfrm>
        </p:spPr>
        <p:txBody>
          <a:bodyPr/>
          <a:lstStyle/>
          <a:p>
            <a:pPr algn="ctr"/>
            <a:r>
              <a:rPr lang="en-US" altLang="en-US" sz="3600" b="1" dirty="0" smtClean="0"/>
              <a:t>Applications</a:t>
            </a:r>
            <a:endParaRPr lang="en-US" altLang="en-US" b="1" dirty="0"/>
          </a:p>
        </p:txBody>
      </p:sp>
      <p:sp>
        <p:nvSpPr>
          <p:cNvPr id="12291" name="Rectangle 3"/>
          <p:cNvSpPr>
            <a:spLocks noGrp="1" noChangeArrowheads="1"/>
          </p:cNvSpPr>
          <p:nvPr>
            <p:ph type="body" idx="1"/>
          </p:nvPr>
        </p:nvSpPr>
        <p:spPr>
          <a:xfrm>
            <a:off x="457200" y="1066800"/>
            <a:ext cx="8229600" cy="5029200"/>
          </a:xfrm>
        </p:spPr>
        <p:txBody>
          <a:bodyPr/>
          <a:lstStyle/>
          <a:p>
            <a:pPr marL="0" indent="0">
              <a:buNone/>
            </a:pPr>
            <a:r>
              <a:rPr lang="en-US" altLang="en-US" sz="2400" b="1" dirty="0" smtClean="0">
                <a:solidFill>
                  <a:schemeClr val="bg2">
                    <a:lumMod val="75000"/>
                  </a:schemeClr>
                </a:solidFill>
              </a:rPr>
              <a:t>1. </a:t>
            </a:r>
            <a:r>
              <a:rPr lang="en-US" altLang="en-US" b="1" dirty="0" smtClean="0">
                <a:solidFill>
                  <a:schemeClr val="bg2">
                    <a:lumMod val="75000"/>
                  </a:schemeClr>
                </a:solidFill>
              </a:rPr>
              <a:t>We fight for family.  </a:t>
            </a:r>
            <a:endParaRPr lang="en-US" altLang="en-US" b="1" dirty="0" smtClean="0"/>
          </a:p>
          <a:p>
            <a:pPr marL="0" indent="0">
              <a:buNone/>
            </a:pPr>
            <a:endParaRPr lang="en-US" altLang="en-US" b="1" dirty="0" smtClean="0"/>
          </a:p>
        </p:txBody>
      </p:sp>
      <p:sp>
        <p:nvSpPr>
          <p:cNvPr id="2" name="Rectangle 1"/>
          <p:cNvSpPr/>
          <p:nvPr/>
        </p:nvSpPr>
        <p:spPr bwMode="auto">
          <a:xfrm>
            <a:off x="737412" y="1752600"/>
            <a:ext cx="7651956" cy="3733800"/>
          </a:xfrm>
          <a:prstGeom prst="rect">
            <a:avLst/>
          </a:prstGeom>
          <a:solidFill>
            <a:srgbClr val="0000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400" dirty="0" smtClean="0">
                <a:solidFill>
                  <a:schemeClr val="bg1"/>
                </a:solidFill>
                <a:latin typeface="Calibri" panose="020F0502020204030204" pitchFamily="34" charset="0"/>
              </a:rPr>
              <a:t>And </a:t>
            </a:r>
            <a:r>
              <a:rPr lang="en-US" sz="3400" dirty="0">
                <a:solidFill>
                  <a:schemeClr val="bg1"/>
                </a:solidFill>
                <a:latin typeface="Calibri" panose="020F0502020204030204" pitchFamily="34" charset="0"/>
              </a:rPr>
              <a:t>I looked, and arose and said to the nobles, to the leaders, and to the rest of the people, “Do not be afraid of them. Remember the Lord, great and awesome, and fight for your brethren, your sons, your daughters, your wives, and your </a:t>
            </a:r>
            <a:r>
              <a:rPr lang="en-US" sz="3400" dirty="0" smtClean="0">
                <a:solidFill>
                  <a:schemeClr val="bg1"/>
                </a:solidFill>
                <a:latin typeface="Calibri" panose="020F0502020204030204" pitchFamily="34" charset="0"/>
              </a:rPr>
              <a:t>houses”</a:t>
            </a:r>
            <a:r>
              <a:rPr lang="en-US" sz="3200" dirty="0" smtClean="0">
                <a:solidFill>
                  <a:schemeClr val="bg1"/>
                </a:solidFill>
                <a:latin typeface="Calibri" panose="020F0502020204030204" pitchFamily="34" charset="0"/>
              </a:rPr>
              <a:t> </a:t>
            </a:r>
            <a:r>
              <a:rPr lang="en-US" sz="3000" dirty="0" smtClean="0">
                <a:solidFill>
                  <a:schemeClr val="bg1"/>
                </a:solidFill>
                <a:latin typeface="Calibri" panose="020F0502020204030204" pitchFamily="34" charset="0"/>
              </a:rPr>
              <a:t>– Neh.4:14 </a:t>
            </a:r>
            <a:endParaRPr lang="en-US" sz="3000" dirty="0">
              <a:solidFill>
                <a:schemeClr val="bg1"/>
              </a:solidFill>
              <a:latin typeface="Calibri" panose="020F0502020204030204" pitchFamily="34" charset="0"/>
            </a:endParaRPr>
          </a:p>
        </p:txBody>
      </p:sp>
    </p:spTree>
    <p:extLst>
      <p:ext uri="{BB962C8B-B14F-4D97-AF65-F5344CB8AC3E}">
        <p14:creationId xmlns:p14="http://schemas.microsoft.com/office/powerpoint/2010/main" xmlns="" val="23837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42452" y="381000"/>
            <a:ext cx="8229600" cy="762000"/>
          </a:xfrm>
        </p:spPr>
        <p:txBody>
          <a:bodyPr/>
          <a:lstStyle/>
          <a:p>
            <a:pPr algn="ctr"/>
            <a:r>
              <a:rPr lang="en-US" altLang="en-US" sz="3600" b="1" dirty="0" smtClean="0"/>
              <a:t>Applications</a:t>
            </a:r>
            <a:endParaRPr lang="en-US" altLang="en-US" b="1" dirty="0"/>
          </a:p>
        </p:txBody>
      </p:sp>
      <p:sp>
        <p:nvSpPr>
          <p:cNvPr id="12291" name="Rectangle 3"/>
          <p:cNvSpPr>
            <a:spLocks noGrp="1" noChangeArrowheads="1"/>
          </p:cNvSpPr>
          <p:nvPr>
            <p:ph type="body" idx="1"/>
          </p:nvPr>
        </p:nvSpPr>
        <p:spPr>
          <a:xfrm>
            <a:off x="457200" y="1066800"/>
            <a:ext cx="8229600" cy="5029200"/>
          </a:xfrm>
        </p:spPr>
        <p:txBody>
          <a:bodyPr/>
          <a:lstStyle/>
          <a:p>
            <a:pPr marL="514350" indent="-514350">
              <a:buAutoNum type="arabicPeriod"/>
            </a:pPr>
            <a:r>
              <a:rPr lang="en-US" altLang="en-US" sz="2400" dirty="0" smtClean="0"/>
              <a:t>We fight for family.  Neh.4:14</a:t>
            </a:r>
          </a:p>
          <a:p>
            <a:pPr marL="514350" indent="-514350">
              <a:buAutoNum type="arabicPeriod"/>
            </a:pPr>
            <a:r>
              <a:rPr lang="en-US" altLang="en-US" b="1" dirty="0" smtClean="0">
                <a:solidFill>
                  <a:schemeClr val="bg2">
                    <a:lumMod val="75000"/>
                  </a:schemeClr>
                </a:solidFill>
              </a:rPr>
              <a:t>We fight for faith.</a:t>
            </a:r>
            <a:r>
              <a:rPr lang="en-US" altLang="en-US" b="1" dirty="0" smtClean="0"/>
              <a:t>  </a:t>
            </a:r>
          </a:p>
          <a:p>
            <a:pPr marL="0" indent="0">
              <a:buNone/>
            </a:pPr>
            <a:endParaRPr lang="en-US" altLang="en-US" b="1" dirty="0" smtClean="0"/>
          </a:p>
        </p:txBody>
      </p:sp>
      <p:sp>
        <p:nvSpPr>
          <p:cNvPr id="2" name="Rectangle 1"/>
          <p:cNvSpPr/>
          <p:nvPr/>
        </p:nvSpPr>
        <p:spPr bwMode="auto">
          <a:xfrm>
            <a:off x="442452" y="2209800"/>
            <a:ext cx="8229600" cy="3886200"/>
          </a:xfrm>
          <a:prstGeom prst="rect">
            <a:avLst/>
          </a:prstGeom>
          <a:solidFill>
            <a:srgbClr val="0000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b="1" baseline="30000" dirty="0" smtClean="0">
                <a:solidFill>
                  <a:srgbClr val="FFFF00"/>
                </a:solidFill>
                <a:latin typeface="Calibri" panose="020F0502020204030204" pitchFamily="34" charset="0"/>
              </a:rPr>
              <a:t>3</a:t>
            </a:r>
            <a:r>
              <a:rPr lang="en-US" sz="3200" dirty="0" smtClean="0">
                <a:solidFill>
                  <a:schemeClr val="bg1"/>
                </a:solidFill>
                <a:latin typeface="Calibri" panose="020F0502020204030204" pitchFamily="34" charset="0"/>
              </a:rPr>
              <a:t>...I </a:t>
            </a:r>
            <a:r>
              <a:rPr lang="en-US" sz="3200" dirty="0">
                <a:solidFill>
                  <a:schemeClr val="bg1"/>
                </a:solidFill>
                <a:latin typeface="Calibri" panose="020F0502020204030204" pitchFamily="34" charset="0"/>
              </a:rPr>
              <a:t>found it necessary to write to you exhorting you to contend earnestly for the faith which was once for all delivered to the saints. </a:t>
            </a:r>
            <a:r>
              <a:rPr lang="en-US" sz="3200" dirty="0" smtClean="0">
                <a:solidFill>
                  <a:schemeClr val="bg1"/>
                </a:solidFill>
                <a:latin typeface="Calibri" panose="020F0502020204030204" pitchFamily="34" charset="0"/>
              </a:rPr>
              <a:t> </a:t>
            </a:r>
            <a:r>
              <a:rPr lang="en-US" sz="3200" b="1" baseline="30000" dirty="0" smtClean="0">
                <a:solidFill>
                  <a:srgbClr val="FFFF00"/>
                </a:solidFill>
                <a:latin typeface="Calibri" panose="020F0502020204030204" pitchFamily="34" charset="0"/>
              </a:rPr>
              <a:t>4</a:t>
            </a:r>
            <a:r>
              <a:rPr lang="en-US" sz="3200" dirty="0" smtClean="0">
                <a:solidFill>
                  <a:schemeClr val="bg1"/>
                </a:solidFill>
                <a:latin typeface="Calibri" panose="020F0502020204030204" pitchFamily="34" charset="0"/>
              </a:rPr>
              <a:t>For </a:t>
            </a:r>
            <a:r>
              <a:rPr lang="en-US" sz="3200" dirty="0">
                <a:solidFill>
                  <a:schemeClr val="bg1"/>
                </a:solidFill>
                <a:latin typeface="Calibri" panose="020F0502020204030204" pitchFamily="34" charset="0"/>
              </a:rPr>
              <a:t>certain men have crept in unnoticed, who long ago were marked out for this condemnation, ungodly men, who turn the grace of our God into lewdness and deny the only Lord God and our Lord Jesus </a:t>
            </a:r>
            <a:r>
              <a:rPr lang="en-US" sz="3200" dirty="0" smtClean="0">
                <a:solidFill>
                  <a:schemeClr val="bg1"/>
                </a:solidFill>
                <a:latin typeface="Calibri" panose="020F0502020204030204" pitchFamily="34" charset="0"/>
              </a:rPr>
              <a:t>Christ </a:t>
            </a:r>
            <a:r>
              <a:rPr lang="en-US" sz="3000" dirty="0" smtClean="0">
                <a:solidFill>
                  <a:schemeClr val="bg1"/>
                </a:solidFill>
                <a:latin typeface="Calibri" panose="020F0502020204030204" pitchFamily="34" charset="0"/>
              </a:rPr>
              <a:t>– Jude 3-4</a:t>
            </a:r>
            <a:endParaRPr lang="en-US" sz="3000" dirty="0">
              <a:solidFill>
                <a:schemeClr val="bg1"/>
              </a:solidFill>
              <a:latin typeface="Calibri" panose="020F0502020204030204" pitchFamily="34" charset="0"/>
            </a:endParaRPr>
          </a:p>
        </p:txBody>
      </p:sp>
    </p:spTree>
    <p:extLst>
      <p:ext uri="{BB962C8B-B14F-4D97-AF65-F5344CB8AC3E}">
        <p14:creationId xmlns:p14="http://schemas.microsoft.com/office/powerpoint/2010/main" xmlns="" val="33096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42452" y="381000"/>
            <a:ext cx="8229600" cy="762000"/>
          </a:xfrm>
        </p:spPr>
        <p:txBody>
          <a:bodyPr/>
          <a:lstStyle/>
          <a:p>
            <a:pPr algn="ctr"/>
            <a:r>
              <a:rPr lang="en-US" altLang="en-US" sz="3600" b="1" dirty="0" smtClean="0"/>
              <a:t>Applications</a:t>
            </a:r>
            <a:endParaRPr lang="en-US" altLang="en-US" b="1" dirty="0"/>
          </a:p>
        </p:txBody>
      </p:sp>
      <p:sp>
        <p:nvSpPr>
          <p:cNvPr id="12291" name="Rectangle 3"/>
          <p:cNvSpPr>
            <a:spLocks noGrp="1" noChangeArrowheads="1"/>
          </p:cNvSpPr>
          <p:nvPr>
            <p:ph type="body" idx="1"/>
          </p:nvPr>
        </p:nvSpPr>
        <p:spPr>
          <a:xfrm>
            <a:off x="442452" y="1066800"/>
            <a:ext cx="8229600" cy="5029200"/>
          </a:xfrm>
        </p:spPr>
        <p:txBody>
          <a:bodyPr/>
          <a:lstStyle/>
          <a:p>
            <a:pPr marL="514350" indent="-514350">
              <a:buAutoNum type="arabicPeriod"/>
            </a:pPr>
            <a:r>
              <a:rPr lang="en-US" altLang="en-US" sz="2400" dirty="0" smtClean="0"/>
              <a:t>We fight for family.  Neh.4:14</a:t>
            </a:r>
          </a:p>
          <a:p>
            <a:pPr marL="514350" indent="-514350">
              <a:buAutoNum type="arabicPeriod"/>
            </a:pPr>
            <a:r>
              <a:rPr lang="en-US" altLang="en-US" sz="2400" dirty="0" smtClean="0"/>
              <a:t>We fight for faith.  Jude 3-4</a:t>
            </a:r>
          </a:p>
          <a:p>
            <a:pPr marL="514350" indent="-514350">
              <a:buAutoNum type="arabicPeriod"/>
            </a:pPr>
            <a:r>
              <a:rPr lang="en-US" altLang="en-US" b="1" dirty="0" smtClean="0">
                <a:solidFill>
                  <a:schemeClr val="bg2">
                    <a:lumMod val="75000"/>
                  </a:schemeClr>
                </a:solidFill>
              </a:rPr>
              <a:t>We fight for foes.</a:t>
            </a:r>
            <a:r>
              <a:rPr lang="en-US" altLang="en-US" b="1" dirty="0" smtClean="0"/>
              <a:t>  2 Co.10:3-5</a:t>
            </a:r>
          </a:p>
          <a:p>
            <a:pPr marL="514350" indent="-514350">
              <a:buAutoNum type="arabicPeriod"/>
            </a:pPr>
            <a:endParaRPr lang="en-US" altLang="en-US" b="1" dirty="0" smtClean="0"/>
          </a:p>
          <a:p>
            <a:pPr marL="0" indent="0">
              <a:buNone/>
            </a:pPr>
            <a:endParaRPr lang="en-US" altLang="en-US" b="1" dirty="0" smtClean="0"/>
          </a:p>
        </p:txBody>
      </p:sp>
      <p:sp>
        <p:nvSpPr>
          <p:cNvPr id="2" name="Rectangle 1"/>
          <p:cNvSpPr/>
          <p:nvPr/>
        </p:nvSpPr>
        <p:spPr bwMode="auto">
          <a:xfrm>
            <a:off x="457200" y="2590800"/>
            <a:ext cx="8229600" cy="3733800"/>
          </a:xfrm>
          <a:prstGeom prst="rect">
            <a:avLst/>
          </a:prstGeom>
          <a:solidFill>
            <a:srgbClr val="0000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US" sz="3200" b="1" baseline="30000" dirty="0" smtClean="0">
                <a:solidFill>
                  <a:srgbClr val="FFFF00"/>
                </a:solidFill>
                <a:latin typeface="Calibri" panose="020F0502020204030204" pitchFamily="34" charset="0"/>
              </a:rPr>
              <a:t>3</a:t>
            </a:r>
            <a:r>
              <a:rPr lang="en-US" sz="3200" dirty="0" smtClean="0">
                <a:solidFill>
                  <a:schemeClr val="bg1"/>
                </a:solidFill>
                <a:latin typeface="Calibri" panose="020F0502020204030204" pitchFamily="34" charset="0"/>
              </a:rPr>
              <a:t>For </a:t>
            </a:r>
            <a:r>
              <a:rPr lang="en-US" sz="3200" dirty="0">
                <a:solidFill>
                  <a:schemeClr val="bg1"/>
                </a:solidFill>
                <a:latin typeface="Calibri" panose="020F0502020204030204" pitchFamily="34" charset="0"/>
              </a:rPr>
              <a:t>though we walk in the flesh, we do not war according to the flesh</a:t>
            </a:r>
            <a:r>
              <a:rPr lang="en-US" sz="3200" dirty="0" smtClean="0">
                <a:solidFill>
                  <a:schemeClr val="bg1"/>
                </a:solidFill>
                <a:latin typeface="Calibri" panose="020F0502020204030204" pitchFamily="34" charset="0"/>
              </a:rPr>
              <a:t>. </a:t>
            </a:r>
            <a:r>
              <a:rPr lang="en-US" sz="3200" b="1" dirty="0" smtClean="0">
                <a:solidFill>
                  <a:schemeClr val="bg1"/>
                </a:solidFill>
                <a:latin typeface="Calibri" panose="020F0502020204030204" pitchFamily="34" charset="0"/>
              </a:rPr>
              <a:t> </a:t>
            </a:r>
            <a:r>
              <a:rPr lang="en-US" sz="3200" b="1" baseline="30000" dirty="0" smtClean="0">
                <a:solidFill>
                  <a:srgbClr val="FFFF00"/>
                </a:solidFill>
                <a:latin typeface="Calibri" panose="020F0502020204030204" pitchFamily="34" charset="0"/>
              </a:rPr>
              <a:t>4</a:t>
            </a:r>
            <a:r>
              <a:rPr lang="en-US" sz="3200" dirty="0" smtClean="0">
                <a:solidFill>
                  <a:schemeClr val="bg1"/>
                </a:solidFill>
                <a:latin typeface="Calibri" panose="020F0502020204030204" pitchFamily="34" charset="0"/>
              </a:rPr>
              <a:t>For </a:t>
            </a:r>
            <a:r>
              <a:rPr lang="en-US" sz="3200" dirty="0">
                <a:solidFill>
                  <a:schemeClr val="bg1"/>
                </a:solidFill>
                <a:latin typeface="Calibri" panose="020F0502020204030204" pitchFamily="34" charset="0"/>
              </a:rPr>
              <a:t>the weapons of our warfare are not carnal but mighty in God for pulling down strongholds, </a:t>
            </a:r>
            <a:r>
              <a:rPr lang="en-US" sz="3200" dirty="0" smtClean="0">
                <a:solidFill>
                  <a:schemeClr val="bg1"/>
                </a:solidFill>
                <a:latin typeface="Calibri" panose="020F0502020204030204" pitchFamily="34" charset="0"/>
              </a:rPr>
              <a:t> </a:t>
            </a:r>
            <a:r>
              <a:rPr lang="en-US" sz="3200" b="1" baseline="30000" dirty="0" smtClean="0">
                <a:solidFill>
                  <a:srgbClr val="FFFF00"/>
                </a:solidFill>
                <a:latin typeface="Calibri" panose="020F0502020204030204" pitchFamily="34" charset="0"/>
              </a:rPr>
              <a:t>5</a:t>
            </a:r>
            <a:r>
              <a:rPr lang="en-US" sz="3200" dirty="0" smtClean="0">
                <a:solidFill>
                  <a:schemeClr val="bg1"/>
                </a:solidFill>
                <a:latin typeface="Calibri" panose="020F0502020204030204" pitchFamily="34" charset="0"/>
              </a:rPr>
              <a:t>casting </a:t>
            </a:r>
            <a:r>
              <a:rPr lang="en-US" sz="3200" dirty="0">
                <a:solidFill>
                  <a:schemeClr val="bg1"/>
                </a:solidFill>
                <a:latin typeface="Calibri" panose="020F0502020204030204" pitchFamily="34" charset="0"/>
              </a:rPr>
              <a:t>down </a:t>
            </a:r>
            <a:r>
              <a:rPr lang="en-US" sz="3200" dirty="0" err="1" smtClean="0">
                <a:solidFill>
                  <a:schemeClr val="bg1"/>
                </a:solidFill>
                <a:latin typeface="Calibri" panose="020F0502020204030204" pitchFamily="34" charset="0"/>
              </a:rPr>
              <a:t>argu-ments</a:t>
            </a:r>
            <a:r>
              <a:rPr lang="en-US" sz="3200" dirty="0" smtClean="0">
                <a:solidFill>
                  <a:schemeClr val="bg1"/>
                </a:solidFill>
                <a:latin typeface="Calibri" panose="020F0502020204030204" pitchFamily="34" charset="0"/>
              </a:rPr>
              <a:t> </a:t>
            </a:r>
            <a:r>
              <a:rPr lang="en-US" sz="3200" dirty="0">
                <a:solidFill>
                  <a:schemeClr val="bg1"/>
                </a:solidFill>
                <a:latin typeface="Calibri" panose="020F0502020204030204" pitchFamily="34" charset="0"/>
              </a:rPr>
              <a:t>and every high thing that exalts itself against the knowledge of God, bringing every thought into captivity to the obedience of </a:t>
            </a:r>
            <a:r>
              <a:rPr lang="en-US" sz="3200" dirty="0" smtClean="0">
                <a:solidFill>
                  <a:schemeClr val="bg1"/>
                </a:solidFill>
                <a:latin typeface="Calibri" panose="020F0502020204030204" pitchFamily="34" charset="0"/>
              </a:rPr>
              <a:t>Christ </a:t>
            </a:r>
            <a:endParaRPr lang="en-US" dirty="0">
              <a:solidFill>
                <a:schemeClr val="bg1"/>
              </a:solidFill>
            </a:endParaRPr>
          </a:p>
        </p:txBody>
      </p:sp>
    </p:spTree>
    <p:extLst>
      <p:ext uri="{BB962C8B-B14F-4D97-AF65-F5344CB8AC3E}">
        <p14:creationId xmlns:p14="http://schemas.microsoft.com/office/powerpoint/2010/main" xmlns="" val="55385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alpha val="80000"/>
          </a:srgbClr>
        </a:solidFill>
        <a:effectLst/>
      </p:bgPr>
    </p:bg>
    <p:spTree>
      <p:nvGrpSpPr>
        <p:cNvPr id="1" name=""/>
        <p:cNvGrpSpPr/>
        <p:nvPr/>
      </p:nvGrpSpPr>
      <p:grpSpPr>
        <a:xfrm>
          <a:off x="0" y="0"/>
          <a:ext cx="0" cy="0"/>
          <a:chOff x="0" y="0"/>
          <a:chExt cx="0" cy="0"/>
        </a:xfrm>
      </p:grpSpPr>
      <p:sp>
        <p:nvSpPr>
          <p:cNvPr id="10244" name="AutoShape 4"/>
          <p:cNvSpPr>
            <a:spLocks noChangeArrowheads="1"/>
          </p:cNvSpPr>
          <p:nvPr/>
        </p:nvSpPr>
        <p:spPr bwMode="auto">
          <a:xfrm>
            <a:off x="457200" y="1371600"/>
            <a:ext cx="8229600" cy="9906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3800" b="1" dirty="0">
                <a:solidFill>
                  <a:srgbClr val="FFFF00"/>
                </a:solidFill>
              </a:rPr>
              <a:t>I. </a:t>
            </a:r>
            <a:r>
              <a:rPr lang="en-US" altLang="en-US" sz="3800" b="1" dirty="0" smtClean="0">
                <a:solidFill>
                  <a:srgbClr val="FFFF00"/>
                </a:solidFill>
              </a:rPr>
              <a:t>God, Their Exalted Captain</a:t>
            </a:r>
            <a:endParaRPr lang="en-US" altLang="en-US" sz="3800"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alpha val="84000"/>
          </a:srgbClr>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2" name="Rectangle 1"/>
          <p:cNvSpPr/>
          <p:nvPr/>
        </p:nvSpPr>
        <p:spPr>
          <a:xfrm>
            <a:off x="213852" y="336756"/>
            <a:ext cx="8686800" cy="6248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dirty="0" smtClean="0">
                <a:solidFill>
                  <a:schemeClr val="tx1"/>
                </a:solidFill>
              </a:rPr>
              <a:t>“…each </a:t>
            </a:r>
            <a:r>
              <a:rPr lang="en-US" sz="3400" dirty="0">
                <a:solidFill>
                  <a:schemeClr val="tx1"/>
                </a:solidFill>
              </a:rPr>
              <a:t>soldier every day throws all his energy into his drill, as though he were in action.  Hence that perfect ease with which they sustain the shock of battle: no </a:t>
            </a:r>
            <a:r>
              <a:rPr lang="en-US" sz="3400" dirty="0" err="1" smtClean="0">
                <a:solidFill>
                  <a:schemeClr val="tx1"/>
                </a:solidFill>
              </a:rPr>
              <a:t>confu-sion</a:t>
            </a:r>
            <a:r>
              <a:rPr lang="en-US" sz="3400" dirty="0" smtClean="0">
                <a:solidFill>
                  <a:schemeClr val="tx1"/>
                </a:solidFill>
              </a:rPr>
              <a:t> </a:t>
            </a:r>
            <a:r>
              <a:rPr lang="en-US" sz="3400" dirty="0">
                <a:solidFill>
                  <a:schemeClr val="tx1"/>
                </a:solidFill>
              </a:rPr>
              <a:t>breaks their customary formation, no panic paralyzes, no fatigue exhausts them.  All their camp duties are performed with the same discipline, the same regard for </a:t>
            </a:r>
            <a:r>
              <a:rPr lang="en-US" sz="3400" dirty="0" err="1" smtClean="0">
                <a:solidFill>
                  <a:schemeClr val="tx1"/>
                </a:solidFill>
              </a:rPr>
              <a:t>secur-ity</a:t>
            </a:r>
            <a:r>
              <a:rPr lang="en-US" sz="3400" dirty="0">
                <a:solidFill>
                  <a:schemeClr val="tx1"/>
                </a:solidFill>
              </a:rPr>
              <a:t>: the procuring of wood, food-supplies, and water, as required—each party has its allotted task; nothing is done without a word of command</a:t>
            </a:r>
            <a:r>
              <a:rPr lang="en-US" sz="3200" dirty="0">
                <a:solidFill>
                  <a:schemeClr val="tx1"/>
                </a:solidFill>
              </a:rPr>
              <a:t>. </a:t>
            </a:r>
          </a:p>
        </p:txBody>
      </p:sp>
    </p:spTree>
    <p:extLst>
      <p:ext uri="{BB962C8B-B14F-4D97-AF65-F5344CB8AC3E}">
        <p14:creationId xmlns:p14="http://schemas.microsoft.com/office/powerpoint/2010/main" xmlns="" val="2419496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alpha val="84000"/>
          </a:srgbClr>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2" name="Rectangle 1"/>
          <p:cNvSpPr/>
          <p:nvPr/>
        </p:nvSpPr>
        <p:spPr>
          <a:xfrm>
            <a:off x="213852" y="351504"/>
            <a:ext cx="8686800" cy="6248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dirty="0">
                <a:solidFill>
                  <a:schemeClr val="tx1"/>
                </a:solidFill>
              </a:rPr>
              <a:t>The same precision is maintained on the battlefield; nothing is done unadvisedly or left to chance.  This perfect discipline makes the army an ornament of peace-time and in war welds the whole into a single body; so compact are their ranks, so alert their movements, so quick their ears for orders, their eyes for signals, their hands to act upon them.  None are slower than they in succumbing to suffering” </a:t>
            </a:r>
            <a:r>
              <a:rPr lang="en-US" sz="2800" dirty="0" smtClean="0">
                <a:solidFill>
                  <a:schemeClr val="tx1"/>
                </a:solidFill>
              </a:rPr>
              <a:t>–Josephus, </a:t>
            </a:r>
            <a:r>
              <a:rPr lang="en-US" sz="2800" i="1" dirty="0" smtClean="0">
                <a:solidFill>
                  <a:schemeClr val="tx1"/>
                </a:solidFill>
              </a:rPr>
              <a:t>Wars of the Jews,</a:t>
            </a:r>
            <a:r>
              <a:rPr lang="en-US" sz="2800" dirty="0" smtClean="0">
                <a:solidFill>
                  <a:schemeClr val="tx1"/>
                </a:solidFill>
              </a:rPr>
              <a:t> 3:72-107</a:t>
            </a:r>
            <a:endParaRPr lang="en-US" sz="3200" dirty="0">
              <a:solidFill>
                <a:schemeClr val="tx1"/>
              </a:solidFill>
            </a:endParaRPr>
          </a:p>
        </p:txBody>
      </p:sp>
    </p:spTree>
    <p:extLst>
      <p:ext uri="{BB962C8B-B14F-4D97-AF65-F5344CB8AC3E}">
        <p14:creationId xmlns:p14="http://schemas.microsoft.com/office/powerpoint/2010/main" xmlns="" val="1989950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398208" y="304800"/>
            <a:ext cx="8320548" cy="6172200"/>
          </a:xfrm>
        </p:spPr>
        <p:txBody>
          <a:bodyPr/>
          <a:lstStyle/>
          <a:p>
            <a:pPr marL="0" indent="0" eaLnBrk="1" hangingPunct="1">
              <a:buNone/>
            </a:pPr>
            <a:r>
              <a:rPr lang="en-US" sz="3600" dirty="0" smtClean="0">
                <a:solidFill>
                  <a:schemeClr val="bg1"/>
                </a:solidFill>
                <a:latin typeface="Calibri" panose="020F0502020204030204" pitchFamily="34" charset="0"/>
                <a:ea typeface="Times New Roman"/>
              </a:rPr>
              <a:t>“There </a:t>
            </a:r>
            <a:r>
              <a:rPr lang="en-US" sz="3600" dirty="0">
                <a:solidFill>
                  <a:schemeClr val="bg1"/>
                </a:solidFill>
                <a:latin typeface="Calibri" panose="020F0502020204030204" pitchFamily="34" charset="0"/>
                <a:ea typeface="Times New Roman"/>
              </a:rPr>
              <a:t>is no greater drama in human record than the sight of a few </a:t>
            </a:r>
            <a:r>
              <a:rPr lang="en-US" sz="3600" dirty="0" smtClean="0">
                <a:solidFill>
                  <a:schemeClr val="bg1"/>
                </a:solidFill>
                <a:latin typeface="Calibri" panose="020F0502020204030204" pitchFamily="34" charset="0"/>
                <a:ea typeface="Times New Roman"/>
              </a:rPr>
              <a:t>Christians, </a:t>
            </a:r>
            <a:r>
              <a:rPr lang="en-US" sz="3600" dirty="0">
                <a:solidFill>
                  <a:schemeClr val="bg1"/>
                </a:solidFill>
                <a:latin typeface="Calibri" panose="020F0502020204030204" pitchFamily="34" charset="0"/>
                <a:ea typeface="Times New Roman"/>
              </a:rPr>
              <a:t>scorned or oppressed by a succession of emperors, bearing all trials </a:t>
            </a:r>
            <a:r>
              <a:rPr lang="en-US" sz="3600" dirty="0" smtClean="0">
                <a:solidFill>
                  <a:schemeClr val="bg1"/>
                </a:solidFill>
                <a:latin typeface="Calibri" panose="020F0502020204030204" pitchFamily="34" charset="0"/>
                <a:ea typeface="Times New Roman"/>
              </a:rPr>
              <a:t>with </a:t>
            </a:r>
            <a:r>
              <a:rPr lang="en-US" sz="3600" dirty="0">
                <a:solidFill>
                  <a:schemeClr val="bg1"/>
                </a:solidFill>
                <a:latin typeface="Calibri" panose="020F0502020204030204" pitchFamily="34" charset="0"/>
                <a:ea typeface="Times New Roman"/>
              </a:rPr>
              <a:t>a fierce tenacity, multiplying quietly, building order while their enemies generate chaos, fighting the sword </a:t>
            </a:r>
            <a:r>
              <a:rPr lang="en-US" sz="3600" dirty="0" smtClean="0">
                <a:solidFill>
                  <a:schemeClr val="bg1"/>
                </a:solidFill>
                <a:latin typeface="Calibri" panose="020F0502020204030204" pitchFamily="34" charset="0"/>
                <a:ea typeface="Times New Roman"/>
              </a:rPr>
              <a:t>with </a:t>
            </a:r>
            <a:r>
              <a:rPr lang="en-US" sz="3600" dirty="0">
                <a:solidFill>
                  <a:schemeClr val="bg1"/>
                </a:solidFill>
                <a:latin typeface="Calibri" panose="020F0502020204030204" pitchFamily="34" charset="0"/>
                <a:ea typeface="Times New Roman"/>
              </a:rPr>
              <a:t>the word, brutality </a:t>
            </a:r>
            <a:r>
              <a:rPr lang="en-US" sz="3600" dirty="0" smtClean="0">
                <a:solidFill>
                  <a:schemeClr val="bg1"/>
                </a:solidFill>
                <a:latin typeface="Calibri" panose="020F0502020204030204" pitchFamily="34" charset="0"/>
                <a:ea typeface="Times New Roman"/>
              </a:rPr>
              <a:t>with </a:t>
            </a:r>
            <a:r>
              <a:rPr lang="en-US" sz="3600" dirty="0">
                <a:solidFill>
                  <a:schemeClr val="bg1"/>
                </a:solidFill>
                <a:latin typeface="Calibri" panose="020F0502020204030204" pitchFamily="34" charset="0"/>
                <a:ea typeface="Times New Roman"/>
              </a:rPr>
              <a:t>hope, </a:t>
            </a:r>
            <a:r>
              <a:rPr lang="en-US" sz="3600" dirty="0" smtClean="0">
                <a:solidFill>
                  <a:schemeClr val="bg1"/>
                </a:solidFill>
                <a:latin typeface="Calibri" panose="020F0502020204030204" pitchFamily="34" charset="0"/>
                <a:ea typeface="Times New Roman"/>
              </a:rPr>
              <a:t>and </a:t>
            </a:r>
            <a:r>
              <a:rPr lang="en-US" sz="3600" dirty="0">
                <a:solidFill>
                  <a:schemeClr val="bg1"/>
                </a:solidFill>
                <a:latin typeface="Calibri" panose="020F0502020204030204" pitchFamily="34" charset="0"/>
                <a:ea typeface="Times New Roman"/>
              </a:rPr>
              <a:t>at last defeating the strongest state that history has known.  Caesar </a:t>
            </a:r>
            <a:r>
              <a:rPr lang="en-US" sz="3600" dirty="0" smtClean="0">
                <a:solidFill>
                  <a:schemeClr val="bg1"/>
                </a:solidFill>
                <a:latin typeface="Calibri" panose="020F0502020204030204" pitchFamily="34" charset="0"/>
                <a:ea typeface="Times New Roman"/>
              </a:rPr>
              <a:t>and Christ </a:t>
            </a:r>
            <a:r>
              <a:rPr lang="en-US" sz="3600" dirty="0">
                <a:solidFill>
                  <a:schemeClr val="bg1"/>
                </a:solidFill>
                <a:latin typeface="Calibri" panose="020F0502020204030204" pitchFamily="34" charset="0"/>
                <a:ea typeface="Times New Roman"/>
              </a:rPr>
              <a:t>had met in the arena, </a:t>
            </a:r>
            <a:r>
              <a:rPr lang="en-US" sz="3600" dirty="0" smtClean="0">
                <a:solidFill>
                  <a:schemeClr val="bg1"/>
                </a:solidFill>
                <a:latin typeface="Calibri" panose="020F0502020204030204" pitchFamily="34" charset="0"/>
                <a:ea typeface="Times New Roman"/>
              </a:rPr>
              <a:t>and Christ </a:t>
            </a:r>
            <a:r>
              <a:rPr lang="en-US" sz="3600" dirty="0">
                <a:solidFill>
                  <a:schemeClr val="bg1"/>
                </a:solidFill>
                <a:latin typeface="Calibri" panose="020F0502020204030204" pitchFamily="34" charset="0"/>
                <a:ea typeface="Times New Roman"/>
              </a:rPr>
              <a:t>had won”</a:t>
            </a:r>
            <a:r>
              <a:rPr lang="en-US" sz="3400" dirty="0">
                <a:solidFill>
                  <a:schemeClr val="bg1"/>
                </a:solidFill>
                <a:latin typeface="Calibri" panose="020F0502020204030204" pitchFamily="34" charset="0"/>
                <a:ea typeface="Times New Roman"/>
              </a:rPr>
              <a:t> </a:t>
            </a:r>
            <a:r>
              <a:rPr lang="en-US" sz="2600" dirty="0">
                <a:solidFill>
                  <a:schemeClr val="bg1"/>
                </a:solidFill>
                <a:latin typeface="Calibri" panose="020F0502020204030204" pitchFamily="34" charset="0"/>
                <a:ea typeface="Times New Roman"/>
              </a:rPr>
              <a:t>– Durant, </a:t>
            </a:r>
            <a:r>
              <a:rPr lang="en-US" sz="2600" i="1" dirty="0">
                <a:solidFill>
                  <a:schemeClr val="bg1"/>
                </a:solidFill>
                <a:latin typeface="Calibri" panose="020F0502020204030204" pitchFamily="34" charset="0"/>
                <a:ea typeface="Times New Roman"/>
              </a:rPr>
              <a:t>Caesar &amp; </a:t>
            </a:r>
            <a:r>
              <a:rPr lang="en-US" sz="2600" i="1" dirty="0" smtClean="0">
                <a:solidFill>
                  <a:schemeClr val="bg1"/>
                </a:solidFill>
                <a:latin typeface="Calibri" panose="020F0502020204030204" pitchFamily="34" charset="0"/>
                <a:ea typeface="Times New Roman"/>
              </a:rPr>
              <a:t>Christ</a:t>
            </a:r>
            <a:r>
              <a:rPr lang="en-US" sz="2600" dirty="0" smtClean="0">
                <a:solidFill>
                  <a:schemeClr val="bg1"/>
                </a:solidFill>
                <a:latin typeface="Calibri" panose="020F0502020204030204" pitchFamily="34" charset="0"/>
                <a:ea typeface="Times New Roman"/>
              </a:rPr>
              <a:t>, </a:t>
            </a:r>
            <a:r>
              <a:rPr lang="en-US" sz="2600" dirty="0">
                <a:solidFill>
                  <a:schemeClr val="bg1"/>
                </a:solidFill>
                <a:latin typeface="Calibri" panose="020F0502020204030204" pitchFamily="34" charset="0"/>
                <a:ea typeface="Times New Roman"/>
              </a:rPr>
              <a:t>652.</a:t>
            </a:r>
          </a:p>
          <a:p>
            <a:pPr eaLnBrk="1" hangingPunct="1"/>
            <a:endParaRPr lang="en-US" altLang="en-US" dirty="0">
              <a:solidFill>
                <a:schemeClr val="bg1"/>
              </a:solidFill>
            </a:endParaRPr>
          </a:p>
        </p:txBody>
      </p:sp>
    </p:spTree>
    <p:extLst>
      <p:ext uri="{BB962C8B-B14F-4D97-AF65-F5344CB8AC3E}">
        <p14:creationId xmlns:p14="http://schemas.microsoft.com/office/powerpoint/2010/main" xmlns="" val="3940546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2900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1066800"/>
          </a:xfrm>
        </p:spPr>
        <p:txBody>
          <a:bodyPr/>
          <a:lstStyle/>
          <a:p>
            <a:pPr algn="ctr"/>
            <a:r>
              <a:rPr lang="en-US" altLang="en-US" sz="3600" b="1" dirty="0" smtClean="0"/>
              <a:t>David: King, Anointed, Psalmist, 1</a:t>
            </a:r>
            <a:endParaRPr lang="en-US" altLang="en-US" sz="3600" b="1" dirty="0"/>
          </a:p>
        </p:txBody>
      </p:sp>
      <p:sp>
        <p:nvSpPr>
          <p:cNvPr id="11267" name="Rectangle 3"/>
          <p:cNvSpPr>
            <a:spLocks noGrp="1" noChangeArrowheads="1"/>
          </p:cNvSpPr>
          <p:nvPr>
            <p:ph type="body" idx="1"/>
          </p:nvPr>
        </p:nvSpPr>
        <p:spPr>
          <a:xfrm>
            <a:off x="381000" y="1295400"/>
            <a:ext cx="8382000" cy="5029200"/>
          </a:xfrm>
        </p:spPr>
        <p:txBody>
          <a:bodyPr/>
          <a:lstStyle/>
          <a:p>
            <a:pPr marL="0" indent="0" algn="ctr">
              <a:buNone/>
            </a:pPr>
            <a:r>
              <a:rPr lang="en-US" altLang="en-US" sz="3600" b="1" dirty="0" smtClean="0"/>
              <a:t>God </a:t>
            </a:r>
            <a:r>
              <a:rPr lang="en-US" altLang="en-US" sz="3600" b="1" dirty="0"/>
              <a:t>is </a:t>
            </a:r>
            <a:r>
              <a:rPr lang="en-US" altLang="en-US" sz="3600" b="1" dirty="0" smtClean="0"/>
              <a:t>true King, 2-3</a:t>
            </a:r>
          </a:p>
          <a:p>
            <a:pPr marL="0" indent="0" algn="ctr">
              <a:buNone/>
            </a:pPr>
            <a:r>
              <a:rPr lang="en-US" altLang="en-US" b="1" dirty="0" smtClean="0"/>
              <a:t>2 Sm.5:17-25</a:t>
            </a:r>
          </a:p>
          <a:p>
            <a:pPr marL="347663" indent="-347663"/>
            <a:endParaRPr lang="en-US" altLang="en-US" b="1" dirty="0"/>
          </a:p>
          <a:p>
            <a:pPr marL="347663" indent="-347663"/>
            <a:endParaRPr lang="en-US" altLang="en-US" b="1" dirty="0" smtClean="0"/>
          </a:p>
          <a:p>
            <a:pPr marL="347663" indent="-347663"/>
            <a:endParaRPr lang="en-US" altLang="en-US" b="1" dirty="0"/>
          </a:p>
          <a:p>
            <a:pPr marL="0" indent="0">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r>
              <a:rPr lang="en-US" altLang="en-US" b="1" dirty="0"/>
              <a:t>  </a:t>
            </a:r>
          </a:p>
          <a:p>
            <a:pPr marL="347663" indent="-347663"/>
            <a:endParaRPr lang="en-US" altLang="en-US" b="1" dirty="0"/>
          </a:p>
          <a:p>
            <a:pPr marL="347663" indent="-347663"/>
            <a:endParaRPr lang="en-US" altLang="en-US" b="1" dirty="0"/>
          </a:p>
        </p:txBody>
      </p:sp>
      <p:sp>
        <p:nvSpPr>
          <p:cNvPr id="11268" name="Rectangle 4"/>
          <p:cNvSpPr>
            <a:spLocks noChangeArrowheads="1"/>
          </p:cNvSpPr>
          <p:nvPr/>
        </p:nvSpPr>
        <p:spPr bwMode="auto">
          <a:xfrm>
            <a:off x="990600" y="2514600"/>
            <a:ext cx="7162800" cy="609600"/>
          </a:xfrm>
          <a:prstGeom prst="rect">
            <a:avLst/>
          </a:prstGeom>
          <a:solidFill>
            <a:srgbClr val="FFFFCC"/>
          </a:solidFill>
          <a:ln w="9525">
            <a:solidFill>
              <a:srgbClr val="000066"/>
            </a:solidFill>
            <a:miter lim="800000"/>
            <a:headEnd/>
            <a:tailEnd/>
          </a:ln>
          <a:effectLst/>
          <a:scene3d>
            <a:camera prst="orthographicFront"/>
            <a:lightRig rig="threePt" dir="t"/>
          </a:scene3d>
          <a:sp3d>
            <a:bevelT prst="angle"/>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sz="3200" b="1" dirty="0" smtClean="0">
                <a:solidFill>
                  <a:srgbClr val="000066"/>
                </a:solidFill>
              </a:rPr>
              <a:t>Without Captain, cannot win</a:t>
            </a:r>
            <a:endParaRPr lang="en-US" altLang="en-US" sz="3200" b="1" dirty="0"/>
          </a:p>
        </p:txBody>
      </p:sp>
      <p:sp>
        <p:nvSpPr>
          <p:cNvPr id="7" name="Rectangle 4"/>
          <p:cNvSpPr>
            <a:spLocks noChangeArrowheads="1"/>
          </p:cNvSpPr>
          <p:nvPr/>
        </p:nvSpPr>
        <p:spPr bwMode="auto">
          <a:xfrm>
            <a:off x="990600" y="3200400"/>
            <a:ext cx="7162800" cy="609600"/>
          </a:xfrm>
          <a:prstGeom prst="rect">
            <a:avLst/>
          </a:prstGeom>
          <a:solidFill>
            <a:srgbClr val="FFFFCC"/>
          </a:solidFill>
          <a:ln w="9525">
            <a:solidFill>
              <a:srgbClr val="000066"/>
            </a:solidFill>
            <a:miter lim="800000"/>
            <a:headEnd/>
            <a:tailEnd/>
          </a:ln>
          <a:effectLst/>
          <a:scene3d>
            <a:camera prst="orthographicFront"/>
            <a:lightRig rig="threePt" dir="t"/>
          </a:scene3d>
          <a:sp3d>
            <a:bevelT prst="angle"/>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sz="3200" b="1" dirty="0" smtClean="0">
                <a:solidFill>
                  <a:srgbClr val="000066"/>
                </a:solidFill>
              </a:rPr>
              <a:t>With Captain, cannot lose</a:t>
            </a:r>
            <a:endParaRPr lang="en-US" altLang="en-US" sz="3200" b="1" dirty="0"/>
          </a:p>
        </p:txBody>
      </p:sp>
      <p:sp>
        <p:nvSpPr>
          <p:cNvPr id="3" name="TextBox 2"/>
          <p:cNvSpPr txBox="1"/>
          <p:nvPr/>
        </p:nvSpPr>
        <p:spPr>
          <a:xfrm>
            <a:off x="489156" y="3886200"/>
            <a:ext cx="8153400" cy="2708434"/>
          </a:xfrm>
          <a:prstGeom prst="rect">
            <a:avLst/>
          </a:prstGeom>
          <a:solidFill>
            <a:srgbClr val="000066"/>
          </a:solidFill>
        </p:spPr>
        <p:txBody>
          <a:bodyPr wrap="square" rtlCol="0" anchor="ctr" anchorCtr="0">
            <a:spAutoFit/>
          </a:bodyPr>
          <a:lstStyle/>
          <a:p>
            <a:r>
              <a:rPr lang="en-US" sz="3400" b="1" dirty="0" smtClean="0">
                <a:solidFill>
                  <a:srgbClr val="FFFF00"/>
                </a:solidFill>
                <a:latin typeface="Calibri" panose="020F0502020204030204" pitchFamily="34" charset="0"/>
              </a:rPr>
              <a:t>For it was fitting for Him, for whom are all things and by whom are all things, in bring-</a:t>
            </a:r>
            <a:r>
              <a:rPr lang="en-US" sz="3400" b="1" dirty="0" err="1" smtClean="0">
                <a:solidFill>
                  <a:srgbClr val="FFFF00"/>
                </a:solidFill>
                <a:latin typeface="Calibri" panose="020F0502020204030204" pitchFamily="34" charset="0"/>
              </a:rPr>
              <a:t>ing</a:t>
            </a:r>
            <a:r>
              <a:rPr lang="en-US" sz="3400" b="1" dirty="0" smtClean="0">
                <a:solidFill>
                  <a:srgbClr val="FFFF00"/>
                </a:solidFill>
                <a:latin typeface="Calibri" panose="020F0502020204030204" pitchFamily="34" charset="0"/>
              </a:rPr>
              <a:t>  many sons to glory, to make the captain of their salvation perfect through sufferings </a:t>
            </a:r>
            <a:r>
              <a:rPr lang="en-US" sz="2800" b="1" dirty="0" smtClean="0">
                <a:solidFill>
                  <a:schemeClr val="bg1"/>
                </a:solidFill>
                <a:latin typeface="Calibri" panose="020F0502020204030204" pitchFamily="34" charset="0"/>
              </a:rPr>
              <a:t>– Hb.2:10</a:t>
            </a:r>
            <a:endParaRPr lang="en-US" sz="3400" b="1" dirty="0">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7"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alpha val="80000"/>
          </a:srgbClr>
        </a:solidFill>
        <a:effectLst/>
      </p:bgPr>
    </p:bg>
    <p:spTree>
      <p:nvGrpSpPr>
        <p:cNvPr id="1" name=""/>
        <p:cNvGrpSpPr/>
        <p:nvPr/>
      </p:nvGrpSpPr>
      <p:grpSpPr>
        <a:xfrm>
          <a:off x="0" y="0"/>
          <a:ext cx="0" cy="0"/>
          <a:chOff x="0" y="0"/>
          <a:chExt cx="0" cy="0"/>
        </a:xfrm>
      </p:grpSpPr>
      <p:sp>
        <p:nvSpPr>
          <p:cNvPr id="10244" name="AutoShape 4"/>
          <p:cNvSpPr>
            <a:spLocks noChangeArrowheads="1"/>
          </p:cNvSpPr>
          <p:nvPr/>
        </p:nvSpPr>
        <p:spPr bwMode="auto">
          <a:xfrm>
            <a:off x="442452" y="990600"/>
            <a:ext cx="8229600" cy="5334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2800" dirty="0">
                <a:solidFill>
                  <a:schemeClr val="bg1"/>
                </a:solidFill>
              </a:rPr>
              <a:t>I. </a:t>
            </a:r>
            <a:r>
              <a:rPr lang="en-US" altLang="en-US" sz="2800" dirty="0" smtClean="0">
                <a:solidFill>
                  <a:schemeClr val="bg1"/>
                </a:solidFill>
              </a:rPr>
              <a:t>God, Their Exalted Captain</a:t>
            </a:r>
            <a:endParaRPr lang="en-US" altLang="en-US" sz="2800" dirty="0">
              <a:solidFill>
                <a:schemeClr val="bg1"/>
              </a:solidFill>
            </a:endParaRPr>
          </a:p>
        </p:txBody>
      </p:sp>
      <p:sp>
        <p:nvSpPr>
          <p:cNvPr id="3" name="AutoShape 4"/>
          <p:cNvSpPr>
            <a:spLocks noChangeArrowheads="1"/>
          </p:cNvSpPr>
          <p:nvPr/>
        </p:nvSpPr>
        <p:spPr bwMode="auto">
          <a:xfrm>
            <a:off x="442452" y="1752600"/>
            <a:ext cx="8229600" cy="9906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3800" b="1" dirty="0" smtClean="0">
                <a:solidFill>
                  <a:srgbClr val="FFFF00"/>
                </a:solidFill>
              </a:rPr>
              <a:t>II. David, Their Earthly Commander</a:t>
            </a:r>
            <a:endParaRPr lang="en-US" altLang="en-US" sz="3800" b="1" dirty="0">
              <a:solidFill>
                <a:srgbClr val="FFFF00"/>
              </a:solidFill>
            </a:endParaRPr>
          </a:p>
        </p:txBody>
      </p:sp>
    </p:spTree>
    <p:extLst>
      <p:ext uri="{BB962C8B-B14F-4D97-AF65-F5344CB8AC3E}">
        <p14:creationId xmlns:p14="http://schemas.microsoft.com/office/powerpoint/2010/main" xmlns="" val="144752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2900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914400"/>
          </a:xfrm>
        </p:spPr>
        <p:txBody>
          <a:bodyPr/>
          <a:lstStyle/>
          <a:p>
            <a:pPr algn="ctr"/>
            <a:r>
              <a:rPr lang="en-US" altLang="en-US" sz="3600" b="1" dirty="0" smtClean="0">
                <a:solidFill>
                  <a:schemeClr val="bg2">
                    <a:lumMod val="75000"/>
                  </a:schemeClr>
                </a:solidFill>
              </a:rPr>
              <a:t>David: “son of Jesse” </a:t>
            </a:r>
            <a:r>
              <a:rPr lang="en-US" altLang="en-US" sz="3600" b="1" dirty="0" smtClean="0"/>
              <a:t>(1)</a:t>
            </a:r>
            <a:endParaRPr lang="en-US" altLang="en-US" sz="3600" b="1" dirty="0"/>
          </a:p>
        </p:txBody>
      </p:sp>
      <p:sp>
        <p:nvSpPr>
          <p:cNvPr id="11267" name="Rectangle 3"/>
          <p:cNvSpPr>
            <a:spLocks noGrp="1" noChangeArrowheads="1"/>
          </p:cNvSpPr>
          <p:nvPr>
            <p:ph type="body" idx="1"/>
          </p:nvPr>
        </p:nvSpPr>
        <p:spPr>
          <a:xfrm>
            <a:off x="381000" y="1219200"/>
            <a:ext cx="8382000" cy="5257800"/>
          </a:xfrm>
        </p:spPr>
        <p:txBody>
          <a:bodyPr/>
          <a:lstStyle/>
          <a:p>
            <a:pPr marL="347663" indent="-347663"/>
            <a:r>
              <a:rPr lang="en-US" altLang="en-US" b="1" dirty="0" smtClean="0"/>
              <a:t>Before Goliath, no mighty men in Israel</a:t>
            </a:r>
          </a:p>
          <a:p>
            <a:pPr marL="347663" indent="-347663"/>
            <a:r>
              <a:rPr lang="en-US" altLang="en-US" b="1" dirty="0" smtClean="0"/>
              <a:t>2 Sm.17:10  .  .  .  Ph.1</a:t>
            </a:r>
          </a:p>
          <a:p>
            <a:pPr marL="0" indent="0" algn="ctr">
              <a:buNone/>
            </a:pPr>
            <a:endParaRPr lang="en-US" altLang="en-US" sz="3600" b="1" dirty="0" smtClean="0"/>
          </a:p>
          <a:p>
            <a:pPr marL="0" indent="0" algn="ctr">
              <a:buNone/>
            </a:pPr>
            <a:endParaRPr lang="en-US" altLang="en-US" sz="3600" b="1" dirty="0"/>
          </a:p>
          <a:p>
            <a:pPr marL="0" indent="0" algn="ctr">
              <a:buNone/>
            </a:pPr>
            <a:endParaRPr lang="en-US" altLang="en-US" sz="3600" b="1" dirty="0" smtClean="0"/>
          </a:p>
          <a:p>
            <a:pPr marL="0" indent="0">
              <a:buNone/>
            </a:pPr>
            <a:endParaRPr lang="en-US" altLang="en-US" b="1" dirty="0"/>
          </a:p>
          <a:p>
            <a:pPr marL="347663" indent="-347663"/>
            <a:endParaRPr lang="en-US" altLang="en-US" b="1" dirty="0" smtClean="0"/>
          </a:p>
          <a:p>
            <a:pPr marL="347663" indent="-347663"/>
            <a:endParaRPr lang="en-US" altLang="en-US" b="1" dirty="0"/>
          </a:p>
          <a:p>
            <a:pPr marL="0" indent="0">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r>
              <a:rPr lang="en-US" altLang="en-US" b="1" dirty="0"/>
              <a:t>  </a:t>
            </a:r>
          </a:p>
          <a:p>
            <a:pPr marL="347663" indent="-347663"/>
            <a:endParaRPr lang="en-US" altLang="en-US" b="1" dirty="0"/>
          </a:p>
          <a:p>
            <a:pPr marL="347663" indent="-347663"/>
            <a:endParaRPr lang="en-US" altLang="en-US" b="1" dirty="0"/>
          </a:p>
        </p:txBody>
      </p:sp>
      <p:sp>
        <p:nvSpPr>
          <p:cNvPr id="2" name="Rectangle 1"/>
          <p:cNvSpPr/>
          <p:nvPr/>
        </p:nvSpPr>
        <p:spPr bwMode="auto">
          <a:xfrm>
            <a:off x="747252" y="2438400"/>
            <a:ext cx="3733800" cy="32766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2">
                    <a:lumMod val="50000"/>
                  </a:schemeClr>
                </a:solidFill>
                <a:effectLst/>
                <a:latin typeface="Calibri" panose="020F0502020204030204" pitchFamily="34" charset="0"/>
              </a:rPr>
              <a:t>“Spirit spoke by me” </a:t>
            </a:r>
            <a:r>
              <a:rPr kumimoji="0" lang="en-US" sz="3400" b="1" i="0" u="none" strike="noStrike" cap="none" normalizeH="0" baseline="0" dirty="0" smtClean="0">
                <a:ln>
                  <a:noFill/>
                </a:ln>
                <a:solidFill>
                  <a:schemeClr val="tx1"/>
                </a:solidFill>
                <a:effectLst/>
                <a:latin typeface="Calibri" panose="020F0502020204030204" pitchFamily="34" charset="0"/>
              </a:rPr>
              <a:t>(3)</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God’s ruler</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Just, 4</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God-fearing, 4</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Calibri" panose="020F0502020204030204" pitchFamily="34" charset="0"/>
              </a:rPr>
              <a:t>Blessed, 4-5</a:t>
            </a:r>
          </a:p>
        </p:txBody>
      </p:sp>
      <p:sp>
        <p:nvSpPr>
          <p:cNvPr id="5" name="Rectangle 4"/>
          <p:cNvSpPr/>
          <p:nvPr/>
        </p:nvSpPr>
        <p:spPr bwMode="auto">
          <a:xfrm>
            <a:off x="4648200" y="2438400"/>
            <a:ext cx="3733800" cy="32766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bg2">
                    <a:lumMod val="50000"/>
                  </a:schemeClr>
                </a:solidFill>
                <a:effectLst/>
                <a:latin typeface="Calibri" panose="020F0502020204030204" pitchFamily="34" charset="0"/>
              </a:rPr>
              <a:t>“Sons of rebellion”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Calibri" panose="020F0502020204030204" pitchFamily="34" charset="0"/>
              </a:rPr>
              <a:t>Like thorns (6)</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Useless; dangerous</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Iron, 7</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smtClean="0">
                <a:latin typeface="Calibri" panose="020F0502020204030204" pitchFamily="34" charset="0"/>
              </a:rPr>
              <a:t>Spear, 7</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Calibri" panose="020F0502020204030204" pitchFamily="34" charset="0"/>
              </a:rPr>
              <a:t>Burned utterly, 8</a:t>
            </a:r>
          </a:p>
        </p:txBody>
      </p:sp>
      <p:sp>
        <p:nvSpPr>
          <p:cNvPr id="3" name="Rectangular Callout 2"/>
          <p:cNvSpPr/>
          <p:nvPr/>
        </p:nvSpPr>
        <p:spPr bwMode="auto">
          <a:xfrm>
            <a:off x="5791200" y="1143000"/>
            <a:ext cx="2971800" cy="1066800"/>
          </a:xfrm>
          <a:prstGeom prst="wedgeRectCallout">
            <a:avLst>
              <a:gd name="adj1" fmla="val -40684"/>
              <a:gd name="adj2" fmla="val 141302"/>
            </a:avLst>
          </a:prstGeom>
          <a:solidFill>
            <a:schemeClr val="bg2">
              <a:lumMod val="5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00"/>
                </a:solidFill>
                <a:effectLst/>
                <a:latin typeface="Calibri" panose="020F0502020204030204" pitchFamily="34" charset="0"/>
              </a:rPr>
              <a:t>Judges</a:t>
            </a:r>
            <a:r>
              <a:rPr kumimoji="0" lang="en-US" sz="3600" b="1" i="0" u="none" strike="noStrike" cap="none" normalizeH="0" dirty="0" smtClean="0">
                <a:ln>
                  <a:noFill/>
                </a:ln>
                <a:solidFill>
                  <a:srgbClr val="FFFF00"/>
                </a:solidFill>
                <a:effectLst/>
                <a:latin typeface="Calibri" panose="020F0502020204030204" pitchFamily="34" charset="0"/>
              </a:rPr>
              <a:t> 2:3</a:t>
            </a:r>
            <a:endParaRPr kumimoji="0" lang="en-US" sz="3600" b="1" i="0" u="none" strike="noStrike" cap="none" normalizeH="0" baseline="0" dirty="0" smtClean="0">
              <a:ln>
                <a:noFill/>
              </a:ln>
              <a:solidFill>
                <a:srgbClr val="FFFF00"/>
              </a:solidFill>
              <a:effectLst/>
              <a:latin typeface="Calibri" panose="020F0502020204030204" pitchFamily="34" charset="0"/>
            </a:endParaRPr>
          </a:p>
        </p:txBody>
      </p:sp>
      <p:sp>
        <p:nvSpPr>
          <p:cNvPr id="7" name="Rectangular Callout 6"/>
          <p:cNvSpPr/>
          <p:nvPr/>
        </p:nvSpPr>
        <p:spPr bwMode="auto">
          <a:xfrm>
            <a:off x="2133600" y="3232356"/>
            <a:ext cx="2971800" cy="1066800"/>
          </a:xfrm>
          <a:prstGeom prst="wedgeRectCallout">
            <a:avLst>
              <a:gd name="adj1" fmla="val 48646"/>
              <a:gd name="adj2" fmla="val 138537"/>
            </a:avLst>
          </a:prstGeom>
          <a:solidFill>
            <a:schemeClr val="bg2">
              <a:lumMod val="5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00"/>
                </a:solidFill>
                <a:effectLst/>
                <a:latin typeface="Calibri" panose="020F0502020204030204" pitchFamily="34" charset="0"/>
              </a:rPr>
              <a:t>Hebrews</a:t>
            </a:r>
            <a:r>
              <a:rPr kumimoji="0" lang="en-US" sz="3600" b="1" i="0" u="none" strike="noStrike" cap="none" normalizeH="0" dirty="0" smtClean="0">
                <a:ln>
                  <a:noFill/>
                </a:ln>
                <a:solidFill>
                  <a:srgbClr val="FFFF00"/>
                </a:solidFill>
                <a:effectLst/>
                <a:latin typeface="Calibri" panose="020F0502020204030204" pitchFamily="34" charset="0"/>
              </a:rPr>
              <a:t> 6:8</a:t>
            </a:r>
            <a:endParaRPr kumimoji="0" lang="en-US" sz="3600" b="1" i="0" u="none" strike="noStrike" cap="none" normalizeH="0" baseline="0" dirty="0" smtClean="0">
              <a:ln>
                <a:noFill/>
              </a:ln>
              <a:solidFill>
                <a:srgbClr val="FFFF00"/>
              </a:solidFill>
              <a:effectLst/>
              <a:latin typeface="Calibri" panose="020F0502020204030204" pitchFamily="34" charset="0"/>
            </a:endParaRPr>
          </a:p>
        </p:txBody>
      </p:sp>
    </p:spTree>
    <p:extLst>
      <p:ext uri="{BB962C8B-B14F-4D97-AF65-F5344CB8AC3E}">
        <p14:creationId xmlns:p14="http://schemas.microsoft.com/office/powerpoint/2010/main" xmlns="" val="59887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alpha val="80000"/>
          </a:srgbClr>
        </a:solidFill>
        <a:effectLst/>
      </p:bgPr>
    </p:bg>
    <p:spTree>
      <p:nvGrpSpPr>
        <p:cNvPr id="1" name=""/>
        <p:cNvGrpSpPr/>
        <p:nvPr/>
      </p:nvGrpSpPr>
      <p:grpSpPr>
        <a:xfrm>
          <a:off x="0" y="0"/>
          <a:ext cx="0" cy="0"/>
          <a:chOff x="0" y="0"/>
          <a:chExt cx="0" cy="0"/>
        </a:xfrm>
      </p:grpSpPr>
      <p:sp>
        <p:nvSpPr>
          <p:cNvPr id="10244" name="AutoShape 4"/>
          <p:cNvSpPr>
            <a:spLocks noChangeArrowheads="1"/>
          </p:cNvSpPr>
          <p:nvPr/>
        </p:nvSpPr>
        <p:spPr bwMode="auto">
          <a:xfrm>
            <a:off x="442452" y="990600"/>
            <a:ext cx="8229600" cy="5334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2800" dirty="0">
                <a:solidFill>
                  <a:schemeClr val="bg1"/>
                </a:solidFill>
              </a:rPr>
              <a:t>I. </a:t>
            </a:r>
            <a:r>
              <a:rPr lang="en-US" altLang="en-US" sz="2800" dirty="0" smtClean="0">
                <a:solidFill>
                  <a:schemeClr val="bg1"/>
                </a:solidFill>
              </a:rPr>
              <a:t>God, Their Exalted Captain</a:t>
            </a:r>
            <a:endParaRPr lang="en-US" altLang="en-US" sz="2800" dirty="0">
              <a:solidFill>
                <a:schemeClr val="bg1"/>
              </a:solidFill>
            </a:endParaRPr>
          </a:p>
        </p:txBody>
      </p:sp>
      <p:sp>
        <p:nvSpPr>
          <p:cNvPr id="4" name="AutoShape 4"/>
          <p:cNvSpPr>
            <a:spLocks noChangeArrowheads="1"/>
          </p:cNvSpPr>
          <p:nvPr/>
        </p:nvSpPr>
        <p:spPr bwMode="auto">
          <a:xfrm>
            <a:off x="457200" y="2394156"/>
            <a:ext cx="8229600" cy="9906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3800" b="1" dirty="0" smtClean="0">
                <a:solidFill>
                  <a:srgbClr val="FFFF00"/>
                </a:solidFill>
              </a:rPr>
              <a:t>III. David’s Three Mighty Men</a:t>
            </a:r>
            <a:endParaRPr lang="en-US" altLang="en-US" sz="3800" b="1" dirty="0">
              <a:solidFill>
                <a:srgbClr val="FFFF00"/>
              </a:solidFill>
            </a:endParaRPr>
          </a:p>
        </p:txBody>
      </p:sp>
      <p:sp>
        <p:nvSpPr>
          <p:cNvPr id="5" name="AutoShape 4"/>
          <p:cNvSpPr>
            <a:spLocks noChangeArrowheads="1"/>
          </p:cNvSpPr>
          <p:nvPr/>
        </p:nvSpPr>
        <p:spPr bwMode="auto">
          <a:xfrm>
            <a:off x="457200" y="1676400"/>
            <a:ext cx="8229600" cy="533400"/>
          </a:xfrm>
          <a:prstGeom prst="roundRect">
            <a:avLst>
              <a:gd name="adj" fmla="val 16667"/>
            </a:avLst>
          </a:prstGeom>
          <a:solidFill>
            <a:srgbClr val="000066"/>
          </a:solidFill>
          <a:ln w="9525">
            <a:solidFill>
              <a:srgbClr val="000066"/>
            </a:solidFill>
            <a:round/>
            <a:headEnd/>
            <a:tailEnd/>
          </a:ln>
          <a:effectLst/>
          <a:scene3d>
            <a:camera prst="orthographicFront"/>
            <a:lightRig rig="threePt" dir="t"/>
          </a:scene3d>
          <a:sp3d>
            <a:bevelT prst="angle"/>
          </a:sp3d>
        </p:spPr>
        <p:txBody>
          <a:bodyPr wrap="none" anchor="ctr"/>
          <a:lstStyle/>
          <a:p>
            <a:pPr algn="ctr"/>
            <a:r>
              <a:rPr lang="en-US" altLang="en-US" sz="2800" dirty="0" smtClean="0">
                <a:solidFill>
                  <a:schemeClr val="bg1"/>
                </a:solidFill>
              </a:rPr>
              <a:t>II. David, Their Earthly Commander</a:t>
            </a:r>
            <a:endParaRPr lang="en-US" altLang="en-US" sz="2800" dirty="0">
              <a:solidFill>
                <a:schemeClr val="bg1"/>
              </a:solidFill>
            </a:endParaRPr>
          </a:p>
        </p:txBody>
      </p:sp>
    </p:spTree>
    <p:extLst>
      <p:ext uri="{BB962C8B-B14F-4D97-AF65-F5344CB8AC3E}">
        <p14:creationId xmlns:p14="http://schemas.microsoft.com/office/powerpoint/2010/main" xmlns="" val="3851407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29000"/>
          </a:schemeClr>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ltLang="en-US" sz="3600" b="1" dirty="0" smtClean="0">
                <a:solidFill>
                  <a:schemeClr val="bg2">
                    <a:lumMod val="75000"/>
                  </a:schemeClr>
                </a:solidFill>
              </a:rPr>
              <a:t>“Mighty Men” (8-12)</a:t>
            </a:r>
            <a:endParaRPr lang="en-US" altLang="en-US" sz="3600" b="1" dirty="0"/>
          </a:p>
        </p:txBody>
      </p:sp>
      <p:sp>
        <p:nvSpPr>
          <p:cNvPr id="11267" name="Rectangle 3"/>
          <p:cNvSpPr>
            <a:spLocks noGrp="1" noChangeArrowheads="1"/>
          </p:cNvSpPr>
          <p:nvPr>
            <p:ph type="body" idx="1"/>
          </p:nvPr>
        </p:nvSpPr>
        <p:spPr>
          <a:xfrm>
            <a:off x="381000" y="1524000"/>
            <a:ext cx="8382000" cy="4419600"/>
          </a:xfrm>
        </p:spPr>
        <p:txBody>
          <a:bodyPr/>
          <a:lstStyle/>
          <a:p>
            <a:pPr marL="347663" indent="-347663"/>
            <a:r>
              <a:rPr lang="en-US" altLang="en-US" b="1" dirty="0" smtClean="0"/>
              <a:t>Powerful, strong, hero</a:t>
            </a:r>
          </a:p>
          <a:p>
            <a:pPr marL="796925" lvl="1" indent="-396875"/>
            <a:r>
              <a:rPr lang="en-US" altLang="en-US" sz="3200" b="1" dirty="0" smtClean="0"/>
              <a:t>Gn.10:8, Nimrod</a:t>
            </a:r>
          </a:p>
          <a:p>
            <a:pPr marL="796925" lvl="1" indent="-396875"/>
            <a:r>
              <a:rPr lang="en-US" altLang="en-US" sz="3200" b="1" dirty="0" smtClean="0"/>
              <a:t>Is.9:6, Jesus</a:t>
            </a:r>
          </a:p>
          <a:p>
            <a:pPr marL="0" indent="0" algn="ctr">
              <a:buNone/>
            </a:pPr>
            <a:r>
              <a:rPr lang="en-US" altLang="en-US" sz="3600" b="1" dirty="0" err="1" smtClean="0">
                <a:solidFill>
                  <a:schemeClr val="bg2">
                    <a:lumMod val="75000"/>
                  </a:schemeClr>
                </a:solidFill>
                <a:latin typeface="+mj-lt"/>
              </a:rPr>
              <a:t>Eleazar</a:t>
            </a:r>
            <a:r>
              <a:rPr lang="en-US" altLang="en-US" sz="3600" b="1" dirty="0" smtClean="0">
                <a:solidFill>
                  <a:schemeClr val="bg2">
                    <a:lumMod val="75000"/>
                  </a:schemeClr>
                </a:solidFill>
                <a:latin typeface="+mj-lt"/>
              </a:rPr>
              <a:t> (</a:t>
            </a:r>
            <a:r>
              <a:rPr lang="en-US" altLang="en-US" sz="3600" b="1" i="1" dirty="0" smtClean="0">
                <a:solidFill>
                  <a:schemeClr val="bg2">
                    <a:lumMod val="75000"/>
                  </a:schemeClr>
                </a:solidFill>
                <a:latin typeface="+mj-lt"/>
              </a:rPr>
              <a:t>God is helper</a:t>
            </a:r>
            <a:r>
              <a:rPr lang="en-US" altLang="en-US" sz="3600" b="1" dirty="0" smtClean="0">
                <a:solidFill>
                  <a:schemeClr val="bg2">
                    <a:lumMod val="75000"/>
                  </a:schemeClr>
                </a:solidFill>
                <a:latin typeface="+mj-lt"/>
              </a:rPr>
              <a:t>)</a:t>
            </a:r>
            <a:endParaRPr lang="en-US" altLang="en-US" sz="3600" b="1" dirty="0">
              <a:solidFill>
                <a:schemeClr val="bg2">
                  <a:lumMod val="75000"/>
                </a:schemeClr>
              </a:solidFill>
              <a:latin typeface="+mj-lt"/>
            </a:endParaRPr>
          </a:p>
          <a:p>
            <a:pPr marL="347663" indent="-347663"/>
            <a:r>
              <a:rPr lang="en-US" altLang="en-US" b="1" dirty="0" smtClean="0"/>
              <a:t>Jer.9:23-24</a:t>
            </a:r>
            <a:endParaRPr lang="en-US" altLang="en-US" b="1" dirty="0"/>
          </a:p>
          <a:p>
            <a:pPr marL="347663" indent="-347663"/>
            <a:endParaRPr lang="en-US" altLang="en-US" b="1" dirty="0" smtClean="0"/>
          </a:p>
          <a:p>
            <a:pPr marL="347663" indent="-347663"/>
            <a:endParaRPr lang="en-US" altLang="en-US" b="1" dirty="0"/>
          </a:p>
          <a:p>
            <a:pPr marL="0" indent="0">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endParaRPr lang="en-US" altLang="en-US" b="1" dirty="0"/>
          </a:p>
          <a:p>
            <a:pPr marL="1785938" lvl="2" indent="-457200">
              <a:buFont typeface="Wingdings" pitchFamily="2" charset="2"/>
              <a:buNone/>
            </a:pPr>
            <a:r>
              <a:rPr lang="en-US" altLang="en-US" b="1" dirty="0"/>
              <a:t>  </a:t>
            </a:r>
          </a:p>
          <a:p>
            <a:pPr marL="347663" indent="-347663"/>
            <a:endParaRPr lang="en-US" altLang="en-US" b="1" dirty="0"/>
          </a:p>
          <a:p>
            <a:pPr marL="347663" indent="-347663"/>
            <a:endParaRPr lang="en-US" altLang="en-US" b="1" dirty="0"/>
          </a:p>
        </p:txBody>
      </p:sp>
    </p:spTree>
    <p:extLst>
      <p:ext uri="{BB962C8B-B14F-4D97-AF65-F5344CB8AC3E}">
        <p14:creationId xmlns:p14="http://schemas.microsoft.com/office/powerpoint/2010/main" xmlns="" val="363705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smtClean="0"/>
              <a:t>1. </a:t>
            </a:r>
            <a:r>
              <a:rPr lang="en-US" altLang="en-US" sz="3600" b="1" dirty="0" smtClean="0">
                <a:solidFill>
                  <a:schemeClr val="bg2">
                    <a:lumMod val="75000"/>
                  </a:schemeClr>
                </a:solidFill>
              </a:rPr>
              <a:t>He was ‘with David’ </a:t>
            </a:r>
            <a:r>
              <a:rPr lang="en-US" altLang="en-US" sz="3600" b="1" dirty="0" smtClean="0"/>
              <a:t>– 9</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solidFill>
                  <a:schemeClr val="bg2">
                    <a:lumMod val="75000"/>
                  </a:schemeClr>
                </a:solidFill>
              </a:rPr>
              <a:t>Easier to stay home…</a:t>
            </a:r>
          </a:p>
          <a:p>
            <a:pPr>
              <a:buFont typeface="Wingdings" panose="05000000000000000000" pitchFamily="2" charset="2"/>
              <a:buChar char="§"/>
            </a:pPr>
            <a:r>
              <a:rPr lang="en-US" altLang="en-US" b="1" dirty="0" smtClean="0"/>
              <a:t>Character of mighty men – </a:t>
            </a:r>
          </a:p>
          <a:p>
            <a:pPr marL="0" indent="0" defTabSz="339725">
              <a:buNone/>
            </a:pPr>
            <a:r>
              <a:rPr lang="en-US" altLang="en-US" b="1" dirty="0"/>
              <a:t>	</a:t>
            </a:r>
            <a:r>
              <a:rPr lang="en-US" altLang="en-US" sz="2000" b="1" dirty="0" smtClean="0">
                <a:solidFill>
                  <a:srgbClr val="800000"/>
                </a:solidFill>
              </a:rPr>
              <a:t>1. </a:t>
            </a:r>
            <a:r>
              <a:rPr lang="en-US" altLang="en-US" b="1" dirty="0" smtClean="0"/>
              <a:t>Deny self, Mt.16:24</a:t>
            </a:r>
          </a:p>
          <a:p>
            <a:pPr marL="0" indent="0" defTabSz="339725">
              <a:buNone/>
            </a:pPr>
            <a:r>
              <a:rPr lang="en-US" altLang="en-US" sz="2000" b="1" dirty="0" smtClean="0">
                <a:solidFill>
                  <a:srgbClr val="800000"/>
                </a:solidFill>
              </a:rPr>
              <a:t>	2. </a:t>
            </a:r>
            <a:r>
              <a:rPr lang="en-US" altLang="en-US" b="1" dirty="0" smtClean="0"/>
              <a:t>Dedication, 2 Tim.2:3-4</a:t>
            </a:r>
          </a:p>
          <a:p>
            <a:pPr marL="0" indent="0" defTabSz="339725">
              <a:buNone/>
            </a:pPr>
            <a:endParaRPr lang="en-US" altLang="en-US" b="1" dirty="0"/>
          </a:p>
          <a:p>
            <a:pPr marL="0" indent="0" defTabSz="339725">
              <a:buNone/>
            </a:pPr>
            <a:endParaRPr lang="en-US" altLang="en-US" b="1" dirty="0" smtClean="0"/>
          </a:p>
          <a:p>
            <a:pPr marL="0" indent="0" defTabSz="339725">
              <a:buNone/>
            </a:pPr>
            <a:endParaRPr lang="en-US" altLang="en-US" b="1" dirty="0"/>
          </a:p>
          <a:p>
            <a:pPr defTabSz="339725">
              <a:spcBef>
                <a:spcPts val="0"/>
              </a:spcBef>
              <a:buFont typeface="Wingdings" panose="05000000000000000000" pitchFamily="2" charset="2"/>
              <a:buChar char="§"/>
            </a:pPr>
            <a:r>
              <a:rPr lang="en-US" altLang="en-US" b="1" dirty="0" smtClean="0"/>
              <a:t>Uriah: 2 Sm.11</a:t>
            </a:r>
            <a:endParaRPr lang="en-US" altLang="en-US" b="1" dirty="0"/>
          </a:p>
        </p:txBody>
      </p:sp>
      <p:sp>
        <p:nvSpPr>
          <p:cNvPr id="2" name="Rectangle 1"/>
          <p:cNvSpPr/>
          <p:nvPr/>
        </p:nvSpPr>
        <p:spPr bwMode="auto">
          <a:xfrm>
            <a:off x="1128252" y="3657600"/>
            <a:ext cx="3352800" cy="13716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Arial" charset="0"/>
              </a:rPr>
              <a:t>Suffer together, </a:t>
            </a:r>
            <a:r>
              <a:rPr kumimoji="0" lang="en-US" sz="3200" b="1" i="0" u="none" strike="noStrike" cap="none" normalizeH="0" baseline="0" dirty="0" smtClean="0">
                <a:ln>
                  <a:noFill/>
                </a:ln>
                <a:solidFill>
                  <a:schemeClr val="bg1"/>
                </a:solidFill>
                <a:effectLst/>
                <a:latin typeface="Arial" charset="0"/>
              </a:rPr>
              <a:t>2 Tim.3:10-11</a:t>
            </a:r>
          </a:p>
        </p:txBody>
      </p:sp>
      <p:sp>
        <p:nvSpPr>
          <p:cNvPr id="5" name="Rectangle 4"/>
          <p:cNvSpPr/>
          <p:nvPr/>
        </p:nvSpPr>
        <p:spPr bwMode="auto">
          <a:xfrm>
            <a:off x="4645740" y="3657600"/>
            <a:ext cx="3352800" cy="13716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Arial" charset="0"/>
              </a:rPr>
              <a:t>Not distracted.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bg1"/>
                </a:solidFill>
                <a:effectLst/>
                <a:latin typeface="Arial" charset="0"/>
              </a:rPr>
              <a:t>2 Pt.2:20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62000"/>
          </a:xfrm>
        </p:spPr>
        <p:txBody>
          <a:bodyPr/>
          <a:lstStyle/>
          <a:p>
            <a:pPr algn="ctr"/>
            <a:r>
              <a:rPr lang="en-US" altLang="en-US" sz="2800" b="1" dirty="0"/>
              <a:t>2</a:t>
            </a:r>
            <a:r>
              <a:rPr lang="en-US" altLang="en-US" sz="2800" b="1" dirty="0" smtClean="0"/>
              <a:t>. </a:t>
            </a:r>
            <a:r>
              <a:rPr lang="en-US" altLang="en-US" sz="3600" b="1" dirty="0" smtClean="0">
                <a:solidFill>
                  <a:schemeClr val="bg2">
                    <a:lumMod val="75000"/>
                  </a:schemeClr>
                </a:solidFill>
              </a:rPr>
              <a:t>He had enemies </a:t>
            </a:r>
            <a:r>
              <a:rPr lang="en-US" altLang="en-US" sz="3600" b="1" dirty="0" smtClean="0"/>
              <a:t>– 9</a:t>
            </a:r>
            <a:endParaRPr lang="en-US" altLang="en-US" sz="3600" b="1" dirty="0"/>
          </a:p>
        </p:txBody>
      </p:sp>
      <p:sp>
        <p:nvSpPr>
          <p:cNvPr id="12291" name="Rectangle 3"/>
          <p:cNvSpPr>
            <a:spLocks noGrp="1" noChangeArrowheads="1"/>
          </p:cNvSpPr>
          <p:nvPr>
            <p:ph type="body" idx="1"/>
          </p:nvPr>
        </p:nvSpPr>
        <p:spPr>
          <a:xfrm>
            <a:off x="457200" y="1219200"/>
            <a:ext cx="8229600" cy="5029200"/>
          </a:xfrm>
        </p:spPr>
        <p:txBody>
          <a:bodyPr/>
          <a:lstStyle/>
          <a:p>
            <a:pPr marL="0" indent="0" algn="ctr">
              <a:buNone/>
            </a:pPr>
            <a:r>
              <a:rPr lang="en-US" altLang="en-US" b="1" dirty="0" smtClean="0">
                <a:solidFill>
                  <a:schemeClr val="bg2">
                    <a:lumMod val="75000"/>
                  </a:schemeClr>
                </a:solidFill>
              </a:rPr>
              <a:t>Philistines</a:t>
            </a:r>
          </a:p>
          <a:p>
            <a:pPr>
              <a:buFont typeface="Wingdings" panose="05000000000000000000" pitchFamily="2" charset="2"/>
              <a:buChar char="§"/>
            </a:pPr>
            <a:r>
              <a:rPr lang="en-US" altLang="en-US" b="1" dirty="0" smtClean="0"/>
              <a:t>Past victories do not guarantee present success. </a:t>
            </a:r>
          </a:p>
          <a:p>
            <a:pPr>
              <a:buFont typeface="Wingdings" panose="05000000000000000000" pitchFamily="2" charset="2"/>
              <a:buChar char="§"/>
            </a:pPr>
            <a:r>
              <a:rPr lang="en-US" altLang="en-US" b="1" dirty="0" smtClean="0"/>
              <a:t>Past defeats do not guarantee present failure.  </a:t>
            </a:r>
          </a:p>
          <a:p>
            <a:pPr marL="0" indent="0" defTabSz="339725">
              <a:buNone/>
            </a:pPr>
            <a:r>
              <a:rPr lang="en-US" altLang="en-US" b="1" dirty="0"/>
              <a:t>	</a:t>
            </a:r>
            <a:r>
              <a:rPr lang="en-US" altLang="en-US" sz="2000" b="1" dirty="0" smtClean="0">
                <a:solidFill>
                  <a:srgbClr val="800000"/>
                </a:solidFill>
              </a:rPr>
              <a:t>1. </a:t>
            </a:r>
            <a:r>
              <a:rPr lang="en-US" altLang="en-US" b="1" dirty="0" smtClean="0"/>
              <a:t>Josh.7-8</a:t>
            </a:r>
          </a:p>
          <a:p>
            <a:pPr marL="0" indent="0" defTabSz="339725">
              <a:buNone/>
            </a:pPr>
            <a:r>
              <a:rPr lang="en-US" altLang="en-US" sz="2000" b="1" dirty="0">
                <a:solidFill>
                  <a:srgbClr val="800000"/>
                </a:solidFill>
              </a:rPr>
              <a:t>	</a:t>
            </a:r>
            <a:r>
              <a:rPr lang="en-US" altLang="en-US" sz="2000" b="1" dirty="0" smtClean="0">
                <a:solidFill>
                  <a:srgbClr val="800000"/>
                </a:solidFill>
              </a:rPr>
              <a:t>2. </a:t>
            </a:r>
            <a:r>
              <a:rPr lang="en-US" altLang="en-US" b="1" dirty="0" smtClean="0"/>
              <a:t>2 Sm.4-6</a:t>
            </a:r>
            <a:endParaRPr lang="en-US" altLang="en-US" b="1" dirty="0"/>
          </a:p>
        </p:txBody>
      </p:sp>
      <p:sp>
        <p:nvSpPr>
          <p:cNvPr id="3" name="Rounded Rectangle 2"/>
          <p:cNvSpPr/>
          <p:nvPr/>
        </p:nvSpPr>
        <p:spPr bwMode="auto">
          <a:xfrm>
            <a:off x="3338052" y="3994356"/>
            <a:ext cx="5348748" cy="1066800"/>
          </a:xfrm>
          <a:prstGeom prst="roundRect">
            <a:avLst/>
          </a:prstGeom>
          <a:blipFill>
            <a:blip r:embed="rId2" cstate="print"/>
            <a:tile tx="0" ty="0" sx="100000" sy="100000" flip="none" algn="tl"/>
          </a:blipFill>
          <a:ln w="9525" cap="flat" cmpd="sng" algn="ctr">
            <a:solidFill>
              <a:schemeClr val="bg2">
                <a:lumMod val="50000"/>
              </a:schemeClr>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2">
                    <a:lumMod val="50000"/>
                  </a:schemeClr>
                </a:solidFill>
                <a:effectLst/>
                <a:latin typeface="Arial" charset="0"/>
              </a:rPr>
              <a:t>“Resist the devil and</a:t>
            </a:r>
            <a:br>
              <a:rPr kumimoji="0" lang="en-US" sz="3200" b="0" i="0" u="none" strike="noStrike" cap="none" normalizeH="0" baseline="0" dirty="0" smtClean="0">
                <a:ln>
                  <a:noFill/>
                </a:ln>
                <a:solidFill>
                  <a:schemeClr val="bg2">
                    <a:lumMod val="50000"/>
                  </a:schemeClr>
                </a:solidFill>
                <a:effectLst/>
                <a:latin typeface="Arial" charset="0"/>
              </a:rPr>
            </a:br>
            <a:r>
              <a:rPr kumimoji="0" lang="en-US" sz="3200" b="0" i="0" u="none" strike="noStrike" cap="none" normalizeH="0" baseline="0" dirty="0" smtClean="0">
                <a:ln>
                  <a:noFill/>
                </a:ln>
                <a:solidFill>
                  <a:schemeClr val="bg2">
                    <a:lumMod val="50000"/>
                  </a:schemeClr>
                </a:solidFill>
                <a:effectLst/>
                <a:latin typeface="Arial" charset="0"/>
              </a:rPr>
              <a:t>he will flee from you”</a:t>
            </a:r>
            <a:r>
              <a:rPr kumimoji="0" lang="en-US" sz="1800" b="0" i="0" u="none" strike="noStrike" cap="none" normalizeH="0" baseline="0" dirty="0" smtClean="0">
                <a:ln>
                  <a:noFill/>
                </a:ln>
                <a:solidFill>
                  <a:schemeClr val="bg2">
                    <a:lumMod val="50000"/>
                  </a:schemeClr>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Ja. 4:7</a:t>
            </a:r>
          </a:p>
        </p:txBody>
      </p:sp>
    </p:spTree>
    <p:extLst>
      <p:ext uri="{BB962C8B-B14F-4D97-AF65-F5344CB8AC3E}">
        <p14:creationId xmlns:p14="http://schemas.microsoft.com/office/powerpoint/2010/main" xmlns="" val="2125852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1442</TotalTime>
  <Words>999</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Pixel</vt:lpstr>
      <vt:lpstr>Default Design</vt:lpstr>
      <vt:lpstr>Eleazar Had A Sword</vt:lpstr>
      <vt:lpstr>Slide 2</vt:lpstr>
      <vt:lpstr>David: King, Anointed, Psalmist, 1</vt:lpstr>
      <vt:lpstr>Slide 4</vt:lpstr>
      <vt:lpstr>David: “son of Jesse” (1)</vt:lpstr>
      <vt:lpstr>Slide 6</vt:lpstr>
      <vt:lpstr>“Mighty Men” (8-12)</vt:lpstr>
      <vt:lpstr>1. He was ‘with David’ – 9</vt:lpstr>
      <vt:lpstr>2. He had enemies – 9</vt:lpstr>
      <vt:lpstr>3. He knew his enemy – 9</vt:lpstr>
      <vt:lpstr>4. He had a problem – 9</vt:lpstr>
      <vt:lpstr>5. He was aggressive – 10</vt:lpstr>
      <vt:lpstr>6. He had a sword – 10</vt:lpstr>
      <vt:lpstr>7. He had a tight grip – 10</vt:lpstr>
      <vt:lpstr>8. He fought until won victory – 10</vt:lpstr>
      <vt:lpstr>9. His valor brought Israelites back to battlefield – 10</vt:lpstr>
      <vt:lpstr>Applications</vt:lpstr>
      <vt:lpstr>Applications</vt:lpstr>
      <vt:lpstr>Applications</vt:lpstr>
      <vt:lpstr>Slide 20</vt:lpstr>
      <vt:lpstr>Slide 21</vt:lpstr>
      <vt:lpstr>Slide 22</vt:lpstr>
    </vt:vector>
  </TitlesOfParts>
  <Company>Catspaw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M. Tosti</dc:creator>
  <cp:lastModifiedBy>Johnson</cp:lastModifiedBy>
  <cp:revision>107</cp:revision>
  <dcterms:created xsi:type="dcterms:W3CDTF">2010-11-23T19:37:22Z</dcterms:created>
  <dcterms:modified xsi:type="dcterms:W3CDTF">2015-04-04T00:50:09Z</dcterms:modified>
</cp:coreProperties>
</file>