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sldIdLst>
    <p:sldId id="286" r:id="rId3"/>
    <p:sldId id="257" r:id="rId4"/>
    <p:sldId id="278" r:id="rId5"/>
    <p:sldId id="264" r:id="rId6"/>
    <p:sldId id="265" r:id="rId7"/>
    <p:sldId id="303" r:id="rId8"/>
    <p:sldId id="293" r:id="rId9"/>
    <p:sldId id="291" r:id="rId10"/>
    <p:sldId id="294" r:id="rId11"/>
    <p:sldId id="295" r:id="rId12"/>
    <p:sldId id="296" r:id="rId13"/>
    <p:sldId id="297" r:id="rId14"/>
    <p:sldId id="305" r:id="rId15"/>
    <p:sldId id="298" r:id="rId16"/>
    <p:sldId id="292" r:id="rId17"/>
    <p:sldId id="299" r:id="rId18"/>
    <p:sldId id="300" r:id="rId19"/>
    <p:sldId id="301" r:id="rId20"/>
    <p:sldId id="304" r:id="rId21"/>
    <p:sldId id="302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66"/>
    <a:srgbClr val="FFFFCC"/>
    <a:srgbClr val="66FFFF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1068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F7A938C-DD57-4DE8-B168-DE673DB6CDD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2A16F-5C16-44E0-9663-25D38D85F8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14542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3FCF6-D09B-4240-8C64-50FF62B1DB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63584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F4BFE-7903-487A-A12E-1A4B81E76F8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2569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A3394-770A-45CE-AB76-4BEFA7E0876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7483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B709-6E41-44D8-956C-28B4FF378F4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6427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AF96C-FDA1-4E9A-8E1E-7B2B657C37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3686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5D064-D006-4AEA-86AB-CFDA0E900C0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59257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E04C0-49CC-4300-8814-1B89E75A812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52810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4F193-A078-45A7-9093-9F62E1EEABE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3436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ADD9A-2DB4-4EA7-AFC7-6DE485609C0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5034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5F3FA-C54A-4DBB-AD2A-77E8F112DF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422342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56808-F84A-429A-8CBC-A15277D2317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24848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FE0E4-D815-4EFF-BBA1-92C4E0C9A81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94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48A5C-70FA-4CC4-AA42-05EC263E870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0812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E5DAA-6E97-4952-A32E-FC4AF83FB3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92515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62DA0-04F3-4EA3-A2E7-064543F49E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072231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3F91A-060F-42A3-90D8-8A35CC5D4B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165479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339A1-DB61-4CFF-86D7-8AD70C0D1C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34995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401A9-D334-4A24-A8BB-943F38FA23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9944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75AC9-1843-4F66-96E0-58A03F37F0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79049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24F53-23D1-4E8E-A222-312B6524E2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963114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5FBD0B9-578F-40CD-BC50-DAA41450924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1" hangingPunct="1">
              <a:defRPr/>
            </a:pPr>
            <a:fld id="{C0A760F7-B896-49D7-9E95-AD9009F7EAC8}" type="slidenum">
              <a:rPr lang="en-US" altLang="en-US">
                <a:solidFill>
                  <a:srgbClr val="000000"/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9390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 anchorCtr="0"/>
          <a:lstStyle/>
          <a:p>
            <a:pPr algn="ctr"/>
            <a:r>
              <a:rPr lang="en-US" b="1" dirty="0" smtClean="0">
                <a:solidFill>
                  <a:srgbClr val="000066"/>
                </a:solidFill>
              </a:rPr>
              <a:t>The Sovereignty of God </a:t>
            </a:r>
            <a:r>
              <a:rPr lang="en-US" sz="3600" b="1" dirty="0" smtClean="0">
                <a:solidFill>
                  <a:srgbClr val="000066"/>
                </a:solidFill>
              </a:rPr>
              <a:t>(II)</a:t>
            </a:r>
            <a:endParaRPr lang="en-US" b="1" dirty="0">
              <a:solidFill>
                <a:srgbClr val="00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026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0"/>
          <a:lstStyle/>
          <a:p>
            <a:pPr algn="ctr"/>
            <a:r>
              <a:rPr lang="en-US" altLang="en-US" sz="3600" b="1" dirty="0" smtClean="0">
                <a:solidFill>
                  <a:schemeClr val="tx1"/>
                </a:solidFill>
              </a:rPr>
              <a:t>John 2:…5 – agrees with all other NT warnings</a:t>
            </a:r>
            <a:endParaRPr lang="en-US" altLang="en-US" sz="4800" b="1" dirty="0">
              <a:solidFill>
                <a:srgbClr val="000066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572000"/>
          </a:xfrm>
        </p:spPr>
        <p:txBody>
          <a:bodyPr/>
          <a:lstStyle/>
          <a:p>
            <a:pPr marL="0" indent="0" defTabSz="517525">
              <a:buNone/>
            </a:pPr>
            <a:endParaRPr lang="en-US" altLang="en-US" sz="32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381000" y="1676400"/>
            <a:ext cx="8382000" cy="4800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200"/>
              </a:spcAft>
            </a:pPr>
            <a:r>
              <a:rPr lang="en-US" sz="3200" b="1" dirty="0"/>
              <a:t>And they continued steadfastly in the apostles’ doctrine and </a:t>
            </a:r>
            <a:r>
              <a:rPr lang="en-US" sz="3200" b="1" dirty="0" smtClean="0"/>
              <a:t>fellow-ship</a:t>
            </a:r>
            <a:r>
              <a:rPr lang="en-US" sz="3200" b="1" dirty="0"/>
              <a:t>, in the breaking of bread, and in prayers </a:t>
            </a:r>
            <a:r>
              <a:rPr lang="en-US" sz="2400" dirty="0"/>
              <a:t>– </a:t>
            </a:r>
            <a:r>
              <a:rPr lang="en-US" sz="2400" dirty="0" smtClean="0"/>
              <a:t>NKJV, Ac.2:42</a:t>
            </a:r>
            <a:endParaRPr lang="en-US" sz="2400" dirty="0"/>
          </a:p>
          <a:p>
            <a:r>
              <a:rPr lang="en-US" sz="3200" b="1" dirty="0"/>
              <a:t>They were continually devoting themselves to the apostles’ teaching </a:t>
            </a:r>
            <a:r>
              <a:rPr lang="en-US" sz="3200" b="1" dirty="0" smtClean="0"/>
              <a:t>. . . </a:t>
            </a:r>
            <a:r>
              <a:rPr lang="en-US" sz="2400" dirty="0" smtClean="0"/>
              <a:t>– NASB, Ac.2:42</a:t>
            </a:r>
          </a:p>
          <a:p>
            <a:endParaRPr lang="en-US" sz="3200" b="1" dirty="0"/>
          </a:p>
        </p:txBody>
      </p:sp>
      <p:sp>
        <p:nvSpPr>
          <p:cNvPr id="4" name="Oval 3"/>
          <p:cNvSpPr/>
          <p:nvPr/>
        </p:nvSpPr>
        <p:spPr bwMode="auto">
          <a:xfrm>
            <a:off x="3390900" y="2025868"/>
            <a:ext cx="2171700" cy="914400"/>
          </a:xfrm>
          <a:prstGeom prst="ellipse">
            <a:avLst/>
          </a:prstGeom>
          <a:noFill/>
          <a:ln w="571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81000" y="4603532"/>
            <a:ext cx="2171700" cy="914400"/>
          </a:xfrm>
          <a:prstGeom prst="ellipse">
            <a:avLst/>
          </a:prstGeom>
          <a:noFill/>
          <a:ln w="571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266498" y="2667000"/>
            <a:ext cx="2057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4648200" y="4784834"/>
            <a:ext cx="2057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tangle 15"/>
          <p:cNvSpPr/>
          <p:nvPr/>
        </p:nvSpPr>
        <p:spPr bwMode="auto">
          <a:xfrm>
            <a:off x="3886200" y="3581400"/>
            <a:ext cx="4876800" cy="2895600"/>
          </a:xfrm>
          <a:prstGeom prst="rect">
            <a:avLst/>
          </a:prstGeom>
          <a:solidFill>
            <a:srgbClr val="66FFFF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“It’s not enough to…</a:t>
            </a: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1. </a:t>
            </a:r>
            <a:r>
              <a:rPr lang="en-US" sz="36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Believe whatever we please.  </a:t>
            </a:r>
            <a:r>
              <a:rPr lang="en-US" sz="3600" b="1" dirty="0" smtClean="0">
                <a:latin typeface="Calibri" panose="020F0502020204030204" pitchFamily="34" charset="0"/>
              </a:rPr>
              <a:t>Hb.1</a:t>
            </a: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2.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Calibri" panose="020F0502020204030204" pitchFamily="34" charset="0"/>
              </a:rPr>
              <a:t>Merely know truth.</a:t>
            </a: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3. </a:t>
            </a:r>
            <a:r>
              <a:rPr lang="en-US" sz="36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Obey truth for a time.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925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0"/>
          <a:lstStyle/>
          <a:p>
            <a:pPr algn="ctr"/>
            <a:r>
              <a:rPr lang="en-US" altLang="en-US" sz="3600" b="1" dirty="0" smtClean="0">
                <a:solidFill>
                  <a:schemeClr val="tx1"/>
                </a:solidFill>
              </a:rPr>
              <a:t>John 2:…5 – agrees with all other NT warnings</a:t>
            </a:r>
            <a:endParaRPr lang="en-US" altLang="en-US" sz="4800" b="1" dirty="0">
              <a:solidFill>
                <a:srgbClr val="000066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572000"/>
          </a:xfrm>
        </p:spPr>
        <p:txBody>
          <a:bodyPr/>
          <a:lstStyle/>
          <a:p>
            <a:pPr marL="0" indent="0" defTabSz="517525">
              <a:buNone/>
            </a:pPr>
            <a:endParaRPr lang="en-US" altLang="en-US" sz="32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381000" y="1676400"/>
            <a:ext cx="8382000" cy="4800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200"/>
              </a:spcAft>
            </a:pPr>
            <a:r>
              <a:rPr lang="en-US" sz="3200" b="1" baseline="30000" dirty="0" smtClean="0"/>
              <a:t>10</a:t>
            </a:r>
            <a:r>
              <a:rPr lang="en-US" sz="3200" b="1" dirty="0" smtClean="0"/>
              <a:t>…sent </a:t>
            </a:r>
            <a:r>
              <a:rPr lang="en-US" sz="3200" b="1" dirty="0"/>
              <a:t>Paul and Silas away by night to </a:t>
            </a:r>
            <a:r>
              <a:rPr lang="en-US" sz="3200" b="1" dirty="0" smtClean="0"/>
              <a:t>Berea… </a:t>
            </a:r>
            <a:r>
              <a:rPr lang="en-US" sz="3200" b="1" baseline="30000" dirty="0" smtClean="0"/>
              <a:t>11</a:t>
            </a:r>
            <a:r>
              <a:rPr lang="en-US" sz="3200" b="1" dirty="0" smtClean="0"/>
              <a:t>These </a:t>
            </a:r>
            <a:r>
              <a:rPr lang="en-US" sz="3200" b="1" dirty="0"/>
              <a:t>were more fair-minded than those in </a:t>
            </a:r>
            <a:r>
              <a:rPr lang="en-US" sz="3200" b="1" dirty="0" err="1" smtClean="0"/>
              <a:t>Thessa-lonica</a:t>
            </a:r>
            <a:r>
              <a:rPr lang="en-US" sz="3200" b="1" dirty="0"/>
              <a:t>, in that they received the word with all readiness, and searched the Scriptures daily to find out whether these things were so. </a:t>
            </a:r>
            <a:r>
              <a:rPr lang="en-US" sz="3200" b="1" baseline="30000" dirty="0" smtClean="0"/>
              <a:t>12</a:t>
            </a:r>
            <a:r>
              <a:rPr lang="en-US" sz="3200" b="1" dirty="0" smtClean="0"/>
              <a:t>Therefore </a:t>
            </a:r>
            <a:r>
              <a:rPr lang="en-US" sz="3200" b="1" dirty="0"/>
              <a:t>many of them </a:t>
            </a:r>
            <a:r>
              <a:rPr lang="en-US" sz="3200" b="1" dirty="0" smtClean="0"/>
              <a:t>believed… </a:t>
            </a:r>
            <a:r>
              <a:rPr lang="en-US" sz="2400" dirty="0" smtClean="0"/>
              <a:t>–Ac.17:10-12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381000" y="2667000"/>
            <a:ext cx="2895600" cy="533400"/>
          </a:xfrm>
          <a:prstGeom prst="rect">
            <a:avLst/>
          </a:prstGeom>
          <a:solidFill>
            <a:schemeClr val="accent2">
              <a:lumMod val="20000"/>
              <a:lumOff val="80000"/>
              <a:alpha val="31000"/>
            </a:schemeClr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718034" y="3150472"/>
            <a:ext cx="3216166" cy="533400"/>
          </a:xfrm>
          <a:prstGeom prst="rect">
            <a:avLst/>
          </a:prstGeom>
          <a:solidFill>
            <a:srgbClr val="66FFFF">
              <a:alpha val="31000"/>
            </a:srgbClr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94136" y="4133196"/>
            <a:ext cx="6813332" cy="533400"/>
          </a:xfrm>
          <a:prstGeom prst="rect">
            <a:avLst/>
          </a:prstGeom>
          <a:solidFill>
            <a:schemeClr val="accent2">
              <a:lumMod val="20000"/>
              <a:lumOff val="80000"/>
              <a:alpha val="31000"/>
            </a:schemeClr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96766" y="5554724"/>
            <a:ext cx="2483068" cy="533400"/>
          </a:xfrm>
          <a:prstGeom prst="rect">
            <a:avLst/>
          </a:prstGeom>
          <a:solidFill>
            <a:srgbClr val="66FFFF">
              <a:alpha val="31000"/>
            </a:srgbClr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836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0"/>
          <a:lstStyle/>
          <a:p>
            <a:pPr algn="ctr"/>
            <a:r>
              <a:rPr lang="en-US" altLang="en-US" sz="3600" b="1" dirty="0" smtClean="0">
                <a:solidFill>
                  <a:schemeClr val="tx1"/>
                </a:solidFill>
              </a:rPr>
              <a:t>John 2:…5 – agrees with all other NT warnings</a:t>
            </a:r>
            <a:endParaRPr lang="en-US" altLang="en-US" sz="4800" b="1" dirty="0">
              <a:solidFill>
                <a:srgbClr val="000066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572000"/>
          </a:xfrm>
        </p:spPr>
        <p:txBody>
          <a:bodyPr/>
          <a:lstStyle/>
          <a:p>
            <a:pPr marL="0" indent="0" defTabSz="517525">
              <a:buNone/>
            </a:pPr>
            <a:endParaRPr lang="en-US" altLang="en-US" sz="32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381000" y="1676400"/>
            <a:ext cx="8382000" cy="4800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200"/>
              </a:spcAft>
            </a:pPr>
            <a:r>
              <a:rPr lang="en-US" sz="3200" b="1" dirty="0" smtClean="0"/>
              <a:t>As </a:t>
            </a:r>
            <a:r>
              <a:rPr lang="en-US" sz="3200" b="1" dirty="0"/>
              <a:t>I urged you when I went into Macedonia—remain in Ephesus that you may charge some that they teach no other </a:t>
            </a:r>
            <a:r>
              <a:rPr lang="en-US" sz="3200" b="1" dirty="0" smtClean="0"/>
              <a:t>doctrine </a:t>
            </a:r>
            <a:r>
              <a:rPr lang="en-US" sz="2400" dirty="0" smtClean="0"/>
              <a:t>– 1 Tim.1:3</a:t>
            </a:r>
          </a:p>
          <a:p>
            <a:pPr>
              <a:spcAft>
                <a:spcPts val="1200"/>
              </a:spcAft>
            </a:pP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405892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0"/>
          <a:lstStyle/>
          <a:p>
            <a:pPr algn="ctr"/>
            <a:r>
              <a:rPr lang="en-US" altLang="en-US" sz="3600" b="1" dirty="0" smtClean="0">
                <a:solidFill>
                  <a:schemeClr val="tx1"/>
                </a:solidFill>
              </a:rPr>
              <a:t>John 2:…5 – agrees with all other NT warnings</a:t>
            </a:r>
            <a:endParaRPr lang="en-US" altLang="en-US" sz="4800" b="1" dirty="0">
              <a:solidFill>
                <a:srgbClr val="000066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572000"/>
          </a:xfrm>
        </p:spPr>
        <p:txBody>
          <a:bodyPr/>
          <a:lstStyle/>
          <a:p>
            <a:pPr marL="0" indent="0" defTabSz="517525">
              <a:buNone/>
            </a:pPr>
            <a:endParaRPr lang="en-US" altLang="en-US" sz="32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381000" y="1676400"/>
            <a:ext cx="8382000" cy="4800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200"/>
              </a:spcAft>
            </a:pPr>
            <a:r>
              <a:rPr lang="en-US" sz="3200" b="1" dirty="0" smtClean="0"/>
              <a:t>As </a:t>
            </a:r>
            <a:r>
              <a:rPr lang="en-US" sz="3200" b="1" dirty="0"/>
              <a:t>I urged you when I went into Macedonia—remain in Ephesus that you may charge some that they teach </a:t>
            </a:r>
            <a:r>
              <a:rPr lang="en-US" sz="3200" b="1" u="sng" dirty="0">
                <a:solidFill>
                  <a:srgbClr val="C00000"/>
                </a:solidFill>
              </a:rPr>
              <a:t>no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u="sng" dirty="0">
                <a:solidFill>
                  <a:srgbClr val="C00000"/>
                </a:solidFill>
              </a:rPr>
              <a:t>other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u="sng" dirty="0" smtClean="0">
                <a:solidFill>
                  <a:srgbClr val="C00000"/>
                </a:solidFill>
              </a:rPr>
              <a:t>doctrine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– 1 Tim.1:3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rgbClr val="C00000"/>
                </a:solidFill>
              </a:rPr>
              <a:t>1. </a:t>
            </a:r>
            <a:r>
              <a:rPr lang="en-US" sz="3200" b="1" dirty="0" smtClean="0">
                <a:solidFill>
                  <a:srgbClr val="000066"/>
                </a:solidFill>
              </a:rPr>
              <a:t>Truth excludes all errors.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rgbClr val="C00000"/>
                </a:solidFill>
              </a:rPr>
              <a:t>2. </a:t>
            </a:r>
            <a:r>
              <a:rPr lang="en-US" sz="3200" b="1" dirty="0" smtClean="0">
                <a:solidFill>
                  <a:srgbClr val="000066"/>
                </a:solidFill>
              </a:rPr>
              <a:t>Truth limits our beliefs.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rgbClr val="C00000"/>
                </a:solidFill>
              </a:rPr>
              <a:t>3. </a:t>
            </a:r>
            <a:r>
              <a:rPr lang="en-US" sz="3200" b="1" dirty="0" smtClean="0">
                <a:solidFill>
                  <a:srgbClr val="000066"/>
                </a:solidFill>
              </a:rPr>
              <a:t>Everything beyond truth is error.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rgbClr val="C00000"/>
                </a:solidFill>
              </a:rPr>
              <a:t>4. </a:t>
            </a:r>
            <a:r>
              <a:rPr lang="en-US" sz="3200" b="1" dirty="0" smtClean="0">
                <a:solidFill>
                  <a:srgbClr val="000066"/>
                </a:solidFill>
              </a:rPr>
              <a:t>It does matter </a:t>
            </a:r>
            <a:r>
              <a:rPr lang="en-US" sz="3200" dirty="0" smtClean="0"/>
              <a:t>(1 Tim.1:19-20).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33152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2152" y="533400"/>
            <a:ext cx="7772400" cy="609600"/>
          </a:xfrm>
          <a:blipFill>
            <a:blip r:embed="rId2" cstate="print"/>
            <a:tile tx="0" ty="0" sx="100000" sy="100000" flip="none" algn="tl"/>
          </a:blip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</a:rPr>
              <a:t>I. Scriptures on God’s Sovereignty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295400"/>
            <a:ext cx="7772400" cy="609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80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kern="0" dirty="0" smtClean="0">
                <a:solidFill>
                  <a:schemeClr val="tx1"/>
                </a:solidFill>
              </a:rPr>
              <a:t>II. Scope of God’s Sovereignty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5800" y="2057400"/>
            <a:ext cx="7772400" cy="609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80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kern="0" dirty="0" smtClean="0">
                <a:solidFill>
                  <a:schemeClr val="tx1"/>
                </a:solidFill>
              </a:rPr>
              <a:t>III. Significance of God’s Sovereignty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3581400"/>
            <a:ext cx="7772400" cy="1295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80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000" b="1" kern="0" dirty="0" smtClean="0">
                <a:solidFill>
                  <a:srgbClr val="000066"/>
                </a:solidFill>
              </a:rPr>
              <a:t>V. None So Lame As</a:t>
            </a:r>
            <a:br>
              <a:rPr lang="en-US" altLang="en-US" sz="4000" b="1" kern="0" dirty="0" smtClean="0">
                <a:solidFill>
                  <a:srgbClr val="000066"/>
                </a:solidFill>
              </a:rPr>
            </a:br>
            <a:r>
              <a:rPr lang="en-US" altLang="en-US" sz="4000" b="1" kern="0" dirty="0" smtClean="0">
                <a:solidFill>
                  <a:srgbClr val="000066"/>
                </a:solidFill>
              </a:rPr>
              <a:t>Those Who Will Not Walk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2819400"/>
            <a:ext cx="7772400" cy="609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80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kern="0" dirty="0" smtClean="0">
                <a:solidFill>
                  <a:schemeClr val="tx1"/>
                </a:solidFill>
              </a:rPr>
              <a:t>IV. None So Blind As Those Who Will Not See</a:t>
            </a:r>
          </a:p>
        </p:txBody>
      </p:sp>
    </p:spTree>
    <p:extLst>
      <p:ext uri="{BB962C8B-B14F-4D97-AF65-F5344CB8AC3E}">
        <p14:creationId xmlns="" xmlns:p14="http://schemas.microsoft.com/office/powerpoint/2010/main" val="263805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Lk.5 – Master of Sea</a:t>
            </a:r>
            <a:br>
              <a:rPr lang="en-US" b="1" dirty="0" smtClean="0"/>
            </a:br>
            <a:r>
              <a:rPr lang="en-US" b="1" dirty="0" smtClean="0"/>
              <a:t>Master of me??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One </a:t>
            </a:r>
            <a:r>
              <a:rPr lang="en-US" sz="3200" b="1" dirty="0"/>
              <a:t>standing over </a:t>
            </a:r>
            <a:r>
              <a:rPr lang="en-US" sz="3200" b="1" dirty="0" smtClean="0"/>
              <a:t>another </a:t>
            </a:r>
          </a:p>
          <a:p>
            <a:r>
              <a:rPr lang="en-US" sz="3200" b="1" dirty="0" smtClean="0"/>
              <a:t>Peter: every logical reason to ignore Him</a:t>
            </a:r>
          </a:p>
          <a:p>
            <a:pPr lvl="1"/>
            <a:r>
              <a:rPr lang="en-US" sz="3200" b="1" dirty="0" smtClean="0"/>
              <a:t>Carpenter </a:t>
            </a:r>
            <a:r>
              <a:rPr lang="en-US" sz="3600" b="1" dirty="0" smtClean="0">
                <a:latin typeface="Arial"/>
                <a:cs typeface="Arial"/>
              </a:rPr>
              <a:t>→</a:t>
            </a:r>
            <a:r>
              <a:rPr lang="en-US" sz="3600" b="1" dirty="0" smtClean="0"/>
              <a:t> </a:t>
            </a:r>
            <a:r>
              <a:rPr lang="en-US" sz="3200" b="1" dirty="0" smtClean="0"/>
              <a:t>Fisherman</a:t>
            </a:r>
          </a:p>
        </p:txBody>
      </p:sp>
    </p:spTree>
    <p:extLst>
      <p:ext uri="{BB962C8B-B14F-4D97-AF65-F5344CB8AC3E}">
        <p14:creationId xmlns="" xmlns:p14="http://schemas.microsoft.com/office/powerpoint/2010/main" val="94941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Lk.5 – Master of Sea</a:t>
            </a:r>
            <a:br>
              <a:rPr lang="en-US" b="1" dirty="0" smtClean="0"/>
            </a:br>
            <a:r>
              <a:rPr lang="en-US" b="1" dirty="0" smtClean="0"/>
              <a:t>Master of me??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000066"/>
                </a:solidFill>
              </a:rPr>
              <a:t>Peter had done all he could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endParaRPr lang="en-US" sz="3200" b="1" dirty="0" smtClean="0"/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000066"/>
                </a:solidFill>
              </a:rPr>
              <a:t>Logic cannot explain Jesus or His ways </a:t>
            </a:r>
            <a:r>
              <a:rPr lang="en-US" sz="3200" b="1" dirty="0" smtClean="0"/>
              <a:t>(Mt.17:27)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000066"/>
                </a:solidFill>
              </a:rPr>
              <a:t>Contrary to experience, Peter complies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93834" y="2362200"/>
            <a:ext cx="2588170" cy="1143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1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</a:rPr>
              <a:t>Best place </a:t>
            </a:r>
            <a:r>
              <a:rPr kumimoji="0" lang="en-US" sz="3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(shallows)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258204" y="2362200"/>
            <a:ext cx="2588170" cy="1143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1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</a:rPr>
              <a:t>Best time </a:t>
            </a:r>
            <a:r>
              <a:rPr kumimoji="0" lang="en-US" sz="3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(night)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930464" y="2362200"/>
            <a:ext cx="2588170" cy="1143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1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</a:rPr>
              <a:t>Best effort </a:t>
            </a:r>
            <a:r>
              <a:rPr kumimoji="0" lang="en-US" sz="3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(all night)</a:t>
            </a:r>
          </a:p>
        </p:txBody>
      </p:sp>
    </p:spTree>
    <p:extLst>
      <p:ext uri="{BB962C8B-B14F-4D97-AF65-F5344CB8AC3E}">
        <p14:creationId xmlns="" xmlns:p14="http://schemas.microsoft.com/office/powerpoint/2010/main" val="27981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Lk.5 – Master of Sea</a:t>
            </a:r>
            <a:br>
              <a:rPr lang="en-US" b="1" dirty="0" smtClean="0"/>
            </a:br>
            <a:r>
              <a:rPr lang="en-US" b="1" dirty="0" smtClean="0"/>
              <a:t>Master of me??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3200" b="1" dirty="0" smtClean="0"/>
              <a:t>“At Your word…”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200" b="1" dirty="0" smtClean="0"/>
              <a:t>On the basis of...   </a:t>
            </a:r>
            <a:r>
              <a:rPr lang="en-US" sz="3200" b="1" dirty="0" smtClean="0">
                <a:solidFill>
                  <a:srgbClr val="000066"/>
                </a:solidFill>
              </a:rPr>
              <a:t>“If You say so”</a:t>
            </a:r>
          </a:p>
          <a:p>
            <a:pPr marL="0" indent="0">
              <a:spcBef>
                <a:spcPts val="200"/>
              </a:spcBef>
              <a:spcAft>
                <a:spcPts val="600"/>
              </a:spcAft>
              <a:buNone/>
            </a:pPr>
            <a:r>
              <a:rPr lang="en-US" sz="3200" b="1" dirty="0">
                <a:solidFill>
                  <a:srgbClr val="000066"/>
                </a:solidFill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</a:rPr>
              <a:t>1. </a:t>
            </a:r>
            <a:r>
              <a:rPr lang="en-US" sz="3200" b="1" dirty="0" smtClean="0">
                <a:solidFill>
                  <a:srgbClr val="000066"/>
                </a:solidFill>
              </a:rPr>
              <a:t>Peter understood</a:t>
            </a:r>
          </a:p>
          <a:p>
            <a:pPr marL="0" indent="0">
              <a:spcBef>
                <a:spcPts val="200"/>
              </a:spcBef>
              <a:spcAft>
                <a:spcPts val="600"/>
              </a:spcAft>
              <a:buNone/>
            </a:pPr>
            <a:r>
              <a:rPr lang="en-US" sz="3200" b="1" dirty="0">
                <a:solidFill>
                  <a:srgbClr val="000066"/>
                </a:solidFill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</a:rPr>
              <a:t>2. </a:t>
            </a:r>
            <a:r>
              <a:rPr lang="en-US" sz="3200" b="1" dirty="0" smtClean="0">
                <a:solidFill>
                  <a:srgbClr val="000066"/>
                </a:solidFill>
              </a:rPr>
              <a:t>Peter trusted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3200" b="1" dirty="0">
                <a:solidFill>
                  <a:srgbClr val="000066"/>
                </a:solidFill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</a:rPr>
              <a:t>3. </a:t>
            </a:r>
            <a:r>
              <a:rPr lang="en-US" sz="3200" b="1" dirty="0" smtClean="0">
                <a:solidFill>
                  <a:srgbClr val="000066"/>
                </a:solidFill>
              </a:rPr>
              <a:t>Peter obeyed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869732" y="4648200"/>
            <a:ext cx="7391400" cy="990600"/>
          </a:xfrm>
          <a:prstGeom prst="rect">
            <a:avLst/>
          </a:prstGeom>
          <a:solidFill>
            <a:srgbClr val="66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The issue: do I believe Jesus?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2362200" y="2133600"/>
            <a:ext cx="762000" cy="381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/>
          <p:nvPr/>
        </p:nvCxnSpPr>
        <p:spPr bwMode="auto">
          <a:xfrm>
            <a:off x="4419600" y="2209800"/>
            <a:ext cx="1400502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>
            <a:off x="5728136" y="2149366"/>
            <a:ext cx="1143000" cy="381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="" xmlns:p14="http://schemas.microsoft.com/office/powerpoint/2010/main" val="381747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Lk.5 – Master of Sea</a:t>
            </a:r>
            <a:br>
              <a:rPr lang="en-US" b="1" dirty="0" smtClean="0"/>
            </a:br>
            <a:r>
              <a:rPr lang="en-US" b="1" dirty="0" smtClean="0"/>
              <a:t>Master of me??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495800"/>
          </a:xfrm>
        </p:spPr>
        <p:txBody>
          <a:bodyPr/>
          <a:lstStyle/>
          <a:p>
            <a:pPr marL="0" indent="0" algn="ctr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3200" b="1" dirty="0" smtClean="0"/>
              <a:t>“At Your word…I WILL”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200" b="1" dirty="0" smtClean="0"/>
              <a:t>Results of Peter’s obedience</a:t>
            </a:r>
            <a:endParaRPr lang="en-US" sz="3200" b="1" dirty="0" smtClean="0">
              <a:solidFill>
                <a:srgbClr val="000066"/>
              </a:solidFill>
            </a:endParaRPr>
          </a:p>
          <a:p>
            <a:pPr marL="0" indent="0" defTabSz="568325">
              <a:spcBef>
                <a:spcPts val="200"/>
              </a:spcBef>
              <a:spcAft>
                <a:spcPts val="600"/>
              </a:spcAft>
              <a:buNone/>
            </a:pPr>
            <a:r>
              <a:rPr lang="en-US" sz="3200" b="1" dirty="0">
                <a:solidFill>
                  <a:srgbClr val="000066"/>
                </a:solidFill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</a:rPr>
              <a:t>1. </a:t>
            </a:r>
            <a:r>
              <a:rPr lang="en-US" sz="3200" b="1" dirty="0" smtClean="0">
                <a:solidFill>
                  <a:srgbClr val="000066"/>
                </a:solidFill>
              </a:rPr>
              <a:t>Broken nets, </a:t>
            </a:r>
            <a:r>
              <a:rPr lang="en-US" sz="3200" dirty="0" smtClean="0"/>
              <a:t>6</a:t>
            </a:r>
          </a:p>
          <a:p>
            <a:pPr marL="0" indent="0" defTabSz="568325">
              <a:spcBef>
                <a:spcPts val="200"/>
              </a:spcBef>
              <a:spcAft>
                <a:spcPts val="600"/>
              </a:spcAft>
              <a:buNone/>
            </a:pPr>
            <a:r>
              <a:rPr lang="en-US" sz="3200" b="1" dirty="0">
                <a:solidFill>
                  <a:srgbClr val="000066"/>
                </a:solidFill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</a:rPr>
              <a:t>2. </a:t>
            </a:r>
            <a:r>
              <a:rPr lang="en-US" sz="3200" b="1" dirty="0" smtClean="0">
                <a:solidFill>
                  <a:srgbClr val="000066"/>
                </a:solidFill>
              </a:rPr>
              <a:t>Heavy load, </a:t>
            </a:r>
            <a:r>
              <a:rPr lang="en-US" sz="3200" dirty="0" smtClean="0"/>
              <a:t>7</a:t>
            </a:r>
          </a:p>
          <a:p>
            <a:pPr marL="0" indent="0" defTabSz="568325">
              <a:spcBef>
                <a:spcPts val="200"/>
              </a:spcBef>
              <a:spcAft>
                <a:spcPts val="600"/>
              </a:spcAft>
              <a:buNone/>
            </a:pPr>
            <a:r>
              <a:rPr lang="en-US" sz="3200" b="1" dirty="0">
                <a:solidFill>
                  <a:srgbClr val="000066"/>
                </a:solidFill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</a:rPr>
              <a:t>3. </a:t>
            </a:r>
            <a:r>
              <a:rPr lang="en-US" sz="3200" b="1" dirty="0" smtClean="0">
                <a:solidFill>
                  <a:srgbClr val="000066"/>
                </a:solidFill>
              </a:rPr>
              <a:t>Overwhelming Sovereignty,</a:t>
            </a:r>
            <a:r>
              <a:rPr lang="en-US" sz="3200" b="1" dirty="0" smtClean="0"/>
              <a:t> </a:t>
            </a:r>
            <a:r>
              <a:rPr lang="en-US" sz="3200" dirty="0" smtClean="0"/>
              <a:t>8</a:t>
            </a:r>
          </a:p>
          <a:p>
            <a:pPr marL="0" indent="0" defTabSz="568325">
              <a:spcBef>
                <a:spcPts val="200"/>
              </a:spcBef>
              <a:spcAft>
                <a:spcPts val="600"/>
              </a:spcAft>
              <a:buNone/>
            </a:pPr>
            <a:r>
              <a:rPr lang="en-US" sz="3200" b="1" dirty="0">
                <a:solidFill>
                  <a:srgbClr val="000066"/>
                </a:solidFill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</a:rPr>
              <a:t>4. </a:t>
            </a:r>
            <a:r>
              <a:rPr lang="en-US" sz="3200" b="1" dirty="0" smtClean="0">
                <a:solidFill>
                  <a:srgbClr val="000066"/>
                </a:solidFill>
              </a:rPr>
              <a:t>Realization of sins, </a:t>
            </a:r>
            <a:r>
              <a:rPr lang="en-US" sz="3200" dirty="0" smtClean="0"/>
              <a:t>8</a:t>
            </a:r>
          </a:p>
          <a:p>
            <a:pPr marL="0" indent="0" defTabSz="568325">
              <a:spcBef>
                <a:spcPts val="200"/>
              </a:spcBef>
              <a:buNone/>
            </a:pPr>
            <a:r>
              <a:rPr lang="en-US" sz="3200" b="1" dirty="0">
                <a:solidFill>
                  <a:srgbClr val="000066"/>
                </a:solidFill>
              </a:rPr>
              <a:t>	</a:t>
            </a:r>
            <a:r>
              <a:rPr lang="en-US" sz="2400" b="1" dirty="0">
                <a:solidFill>
                  <a:srgbClr val="C00000"/>
                </a:solidFill>
              </a:rPr>
              <a:t>5</a:t>
            </a:r>
            <a:r>
              <a:rPr lang="en-US" sz="2400" b="1" dirty="0" smtClean="0">
                <a:solidFill>
                  <a:srgbClr val="C00000"/>
                </a:solidFill>
              </a:rPr>
              <a:t>. </a:t>
            </a:r>
            <a:r>
              <a:rPr lang="en-US" sz="3200" b="1" dirty="0" smtClean="0">
                <a:solidFill>
                  <a:srgbClr val="000066"/>
                </a:solidFill>
              </a:rPr>
              <a:t>Total commitment, </a:t>
            </a:r>
            <a:r>
              <a:rPr lang="en-US" sz="3200" dirty="0" smtClean="0"/>
              <a:t>10-11</a:t>
            </a:r>
          </a:p>
        </p:txBody>
      </p:sp>
      <p:sp>
        <p:nvSpPr>
          <p:cNvPr id="4" name="Rounded Rectangle 3"/>
          <p:cNvSpPr/>
          <p:nvPr/>
        </p:nvSpPr>
        <p:spPr bwMode="auto">
          <a:xfrm rot="20373082">
            <a:off x="486102" y="3047057"/>
            <a:ext cx="8077200" cy="1219200"/>
          </a:xfrm>
          <a:prstGeom prst="roundRect">
            <a:avLst/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</a:rPr>
              <a:t>Why recorded?  </a:t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</a:rPr>
            </a:b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</a:rPr>
              <a:t>To produce same faith in us</a:t>
            </a:r>
          </a:p>
        </p:txBody>
      </p:sp>
    </p:spTree>
    <p:extLst>
      <p:ext uri="{BB962C8B-B14F-4D97-AF65-F5344CB8AC3E}">
        <p14:creationId xmlns="" xmlns:p14="http://schemas.microsoft.com/office/powerpoint/2010/main" val="158179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Lk.6:46 – “Lord”</a:t>
            </a:r>
            <a:br>
              <a:rPr lang="en-US" b="1" dirty="0" smtClean="0"/>
            </a:br>
            <a:r>
              <a:rPr lang="en-US" b="1" dirty="0" smtClean="0"/>
              <a:t>‘My’ Lord?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648200"/>
          </a:xfrm>
        </p:spPr>
        <p:txBody>
          <a:bodyPr/>
          <a:lstStyle/>
          <a:p>
            <a:pPr marL="0" indent="0">
              <a:spcBef>
                <a:spcPts val="200"/>
              </a:spcBef>
              <a:spcAft>
                <a:spcPts val="600"/>
              </a:spcAft>
              <a:buNone/>
            </a:pPr>
            <a:r>
              <a:rPr lang="en-US" sz="3200" b="1" dirty="0" smtClean="0">
                <a:solidFill>
                  <a:srgbClr val="000066"/>
                </a:solidFill>
              </a:rPr>
              <a:t>Not enough to . . . </a:t>
            </a:r>
          </a:p>
          <a:p>
            <a:pPr marL="0" indent="0" defTabSz="630238">
              <a:spcBef>
                <a:spcPts val="200"/>
              </a:spcBef>
              <a:spcAft>
                <a:spcPts val="600"/>
              </a:spcAft>
              <a:buNone/>
            </a:pPr>
            <a:r>
              <a:rPr lang="en-US" sz="3200" b="1" dirty="0">
                <a:solidFill>
                  <a:srgbClr val="000066"/>
                </a:solidFill>
              </a:rPr>
              <a:t>	</a:t>
            </a:r>
            <a:r>
              <a:rPr lang="en-US" sz="2400" b="1" dirty="0" smtClean="0">
                <a:solidFill>
                  <a:srgbClr val="800000"/>
                </a:solidFill>
              </a:rPr>
              <a:t>1. </a:t>
            </a:r>
            <a:r>
              <a:rPr lang="en-US" sz="3200" b="1" dirty="0" smtClean="0">
                <a:solidFill>
                  <a:srgbClr val="000066"/>
                </a:solidFill>
              </a:rPr>
              <a:t>to call Him “Lord” </a:t>
            </a:r>
            <a:r>
              <a:rPr lang="en-US" sz="3200" b="1" dirty="0" smtClean="0"/>
              <a:t>–6:46</a:t>
            </a:r>
          </a:p>
          <a:p>
            <a:pPr marL="0" indent="0" defTabSz="630238">
              <a:spcBef>
                <a:spcPts val="200"/>
              </a:spcBef>
              <a:spcAft>
                <a:spcPts val="600"/>
              </a:spcAft>
              <a:buNone/>
            </a:pPr>
            <a:r>
              <a:rPr lang="en-US" sz="3200" b="1" dirty="0">
                <a:solidFill>
                  <a:srgbClr val="000066"/>
                </a:solidFill>
              </a:rPr>
              <a:t>	</a:t>
            </a:r>
            <a:r>
              <a:rPr lang="en-US" sz="2400" b="1" dirty="0" smtClean="0">
                <a:solidFill>
                  <a:srgbClr val="800000"/>
                </a:solidFill>
              </a:rPr>
              <a:t>2. </a:t>
            </a:r>
            <a:r>
              <a:rPr lang="en-US" sz="3200" b="1" dirty="0" smtClean="0">
                <a:solidFill>
                  <a:srgbClr val="000066"/>
                </a:solidFill>
              </a:rPr>
              <a:t>do something </a:t>
            </a:r>
            <a:r>
              <a:rPr lang="en-US" sz="3200" b="1" dirty="0" smtClean="0"/>
              <a:t>–6:47-49</a:t>
            </a:r>
          </a:p>
          <a:p>
            <a:pPr marL="0" indent="0" defTabSz="630238">
              <a:spcBef>
                <a:spcPts val="200"/>
              </a:spcBef>
              <a:spcAft>
                <a:spcPts val="600"/>
              </a:spcAft>
              <a:buNone/>
            </a:pPr>
            <a:r>
              <a:rPr lang="en-US" sz="3200" b="1" dirty="0" smtClean="0">
                <a:solidFill>
                  <a:srgbClr val="000066"/>
                </a:solidFill>
              </a:rPr>
              <a:t>	</a:t>
            </a:r>
            <a:r>
              <a:rPr lang="en-US" sz="2400" b="1" dirty="0" smtClean="0">
                <a:solidFill>
                  <a:srgbClr val="800000"/>
                </a:solidFill>
              </a:rPr>
              <a:t>3. </a:t>
            </a:r>
            <a:r>
              <a:rPr lang="en-US" sz="3200" b="1" dirty="0" smtClean="0">
                <a:solidFill>
                  <a:srgbClr val="000066"/>
                </a:solidFill>
              </a:rPr>
              <a:t>know who He is </a:t>
            </a:r>
            <a:r>
              <a:rPr lang="en-US" sz="3200" b="1" dirty="0" smtClean="0"/>
              <a:t>–13:25</a:t>
            </a:r>
          </a:p>
          <a:p>
            <a:pPr marL="0" indent="0">
              <a:spcBef>
                <a:spcPts val="200"/>
              </a:spcBef>
              <a:spcAft>
                <a:spcPts val="600"/>
              </a:spcAft>
              <a:buNone/>
            </a:pPr>
            <a:endParaRPr lang="en-US" sz="3200" b="1" dirty="0" smtClean="0">
              <a:solidFill>
                <a:srgbClr val="000066"/>
              </a:solidFill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1371600" y="4267200"/>
            <a:ext cx="6400800" cy="838200"/>
          </a:xfrm>
          <a:prstGeom prst="roundRect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Verdana" pitchFamily="34" charset="0"/>
              </a:rPr>
              <a:t>Salvation is at stake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1371600" y="5257800"/>
            <a:ext cx="6400800" cy="1143000"/>
          </a:xfrm>
          <a:prstGeom prst="roundRect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Verdana" pitchFamily="34" charset="0"/>
              </a:rPr>
              <a:t>Confession without obedience is hypocrisy</a:t>
            </a:r>
          </a:p>
        </p:txBody>
      </p:sp>
    </p:spTree>
    <p:extLst>
      <p:ext uri="{BB962C8B-B14F-4D97-AF65-F5344CB8AC3E}">
        <p14:creationId xmlns="" xmlns:p14="http://schemas.microsoft.com/office/powerpoint/2010/main" val="135484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1"/>
            <a:ext cx="8001000" cy="1066800"/>
          </a:xfrm>
        </p:spPr>
        <p:txBody>
          <a:bodyPr anchor="ctr" anchorCtr="0"/>
          <a:lstStyle/>
          <a:p>
            <a:pPr algn="ctr"/>
            <a:r>
              <a:rPr lang="en-US" altLang="en-US" sz="3600" b="1" dirty="0" smtClean="0"/>
              <a:t>God is Sovereign</a:t>
            </a:r>
            <a:endParaRPr lang="en-US" altLang="en-US" sz="36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en-US" sz="3400" b="1" dirty="0" smtClean="0">
                <a:solidFill>
                  <a:schemeClr val="folHlink"/>
                </a:solidFill>
              </a:rPr>
              <a:t>Most do not care</a:t>
            </a:r>
          </a:p>
          <a:p>
            <a:r>
              <a:rPr lang="en-US" altLang="en-US" sz="3200" b="1" dirty="0" smtClean="0"/>
              <a:t>God’s sovereignty is spare tire</a:t>
            </a:r>
          </a:p>
          <a:p>
            <a:r>
              <a:rPr lang="en-US" altLang="en-US" sz="3200" b="1" dirty="0" smtClean="0"/>
              <a:t>Call AAA for emergency</a:t>
            </a:r>
          </a:p>
          <a:p>
            <a:r>
              <a:rPr lang="en-US" altLang="en-US" sz="3200" b="1" dirty="0" smtClean="0"/>
              <a:t>“Open happiness” – Coca Cola</a:t>
            </a:r>
          </a:p>
          <a:p>
            <a:pPr lvl="1"/>
            <a:r>
              <a:rPr lang="en-US" altLang="en-US" sz="3200" b="1" dirty="0" smtClean="0"/>
              <a:t>Free?</a:t>
            </a:r>
          </a:p>
          <a:p>
            <a:pPr lvl="1"/>
            <a:r>
              <a:rPr lang="en-US" altLang="en-US" sz="3200" b="1" dirty="0" smtClean="0"/>
              <a:t>For compliment?</a:t>
            </a:r>
          </a:p>
          <a:p>
            <a:pPr lvl="1"/>
            <a:r>
              <a:rPr lang="en-US" altLang="en-US" sz="3200" b="1" dirty="0" smtClean="0"/>
              <a:t>Discount?</a:t>
            </a:r>
            <a:endParaRPr lang="en-US" altLang="en-US" sz="3200" b="1" dirty="0"/>
          </a:p>
        </p:txBody>
      </p:sp>
      <p:sp>
        <p:nvSpPr>
          <p:cNvPr id="2" name="Rectangle 1"/>
          <p:cNvSpPr/>
          <p:nvPr/>
        </p:nvSpPr>
        <p:spPr bwMode="auto">
          <a:xfrm>
            <a:off x="5515302" y="4343400"/>
            <a:ext cx="3124200" cy="1295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anose="020F0502020204030204" pitchFamily="34" charset="0"/>
              </a:rPr>
              <a:t>God wants me</a:t>
            </a:r>
            <a:b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anose="020F0502020204030204" pitchFamily="34" charset="0"/>
              </a:rPr>
              <a:t>to be happy!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Lk.6:46 – “Lord”</a:t>
            </a:r>
            <a:br>
              <a:rPr lang="en-US" b="1" dirty="0" smtClean="0"/>
            </a:br>
            <a:r>
              <a:rPr lang="en-US" b="1" dirty="0" smtClean="0"/>
              <a:t>‘My’ Lord?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648200"/>
          </a:xfrm>
        </p:spPr>
        <p:txBody>
          <a:bodyPr/>
          <a:lstStyle/>
          <a:p>
            <a:pPr marL="0" indent="0">
              <a:spcBef>
                <a:spcPts val="200"/>
              </a:spcBef>
              <a:spcAft>
                <a:spcPts val="600"/>
              </a:spcAft>
              <a:buNone/>
            </a:pPr>
            <a:r>
              <a:rPr lang="en-US" sz="3200" b="1" dirty="0" smtClean="0">
                <a:solidFill>
                  <a:srgbClr val="000066"/>
                </a:solidFill>
              </a:rPr>
              <a:t>If He is our Lord . . .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09600" y="2400300"/>
            <a:ext cx="7895898" cy="6477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</a:rPr>
              <a:t>DO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what He says.  </a:t>
            </a:r>
            <a:r>
              <a:rPr lang="en-US" sz="3200" dirty="0" smtClean="0"/>
              <a:t>Lk.6:46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09600" y="3162300"/>
            <a:ext cx="7895898" cy="6477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Do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</a:rPr>
              <a:t>WHAT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He says.  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Lk.7:8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09600" y="3924300"/>
            <a:ext cx="7895898" cy="6477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Do what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</a:rPr>
              <a:t>HE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says.  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Lk.9:26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09600" y="4686300"/>
            <a:ext cx="7895898" cy="6477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Do what He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</a:rPr>
              <a:t>SAYS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.  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Jn.14:15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09600" y="5486400"/>
            <a:ext cx="3781098" cy="838200"/>
          </a:xfrm>
          <a:prstGeom prst="rect">
            <a:avLst/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We can know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740166" y="5486400"/>
            <a:ext cx="3781098" cy="838200"/>
          </a:xfrm>
          <a:prstGeom prst="rect">
            <a:avLst/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He will judge</a:t>
            </a:r>
          </a:p>
        </p:txBody>
      </p:sp>
    </p:spTree>
    <p:extLst>
      <p:ext uri="{BB962C8B-B14F-4D97-AF65-F5344CB8AC3E}">
        <p14:creationId xmlns="" xmlns:p14="http://schemas.microsoft.com/office/powerpoint/2010/main" val="76881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2152" y="533400"/>
            <a:ext cx="7772400" cy="609600"/>
          </a:xfrm>
          <a:blipFill>
            <a:blip r:embed="rId2" cstate="print"/>
            <a:tile tx="0" ty="0" sx="100000" sy="100000" flip="none" algn="tl"/>
          </a:blip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</a:rPr>
              <a:t>I. Scriptures on God’s Sovereignty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 smtClean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2819400"/>
            <a:ext cx="7772400" cy="1295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80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000" b="1" kern="0" dirty="0" smtClean="0">
                <a:solidFill>
                  <a:srgbClr val="000066"/>
                </a:solidFill>
              </a:rPr>
              <a:t>IV. None So Blind As</a:t>
            </a:r>
            <a:br>
              <a:rPr lang="en-US" altLang="en-US" sz="4000" b="1" kern="0" dirty="0" smtClean="0">
                <a:solidFill>
                  <a:srgbClr val="000066"/>
                </a:solidFill>
              </a:rPr>
            </a:br>
            <a:r>
              <a:rPr lang="en-US" altLang="en-US" sz="4000" b="1" kern="0" dirty="0" smtClean="0">
                <a:solidFill>
                  <a:srgbClr val="000066"/>
                </a:solidFill>
              </a:rPr>
              <a:t>Those Who Will Not See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295400"/>
            <a:ext cx="7772400" cy="609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80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kern="0" dirty="0" smtClean="0">
                <a:solidFill>
                  <a:schemeClr val="tx1"/>
                </a:solidFill>
              </a:rPr>
              <a:t>II. Scope of God’s Sovereignty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5800" y="2057400"/>
            <a:ext cx="7772400" cy="609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80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kern="0" dirty="0" smtClean="0">
                <a:solidFill>
                  <a:schemeClr val="tx1"/>
                </a:solidFill>
              </a:rPr>
              <a:t>III. Significance of God’s Sovereignty</a:t>
            </a:r>
          </a:p>
        </p:txBody>
      </p:sp>
    </p:spTree>
    <p:extLst>
      <p:ext uri="{BB962C8B-B14F-4D97-AF65-F5344CB8AC3E}">
        <p14:creationId xmlns="" xmlns:p14="http://schemas.microsoft.com/office/powerpoint/2010/main" val="382642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6025"/>
          </a:xfrm>
        </p:spPr>
        <p:txBody>
          <a:bodyPr anchor="ctr" anchorCtr="0"/>
          <a:lstStyle/>
          <a:p>
            <a:pPr algn="ctr"/>
            <a:r>
              <a:rPr lang="en-US" altLang="en-US" sz="2800" b="1" dirty="0">
                <a:solidFill>
                  <a:schemeClr val="folHlink"/>
                </a:solidFill>
              </a:rPr>
              <a:t/>
            </a:r>
            <a:br>
              <a:rPr lang="en-US" altLang="en-US" sz="2800" b="1" dirty="0">
                <a:solidFill>
                  <a:schemeClr val="folHlink"/>
                </a:solidFill>
              </a:rPr>
            </a:br>
            <a:r>
              <a:rPr lang="en-US" altLang="en-US" sz="3600" b="1" dirty="0" smtClean="0">
                <a:solidFill>
                  <a:schemeClr val="tx1"/>
                </a:solidFill>
              </a:rPr>
              <a:t>Mt.13:13</a:t>
            </a:r>
            <a:r>
              <a:rPr lang="en-US" altLang="en-US" sz="3600" b="1" dirty="0"/>
              <a:t/>
            </a:r>
            <a:br>
              <a:rPr lang="en-US" altLang="en-US" sz="3600" b="1" dirty="0"/>
            </a:br>
            <a:endParaRPr lang="en-US" altLang="en-US" sz="3500" b="1" dirty="0">
              <a:solidFill>
                <a:schemeClr val="folHlink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1868" y="1676400"/>
            <a:ext cx="8120062" cy="4495800"/>
          </a:xfrm>
        </p:spPr>
        <p:txBody>
          <a:bodyPr/>
          <a:lstStyle/>
          <a:p>
            <a:pPr marL="0" indent="0" algn="ctr" defTabSz="406400">
              <a:buNone/>
              <a:tabLst>
                <a:tab pos="346075" algn="l"/>
              </a:tabLst>
            </a:pPr>
            <a:r>
              <a:rPr lang="en-US" altLang="en-US" sz="3200" b="1" dirty="0" smtClean="0">
                <a:solidFill>
                  <a:srgbClr val="800000"/>
                </a:solidFill>
              </a:rPr>
              <a:t>They</a:t>
            </a:r>
            <a:r>
              <a:rPr lang="en-US" altLang="en-US" sz="3200" b="1" dirty="0" smtClean="0">
                <a:solidFill>
                  <a:srgbClr val="000066"/>
                </a:solidFill>
              </a:rPr>
              <a:t> closed their own eyes</a:t>
            </a:r>
            <a:endParaRPr lang="en-US" altLang="en-US" b="1" dirty="0" smtClean="0">
              <a:solidFill>
                <a:srgbClr val="000066"/>
              </a:solidFill>
            </a:endParaRPr>
          </a:p>
          <a:p>
            <a:pPr marL="236538" indent="-236538" defTabSz="406400">
              <a:buFont typeface="Arial" panose="020B0604020202020204" pitchFamily="34" charset="0"/>
              <a:buChar char="•"/>
              <a:tabLst>
                <a:tab pos="346075" algn="l"/>
              </a:tabLst>
            </a:pPr>
            <a:r>
              <a:rPr lang="en-US" altLang="en-US" sz="3200" b="1" dirty="0" smtClean="0"/>
              <a:t>Jn.12:40, </a:t>
            </a:r>
            <a:r>
              <a:rPr lang="en-US" altLang="en-US" sz="3200" b="1" dirty="0" smtClean="0">
                <a:solidFill>
                  <a:srgbClr val="800000"/>
                </a:solidFill>
              </a:rPr>
              <a:t>He</a:t>
            </a:r>
            <a:r>
              <a:rPr lang="en-US" altLang="en-US" sz="3200" b="1" dirty="0" smtClean="0"/>
              <a:t> blinded their eyes</a:t>
            </a:r>
          </a:p>
          <a:p>
            <a:pPr marL="568325" lvl="1" indent="-284163" defTabSz="406400">
              <a:buFont typeface="Arial" panose="020B0604020202020204" pitchFamily="34" charset="0"/>
              <a:buChar char="•"/>
              <a:tabLst>
                <a:tab pos="346075" algn="l"/>
              </a:tabLst>
            </a:pPr>
            <a:r>
              <a:rPr lang="en-US" altLang="en-US" sz="3200" b="1" dirty="0" smtClean="0"/>
              <a:t>Mt.13:14-15, </a:t>
            </a:r>
            <a:r>
              <a:rPr lang="en-US" altLang="en-US" sz="3200" b="1" dirty="0" smtClean="0">
                <a:solidFill>
                  <a:srgbClr val="800000"/>
                </a:solidFill>
              </a:rPr>
              <a:t>they</a:t>
            </a:r>
            <a:r>
              <a:rPr lang="en-US" altLang="en-US" sz="3200" b="1" dirty="0" smtClean="0"/>
              <a:t> resisted Word</a:t>
            </a:r>
          </a:p>
          <a:p>
            <a:pPr marL="568325" lvl="1" indent="-284163" defTabSz="406400">
              <a:buFont typeface="Arial" panose="020B0604020202020204" pitchFamily="34" charset="0"/>
              <a:buChar char="•"/>
              <a:tabLst>
                <a:tab pos="346075" algn="l"/>
              </a:tabLst>
            </a:pPr>
            <a:r>
              <a:rPr lang="en-US" altLang="en-US" sz="3200" b="1" dirty="0" smtClean="0"/>
              <a:t>Illustrated in Ac.7</a:t>
            </a:r>
          </a:p>
          <a:p>
            <a:pPr marL="236538" indent="-236538" defTabSz="406400">
              <a:buFont typeface="Arial" panose="020B0604020202020204" pitchFamily="34" charset="0"/>
              <a:buChar char="•"/>
              <a:tabLst>
                <a:tab pos="346075" algn="l"/>
              </a:tabLst>
            </a:pPr>
            <a:r>
              <a:rPr lang="en-US" altLang="en-US" sz="3200" b="1" dirty="0" smtClean="0"/>
              <a:t>Blindness lives in people who resist His word</a:t>
            </a:r>
            <a:endParaRPr lang="en-US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0"/>
          <a:lstStyle/>
          <a:p>
            <a:pPr algn="ctr"/>
            <a:r>
              <a:rPr lang="en-US" altLang="en-US" sz="3600" b="1" dirty="0" smtClean="0">
                <a:solidFill>
                  <a:schemeClr val="tx1"/>
                </a:solidFill>
              </a:rPr>
              <a:t>John 2:…5 – “answered”</a:t>
            </a:r>
            <a:endParaRPr lang="en-US" altLang="en-US" sz="4800" b="1" dirty="0">
              <a:solidFill>
                <a:schemeClr val="tx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572000"/>
          </a:xfrm>
        </p:spPr>
        <p:txBody>
          <a:bodyPr/>
          <a:lstStyle/>
          <a:p>
            <a:pPr marL="0" indent="0" defTabSz="517525">
              <a:buNone/>
            </a:pPr>
            <a:r>
              <a:rPr lang="en-US" altLang="en-US" sz="2400" b="1" dirty="0" smtClean="0">
                <a:solidFill>
                  <a:srgbClr val="000066"/>
                </a:solidFill>
              </a:rPr>
              <a:t>1. </a:t>
            </a:r>
            <a:r>
              <a:rPr lang="en-US" altLang="en-US" sz="3200" b="1" dirty="0" smtClean="0"/>
              <a:t>Mary said it, not Jesus</a:t>
            </a:r>
          </a:p>
          <a:p>
            <a:pPr marL="0" indent="0" defTabSz="517525">
              <a:buNone/>
            </a:pPr>
            <a:r>
              <a:rPr lang="en-US" altLang="en-US" sz="2400" b="1" dirty="0" smtClean="0">
                <a:solidFill>
                  <a:srgbClr val="000066"/>
                </a:solidFill>
              </a:rPr>
              <a:t>2. </a:t>
            </a:r>
            <a:r>
              <a:rPr lang="en-US" altLang="en-US" sz="3200" b="1" dirty="0" smtClean="0"/>
              <a:t>No threat against not listening</a:t>
            </a:r>
          </a:p>
          <a:p>
            <a:pPr marL="0" indent="0" defTabSz="517525">
              <a:buNone/>
            </a:pPr>
            <a:r>
              <a:rPr lang="en-US" altLang="en-US" sz="2400" b="1" dirty="0" smtClean="0">
                <a:solidFill>
                  <a:srgbClr val="000066"/>
                </a:solidFill>
              </a:rPr>
              <a:t>3. </a:t>
            </a:r>
            <a:r>
              <a:rPr lang="en-US" altLang="en-US" sz="3200" b="1" dirty="0" smtClean="0"/>
              <a:t>We can’t do all He says.  11:7</a:t>
            </a:r>
          </a:p>
          <a:p>
            <a:pPr marL="0" indent="0" defTabSz="517525">
              <a:buNone/>
            </a:pPr>
            <a:r>
              <a:rPr lang="en-US" altLang="en-US" sz="2400" b="1" dirty="0" smtClean="0">
                <a:solidFill>
                  <a:srgbClr val="000066"/>
                </a:solidFill>
              </a:rPr>
              <a:t>4. </a:t>
            </a:r>
            <a:r>
              <a:rPr lang="en-US" altLang="en-US" sz="3200" b="1" dirty="0" smtClean="0"/>
              <a:t>Best scholars: Jesus is good man</a:t>
            </a:r>
          </a:p>
          <a:p>
            <a:pPr marL="457200" indent="-457200" defTabSz="517525">
              <a:buNone/>
            </a:pPr>
            <a:r>
              <a:rPr lang="en-US" altLang="en-US" sz="2400" b="1" dirty="0" smtClean="0">
                <a:solidFill>
                  <a:srgbClr val="000066"/>
                </a:solidFill>
              </a:rPr>
              <a:t>5. </a:t>
            </a:r>
            <a:r>
              <a:rPr lang="en-US" altLang="en-US" sz="3200" b="1" dirty="0" smtClean="0"/>
              <a:t>Language is difficult: directions to servants at a wedding</a:t>
            </a:r>
          </a:p>
          <a:p>
            <a:pPr marL="457200" indent="-457200" defTabSz="517525">
              <a:buNone/>
            </a:pPr>
            <a:r>
              <a:rPr lang="en-US" altLang="en-US" sz="2400" b="1" dirty="0" smtClean="0">
                <a:solidFill>
                  <a:srgbClr val="000066"/>
                </a:solidFill>
              </a:rPr>
              <a:t>6. </a:t>
            </a:r>
            <a:r>
              <a:rPr lang="en-US" altLang="en-US" sz="3200" b="1" dirty="0" smtClean="0"/>
              <a:t>It’s better if we hear Jesus, but not necessarily lost if we don’t</a:t>
            </a:r>
            <a:endParaRPr lang="en-US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0"/>
          <a:lstStyle/>
          <a:p>
            <a:pPr algn="ctr"/>
            <a:r>
              <a:rPr lang="en-US" altLang="en-US" sz="3600" b="1" dirty="0" smtClean="0">
                <a:solidFill>
                  <a:schemeClr val="tx1"/>
                </a:solidFill>
              </a:rPr>
              <a:t>John 2:…5 – “analyzed”</a:t>
            </a:r>
            <a:endParaRPr lang="en-US" altLang="en-US" sz="4800" b="1" dirty="0">
              <a:solidFill>
                <a:schemeClr val="tx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572000"/>
          </a:xfrm>
        </p:spPr>
        <p:txBody>
          <a:bodyPr/>
          <a:lstStyle/>
          <a:p>
            <a:pPr marL="0" indent="0" defTabSz="517525">
              <a:buNone/>
            </a:pPr>
            <a:r>
              <a:rPr lang="en-US" altLang="en-US" sz="2400" b="1" dirty="0" smtClean="0">
                <a:solidFill>
                  <a:srgbClr val="000066"/>
                </a:solidFill>
              </a:rPr>
              <a:t>1. </a:t>
            </a:r>
            <a:r>
              <a:rPr lang="en-US" altLang="en-US" sz="3200" b="1" dirty="0" smtClean="0"/>
              <a:t>Not Mary alone, </a:t>
            </a:r>
            <a:r>
              <a:rPr lang="en-US" altLang="en-US" sz="3200" dirty="0" smtClean="0"/>
              <a:t>Jn.12:48</a:t>
            </a:r>
          </a:p>
          <a:p>
            <a:pPr marL="0" indent="0" defTabSz="517525">
              <a:buNone/>
            </a:pPr>
            <a:r>
              <a:rPr lang="en-US" altLang="en-US" sz="2400" b="1" dirty="0" smtClean="0">
                <a:solidFill>
                  <a:srgbClr val="000066"/>
                </a:solidFill>
              </a:rPr>
              <a:t>2. </a:t>
            </a:r>
            <a:r>
              <a:rPr lang="en-US" altLang="en-US" sz="3200" b="1" dirty="0" smtClean="0"/>
              <a:t>Jesus: judges, </a:t>
            </a:r>
            <a:r>
              <a:rPr lang="en-US" altLang="en-US" sz="3200" dirty="0" smtClean="0"/>
              <a:t>Mt.11:22; 25:12, 40</a:t>
            </a:r>
          </a:p>
          <a:p>
            <a:pPr marL="0" indent="0" defTabSz="517525">
              <a:buNone/>
            </a:pPr>
            <a:r>
              <a:rPr lang="en-US" altLang="en-US" sz="2400" b="1" dirty="0" smtClean="0">
                <a:solidFill>
                  <a:srgbClr val="000066"/>
                </a:solidFill>
              </a:rPr>
              <a:t>3. </a:t>
            </a:r>
            <a:r>
              <a:rPr lang="en-US" altLang="en-US" sz="3200" b="1" dirty="0" smtClean="0"/>
              <a:t>Red herring: “build ark”; elders… </a:t>
            </a:r>
          </a:p>
          <a:p>
            <a:pPr marL="0" indent="0" defTabSz="517525">
              <a:buNone/>
            </a:pPr>
            <a:r>
              <a:rPr lang="en-US" altLang="en-US" sz="2400" b="1" dirty="0" smtClean="0">
                <a:solidFill>
                  <a:srgbClr val="000066"/>
                </a:solidFill>
              </a:rPr>
              <a:t>4. </a:t>
            </a:r>
            <a:r>
              <a:rPr lang="en-US" altLang="en-US" sz="3200" b="1" dirty="0" smtClean="0"/>
              <a:t>Jesus Seminar votes. </a:t>
            </a:r>
            <a:r>
              <a:rPr lang="en-US" altLang="en-US" sz="3200" dirty="0" smtClean="0"/>
              <a:t> Jn.7:45-49</a:t>
            </a:r>
          </a:p>
          <a:p>
            <a:pPr marL="457200" indent="-457200" defTabSz="517525">
              <a:buNone/>
            </a:pPr>
            <a:r>
              <a:rPr lang="en-US" altLang="en-US" sz="2400" b="1" dirty="0" smtClean="0">
                <a:solidFill>
                  <a:srgbClr val="000066"/>
                </a:solidFill>
              </a:rPr>
              <a:t>5. </a:t>
            </a:r>
            <a:r>
              <a:rPr lang="en-US" altLang="en-US" sz="3200" b="1" dirty="0" smtClean="0"/>
              <a:t>Our wedding plans, </a:t>
            </a:r>
            <a:r>
              <a:rPr lang="en-US" altLang="en-US" sz="3200" dirty="0" smtClean="0"/>
              <a:t>2 Co.11:3; </a:t>
            </a:r>
            <a:br>
              <a:rPr lang="en-US" altLang="en-US" sz="3200" dirty="0" smtClean="0"/>
            </a:br>
            <a:r>
              <a:rPr lang="en-US" altLang="en-US" sz="3200" dirty="0" smtClean="0"/>
              <a:t>1 Jn.4:6.</a:t>
            </a:r>
          </a:p>
          <a:p>
            <a:pPr marL="457200" indent="-457200" defTabSz="517525">
              <a:buNone/>
            </a:pPr>
            <a:r>
              <a:rPr lang="en-US" altLang="en-US" sz="2400" b="1" dirty="0" smtClean="0">
                <a:solidFill>
                  <a:srgbClr val="000066"/>
                </a:solidFill>
              </a:rPr>
              <a:t>6. </a:t>
            </a:r>
            <a:r>
              <a:rPr lang="en-US" altLang="en-US" sz="3200" b="1" dirty="0" smtClean="0"/>
              <a:t>Issue: faith.</a:t>
            </a:r>
            <a:endParaRPr lang="en-US" alt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40896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5867399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6102" y="381000"/>
            <a:ext cx="8153400" cy="6096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FFCC"/>
                </a:solidFill>
              </a:rPr>
              <a:t>‘“</a:t>
            </a:r>
            <a:r>
              <a:rPr lang="en-US" sz="3400" b="1" dirty="0">
                <a:solidFill>
                  <a:srgbClr val="FFFFCC"/>
                </a:solidFill>
              </a:rPr>
              <a:t>Do at once!  do w/o question!’   However strange the act may seem to you, foolish even to your wise eyes, useless, trivial, </a:t>
            </a:r>
            <a:r>
              <a:rPr lang="en-US" sz="3400" b="1" dirty="0" smtClean="0">
                <a:solidFill>
                  <a:srgbClr val="FFFFCC"/>
                </a:solidFill>
              </a:rPr>
              <a:t>whatever </a:t>
            </a:r>
            <a:r>
              <a:rPr lang="en-US" sz="3400" b="1" dirty="0">
                <a:solidFill>
                  <a:srgbClr val="FFFFCC"/>
                </a:solidFill>
              </a:rPr>
              <a:t>it </a:t>
            </a:r>
            <a:r>
              <a:rPr lang="en-US" sz="3400" b="1" dirty="0" smtClean="0">
                <a:solidFill>
                  <a:srgbClr val="FFFFCC"/>
                </a:solidFill>
              </a:rPr>
              <a:t>proves</a:t>
            </a:r>
            <a:br>
              <a:rPr lang="en-US" sz="3400" b="1" dirty="0" smtClean="0">
                <a:solidFill>
                  <a:srgbClr val="FFFFCC"/>
                </a:solidFill>
              </a:rPr>
            </a:br>
            <a:r>
              <a:rPr lang="en-US" sz="3400" b="1" dirty="0" smtClean="0">
                <a:solidFill>
                  <a:srgbClr val="FFFFCC"/>
                </a:solidFill>
              </a:rPr>
              <a:t>to </a:t>
            </a:r>
            <a:r>
              <a:rPr lang="en-US" sz="3400" b="1" dirty="0">
                <a:solidFill>
                  <a:srgbClr val="FFFFCC"/>
                </a:solidFill>
              </a:rPr>
              <a:t>be – do it</a:t>
            </a:r>
            <a:r>
              <a:rPr lang="en-US" sz="3200" b="1" dirty="0">
                <a:solidFill>
                  <a:srgbClr val="FFFFCC"/>
                </a:solidFill>
              </a:rPr>
              <a:t>!”</a:t>
            </a:r>
            <a:r>
              <a:rPr lang="en-US" sz="3200" b="1" dirty="0"/>
              <a:t> </a:t>
            </a:r>
            <a:r>
              <a:rPr lang="en-US" sz="2000" dirty="0"/>
              <a:t>–</a:t>
            </a:r>
            <a:r>
              <a:rPr lang="en-US" sz="2000" dirty="0" err="1" smtClean="0"/>
              <a:t>Lenski</a:t>
            </a:r>
            <a:r>
              <a:rPr lang="en-US" sz="2000" dirty="0" smtClean="0"/>
              <a:t>, Jn.2:5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17010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0"/>
          <a:lstStyle/>
          <a:p>
            <a:pPr algn="ctr"/>
            <a:r>
              <a:rPr lang="en-US" altLang="en-US" sz="3600" b="1" dirty="0" smtClean="0">
                <a:solidFill>
                  <a:schemeClr val="tx1"/>
                </a:solidFill>
              </a:rPr>
              <a:t>John 2:…5 – agrees with all other NT warnings</a:t>
            </a:r>
            <a:endParaRPr lang="en-US" altLang="en-US" sz="4800" b="1" dirty="0">
              <a:solidFill>
                <a:srgbClr val="000066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572000"/>
          </a:xfrm>
        </p:spPr>
        <p:txBody>
          <a:bodyPr/>
          <a:lstStyle/>
          <a:p>
            <a:pPr marL="0" indent="0" defTabSz="517525">
              <a:buNone/>
            </a:pPr>
            <a:endParaRPr lang="en-US" altLang="en-US" sz="32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381000" y="1676400"/>
            <a:ext cx="8382000" cy="4800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b="1" baseline="30000" dirty="0" smtClean="0"/>
              <a:t>18</a:t>
            </a:r>
            <a:r>
              <a:rPr lang="en-US" sz="3000" b="1" dirty="0" smtClean="0"/>
              <a:t>…“</a:t>
            </a:r>
            <a:r>
              <a:rPr lang="en-US" sz="3000" b="1" dirty="0"/>
              <a:t>All authority </a:t>
            </a:r>
            <a:r>
              <a:rPr lang="en-US" sz="3000" b="1" dirty="0" smtClean="0"/>
              <a:t>has been given to Me in </a:t>
            </a:r>
            <a:r>
              <a:rPr lang="en-US" sz="3000" b="1" dirty="0"/>
              <a:t>heaven and on </a:t>
            </a:r>
            <a:r>
              <a:rPr lang="en-US" sz="3000" b="1" dirty="0" smtClean="0"/>
              <a:t>earth.  </a:t>
            </a:r>
            <a:br>
              <a:rPr lang="en-US" sz="3000" b="1" dirty="0" smtClean="0"/>
            </a:br>
            <a:r>
              <a:rPr lang="en-US" sz="2400" b="1" baseline="30000" dirty="0" smtClean="0"/>
              <a:t>19</a:t>
            </a:r>
            <a:r>
              <a:rPr lang="en-US" sz="3000" b="1" dirty="0" smtClean="0"/>
              <a:t>Go </a:t>
            </a:r>
            <a:r>
              <a:rPr lang="en-US" sz="3000" b="1" dirty="0"/>
              <a:t>therefore and make disciples of all </a:t>
            </a:r>
            <a:r>
              <a:rPr lang="en-US" sz="3000" b="1" dirty="0" smtClean="0"/>
              <a:t>the nations</a:t>
            </a:r>
            <a:r>
              <a:rPr lang="en-US" sz="3000" b="1" dirty="0"/>
              <a:t>, baptizing them in the name of the Father and of the Son and of the Holy Spirit, </a:t>
            </a:r>
            <a:r>
              <a:rPr lang="en-US" sz="3000" b="1" dirty="0" smtClean="0"/>
              <a:t> </a:t>
            </a:r>
            <a:br>
              <a:rPr lang="en-US" sz="3000" b="1" dirty="0" smtClean="0"/>
            </a:br>
            <a:r>
              <a:rPr lang="en-US" sz="2400" b="1" baseline="30000" dirty="0" smtClean="0"/>
              <a:t>20</a:t>
            </a:r>
            <a:r>
              <a:rPr lang="en-US" sz="3000" b="1" dirty="0" smtClean="0"/>
              <a:t>teaching </a:t>
            </a:r>
            <a:r>
              <a:rPr lang="en-US" sz="3000" b="1" dirty="0"/>
              <a:t>them to observe all </a:t>
            </a:r>
            <a:r>
              <a:rPr lang="en-US" sz="3000" b="1" dirty="0" smtClean="0"/>
              <a:t>things that </a:t>
            </a:r>
            <a:r>
              <a:rPr lang="en-US" sz="3000" b="1" dirty="0"/>
              <a:t>I have commanded you. </a:t>
            </a:r>
            <a:r>
              <a:rPr lang="en-US" sz="3000" b="1" dirty="0" smtClean="0"/>
              <a:t> And lo, </a:t>
            </a:r>
            <a:r>
              <a:rPr lang="en-US" sz="3000" b="1" dirty="0"/>
              <a:t>I am with you always, </a:t>
            </a:r>
            <a:r>
              <a:rPr lang="en-US" sz="3000" b="1" i="1" dirty="0" smtClean="0"/>
              <a:t>even</a:t>
            </a:r>
            <a:r>
              <a:rPr lang="en-US" sz="3000" b="1" dirty="0" smtClean="0"/>
              <a:t> to </a:t>
            </a:r>
            <a:r>
              <a:rPr lang="en-US" sz="3000" b="1" dirty="0"/>
              <a:t>the end of the </a:t>
            </a:r>
            <a:r>
              <a:rPr lang="en-US" sz="3000" b="1" dirty="0" smtClean="0"/>
              <a:t>age” </a:t>
            </a:r>
            <a:r>
              <a:rPr lang="en-US" sz="2800" dirty="0" smtClean="0"/>
              <a:t>– Mt.28:18-20</a:t>
            </a:r>
            <a:r>
              <a:rPr lang="en-US" sz="3000" b="1" dirty="0" smtClean="0"/>
              <a:t> </a:t>
            </a:r>
            <a:endParaRPr kumimoji="0" 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Rounded Rectangular Callout 2"/>
          <p:cNvSpPr/>
          <p:nvPr/>
        </p:nvSpPr>
        <p:spPr bwMode="auto">
          <a:xfrm>
            <a:off x="2057400" y="228600"/>
            <a:ext cx="3276600" cy="685800"/>
          </a:xfrm>
          <a:prstGeom prst="wedgeRoundRectCallout">
            <a:avLst>
              <a:gd name="adj1" fmla="val -56439"/>
              <a:gd name="adj2" fmla="val 188116"/>
              <a:gd name="adj3" fmla="val 16667"/>
            </a:avLst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</a:rPr>
              <a:t>Power </a:t>
            </a: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5105400" y="943302"/>
            <a:ext cx="3276600" cy="685800"/>
          </a:xfrm>
          <a:prstGeom prst="wedgeRoundRectCallout">
            <a:avLst>
              <a:gd name="adj1" fmla="val -50184"/>
              <a:gd name="adj2" fmla="val 160529"/>
              <a:gd name="adj3" fmla="val 16667"/>
            </a:avLst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</a:rPr>
              <a:t>Place 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5410200" y="3886200"/>
            <a:ext cx="3276600" cy="685800"/>
          </a:xfrm>
          <a:prstGeom prst="wedgeRoundRectCallout">
            <a:avLst>
              <a:gd name="adj1" fmla="val 819"/>
              <a:gd name="adj2" fmla="val -186597"/>
              <a:gd name="adj3" fmla="val 16667"/>
            </a:avLst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</a:rPr>
              <a:t>Plan </a:t>
            </a: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1524000" y="4191000"/>
            <a:ext cx="3276600" cy="685800"/>
          </a:xfrm>
          <a:prstGeom prst="wedgeRoundRectCallout">
            <a:avLst>
              <a:gd name="adj1" fmla="val -75685"/>
              <a:gd name="adj2" fmla="val -163609"/>
              <a:gd name="adj3" fmla="val 16667"/>
            </a:avLst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</a:rPr>
              <a:t>People </a:t>
            </a: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3886200" y="4953000"/>
            <a:ext cx="3276600" cy="685800"/>
          </a:xfrm>
          <a:prstGeom prst="wedgeRoundRectCallout">
            <a:avLst>
              <a:gd name="adj1" fmla="val -63176"/>
              <a:gd name="adj2" fmla="val 112252"/>
              <a:gd name="adj3" fmla="val 16667"/>
            </a:avLst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</a:rPr>
              <a:t>Period </a:t>
            </a:r>
          </a:p>
        </p:txBody>
      </p:sp>
    </p:spTree>
    <p:extLst>
      <p:ext uri="{BB962C8B-B14F-4D97-AF65-F5344CB8AC3E}">
        <p14:creationId xmlns="" xmlns:p14="http://schemas.microsoft.com/office/powerpoint/2010/main" val="235770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0"/>
          <a:lstStyle/>
          <a:p>
            <a:pPr algn="ctr"/>
            <a:r>
              <a:rPr lang="en-US" altLang="en-US" sz="3600" b="1" dirty="0" smtClean="0">
                <a:solidFill>
                  <a:schemeClr val="tx1"/>
                </a:solidFill>
              </a:rPr>
              <a:t>John 2:…5 – agrees with all other NT warnings</a:t>
            </a:r>
            <a:endParaRPr lang="en-US" altLang="en-US" sz="4800" b="1" dirty="0">
              <a:solidFill>
                <a:srgbClr val="000066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572000"/>
          </a:xfrm>
        </p:spPr>
        <p:txBody>
          <a:bodyPr/>
          <a:lstStyle/>
          <a:p>
            <a:pPr marL="0" indent="0" defTabSz="517525">
              <a:buNone/>
            </a:pPr>
            <a:endParaRPr lang="en-US" altLang="en-US" sz="32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381000" y="1676400"/>
            <a:ext cx="8382000" cy="4800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200"/>
              </a:spcAft>
            </a:pPr>
            <a:r>
              <a:rPr lang="en-US" sz="3200" b="1" dirty="0"/>
              <a:t>And they continued steadfastly in the apostles’ doctrine and </a:t>
            </a:r>
            <a:r>
              <a:rPr lang="en-US" sz="3200" b="1" dirty="0" smtClean="0"/>
              <a:t>fellow-ship</a:t>
            </a:r>
            <a:r>
              <a:rPr lang="en-US" sz="3200" b="1" dirty="0"/>
              <a:t>, in the breaking of bread, and in prayers </a:t>
            </a:r>
            <a:r>
              <a:rPr lang="en-US" sz="2400" dirty="0"/>
              <a:t>– </a:t>
            </a:r>
            <a:r>
              <a:rPr lang="en-US" sz="2400" dirty="0" smtClean="0"/>
              <a:t>NKJV, Ac.2:42</a:t>
            </a:r>
            <a:endParaRPr lang="en-US" sz="2400" dirty="0"/>
          </a:p>
          <a:p>
            <a:r>
              <a:rPr lang="en-US" sz="3200" b="1" dirty="0"/>
              <a:t>They were continually devoting themselves to the apostles’ teaching </a:t>
            </a:r>
            <a:r>
              <a:rPr lang="en-US" sz="3200" b="1" dirty="0" smtClean="0"/>
              <a:t>. . . </a:t>
            </a:r>
            <a:r>
              <a:rPr lang="en-US" sz="2400" dirty="0" smtClean="0"/>
              <a:t>– NASB, Ac.2:42</a:t>
            </a:r>
          </a:p>
          <a:p>
            <a:endParaRPr lang="en-US" sz="3200" b="1" dirty="0"/>
          </a:p>
        </p:txBody>
      </p:sp>
      <p:sp>
        <p:nvSpPr>
          <p:cNvPr id="4" name="Oval 3"/>
          <p:cNvSpPr/>
          <p:nvPr/>
        </p:nvSpPr>
        <p:spPr bwMode="auto">
          <a:xfrm>
            <a:off x="3390900" y="2025868"/>
            <a:ext cx="2171700" cy="914400"/>
          </a:xfrm>
          <a:prstGeom prst="ellipse">
            <a:avLst/>
          </a:prstGeom>
          <a:noFill/>
          <a:ln w="571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81000" y="4603532"/>
            <a:ext cx="2171700" cy="914400"/>
          </a:xfrm>
          <a:prstGeom prst="ellipse">
            <a:avLst/>
          </a:prstGeom>
          <a:noFill/>
          <a:ln w="571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266498" y="2667000"/>
            <a:ext cx="2057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4648200" y="4769068"/>
            <a:ext cx="2057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2895600" y="2667000"/>
            <a:ext cx="3962400" cy="262233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66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tangle 15"/>
          <p:cNvSpPr/>
          <p:nvPr/>
        </p:nvSpPr>
        <p:spPr bwMode="auto">
          <a:xfrm>
            <a:off x="3886200" y="5289332"/>
            <a:ext cx="4876800" cy="1187668"/>
          </a:xfrm>
          <a:prstGeom prst="rect">
            <a:avLst/>
          </a:prstGeom>
          <a:solidFill>
            <a:srgbClr val="66FFFF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“doctrine of Christ” </a:t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– 2 Jn.9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750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6" grpId="0" animBg="1"/>
    </p:bld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954</TotalTime>
  <Words>789</Words>
  <Application>Microsoft Office PowerPoint</Application>
  <PresentationFormat>On-screen Show (4:3)</PresentationFormat>
  <Paragraphs>115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Profile</vt:lpstr>
      <vt:lpstr>Default Design</vt:lpstr>
      <vt:lpstr>The Sovereignty of God (II)</vt:lpstr>
      <vt:lpstr>God is Sovereign</vt:lpstr>
      <vt:lpstr>I. Scriptures on God’s Sovereignty</vt:lpstr>
      <vt:lpstr> Mt.13:13 </vt:lpstr>
      <vt:lpstr>John 2:…5 – “answered”</vt:lpstr>
      <vt:lpstr>John 2:…5 – “analyzed”</vt:lpstr>
      <vt:lpstr>                </vt:lpstr>
      <vt:lpstr>John 2:…5 – agrees with all other NT warnings</vt:lpstr>
      <vt:lpstr>John 2:…5 – agrees with all other NT warnings</vt:lpstr>
      <vt:lpstr>John 2:…5 – agrees with all other NT warnings</vt:lpstr>
      <vt:lpstr>John 2:…5 – agrees with all other NT warnings</vt:lpstr>
      <vt:lpstr>John 2:…5 – agrees with all other NT warnings</vt:lpstr>
      <vt:lpstr>John 2:…5 – agrees with all other NT warnings</vt:lpstr>
      <vt:lpstr>I. Scriptures on God’s Sovereignty</vt:lpstr>
      <vt:lpstr>Lk.5 – Master of Sea Master of me??</vt:lpstr>
      <vt:lpstr>Lk.5 – Master of Sea Master of me??</vt:lpstr>
      <vt:lpstr>Lk.5 – Master of Sea Master of me??</vt:lpstr>
      <vt:lpstr>Lk.5 – Master of Sea Master of me??</vt:lpstr>
      <vt:lpstr>Lk.6:46 – “Lord” ‘My’ Lord?</vt:lpstr>
      <vt:lpstr>Lk.6:46 – “Lord” ‘My’ Lord?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</cp:lastModifiedBy>
  <cp:revision>125</cp:revision>
  <dcterms:created xsi:type="dcterms:W3CDTF">2008-12-13T03:27:58Z</dcterms:created>
  <dcterms:modified xsi:type="dcterms:W3CDTF">2015-04-13T01:01:01Z</dcterms:modified>
</cp:coreProperties>
</file>