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79" r:id="rId4"/>
    <p:sldId id="285" r:id="rId5"/>
    <p:sldId id="281" r:id="rId6"/>
    <p:sldId id="286" r:id="rId7"/>
    <p:sldId id="264" r:id="rId8"/>
    <p:sldId id="287" r:id="rId9"/>
    <p:sldId id="265" r:id="rId10"/>
    <p:sldId id="288" r:id="rId11"/>
    <p:sldId id="266" r:id="rId12"/>
    <p:sldId id="267" r:id="rId13"/>
    <p:sldId id="289" r:id="rId14"/>
    <p:sldId id="290" r:id="rId15"/>
    <p:sldId id="268" r:id="rId16"/>
    <p:sldId id="291" r:id="rId17"/>
    <p:sldId id="269" r:id="rId18"/>
    <p:sldId id="292" r:id="rId19"/>
    <p:sldId id="293" r:id="rId20"/>
    <p:sldId id="294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CC0066"/>
    <a:srgbClr val="003300"/>
    <a:srgbClr val="0066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7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58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397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995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63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058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13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431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762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618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597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22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4005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318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331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832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20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734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51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320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030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26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7033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21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7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000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and Gnosticism </a:t>
            </a:r>
            <a:r>
              <a:rPr lang="en-US" sz="4800" dirty="0" smtClean="0">
                <a:solidFill>
                  <a:srgbClr val="FFFF00"/>
                </a:solidFill>
              </a:rPr>
              <a:t>(</a:t>
            </a:r>
            <a:r>
              <a:rPr lang="en-US" sz="4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4800" dirty="0" smtClean="0">
                <a:solidFill>
                  <a:srgbClr val="FFFF00"/>
                </a:solidFill>
              </a:rPr>
              <a:t>)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325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966"/>
            <a:ext cx="8229600" cy="9445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Jn.2:3-6, </a:t>
            </a:r>
            <a:r>
              <a:rPr lang="en-US" altLang="en-US" sz="3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boasted of knowledge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/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3700" lvl="1" indent="-393700" algn="ctr">
              <a:spcBef>
                <a:spcPts val="1800"/>
              </a:spcBef>
              <a:buNone/>
            </a:pP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US" alt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makes an artist?  </a:t>
            </a:r>
          </a:p>
          <a:p>
            <a:pPr marL="346075" indent="-346075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 Gnostics claimed to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Him”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346075" indent="-346075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“know that we are in Him”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becoming ‘Carnal Christians’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He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called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walk on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1219200"/>
            <a:ext cx="65532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We </a:t>
            </a:r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know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God only 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by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keeping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His 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commandments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Jn.2:15-17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0668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love the world is to lose everything</a:t>
            </a:r>
          </a:p>
          <a:p>
            <a:pPr marL="393700" indent="-393700"/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dangers to avoid: </a:t>
            </a:r>
          </a:p>
          <a:p>
            <a:pPr marL="393700" indent="-393700"/>
            <a:endParaRPr lang="en-US" alt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3700" indent="-393700"/>
            <a:endParaRPr lang="en-US" alt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3700" indent="-393700">
              <a:spcBef>
                <a:spcPts val="1800"/>
              </a:spcBef>
            </a:pP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two are related.  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Pt.2:1-3</a:t>
            </a:r>
            <a:endParaRPr lang="en-US" alt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9298" y="2362200"/>
            <a:ext cx="3657600" cy="1066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world,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3966" y="2362200"/>
            <a:ext cx="3657600" cy="1066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Antichrists,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18-28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Jn.2:15-17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0668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love the world is to lose everything</a:t>
            </a:r>
          </a:p>
          <a:p>
            <a:pPr marL="393700" indent="-393700"/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Lust </a:t>
            </a:r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flesh</a:t>
            </a:r>
            <a:r>
              <a:rPr lang="en-US" altLang="en-US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93750" lvl="1" indent="-393700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Carnal nature uses body as its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instrument.  Ga.5:16; Ph.3:19 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3700" indent="-393700"/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Lust </a:t>
            </a:r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eyes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bridge between flesh and outside world. 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Mt.5:28</a:t>
            </a:r>
          </a:p>
          <a:p>
            <a:pPr marL="393700" indent="-393700"/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Pride of life</a:t>
            </a:r>
            <a:r>
              <a:rPr lang="en-US" altLang="en-US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pride in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 (Ja.4:16):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pretension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ostentation</a:t>
            </a:r>
          </a:p>
          <a:p>
            <a:pPr marL="393700" indent="-393700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3700" indent="-393700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3800" y="4813736"/>
            <a:ext cx="3200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35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Jn.2:15-17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0668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love the world is to lose everything</a:t>
            </a:r>
          </a:p>
          <a:p>
            <a:pPr marL="393700" indent="-393700"/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Lust </a:t>
            </a:r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flesh</a:t>
            </a:r>
            <a:r>
              <a:rPr lang="en-US" altLang="en-US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93700" indent="-393700"/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Lust </a:t>
            </a:r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eyes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93700" indent="-393700"/>
            <a:r>
              <a:rPr lang="en-U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Pride of life</a:t>
            </a:r>
            <a:r>
              <a:rPr lang="en-US" altLang="en-US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</a:t>
            </a:r>
            <a:endParaRPr lang="en-US" alt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Followers of world share its death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(17a)</a:t>
            </a:r>
          </a:p>
          <a:p>
            <a:pPr marL="0" indent="0" algn="ctr">
              <a:buNone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Followers of God abide forever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(17b)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1400" y="1631732"/>
            <a:ext cx="76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ea typeface="Times New Roman"/>
              </a:rPr>
              <a:t>}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1707932"/>
            <a:ext cx="4191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</a:rPr>
              <a:t>Things not possessed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06766" y="2857500"/>
            <a:ext cx="41910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</a:rPr>
              <a:t>Possessions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03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Jn.2:29,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offspring</a:t>
            </a:r>
            <a:b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resembles </a:t>
            </a:r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7"/>
            <a:ext cx="8198068" cy="4983163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endParaRPr lang="en-US" altLang="en-US" sz="4000" b="1" dirty="0" smtClean="0"/>
          </a:p>
          <a:p>
            <a:pPr marL="609600" indent="-609600" algn="ctr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Jn.3:4</a:t>
            </a:r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6-9,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10, law, sin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privation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law, but </a:t>
            </a:r>
            <a:r>
              <a:rPr lang="en-US" alt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disregard</a:t>
            </a:r>
          </a:p>
          <a:p>
            <a:pPr marL="346075" indent="-346075">
              <a:lnSpc>
                <a:spcPct val="80000"/>
              </a:lnSpc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6-9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does not contradict 1:8-10 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tense: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(live) in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88732" y="1248102"/>
            <a:ext cx="81534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 of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sonship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doing 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righteousness</a:t>
            </a:r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732" y="3079532"/>
            <a:ext cx="81534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Doing sin: reverse of doing righteousness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732" y="4816366"/>
            <a:ext cx="8153400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insight put them above moral law</a:t>
            </a:r>
          </a:p>
          <a:p>
            <a:pPr algn="ctr"/>
            <a:r>
              <a:rPr lang="en-US" sz="3800" dirty="0" smtClean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sin is serious</a:t>
            </a:r>
            <a:r>
              <a:rPr lang="en-US" sz="38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8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(10)</a:t>
            </a:r>
            <a:endParaRPr lang="en-US" sz="3800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8296" y="533400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60332" y="1371600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Truth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57702" y="3108434"/>
            <a:ext cx="54102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743200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Love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60332" y="2225566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Morals, Sin, and Obedience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3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 knew nothing of love</a:t>
            </a:r>
            <a:endParaRPr lang="en-US" altLang="en-US" sz="3600" i="1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609600" indent="-609600" algn="ctr">
              <a:spcAft>
                <a:spcPts val="600"/>
              </a:spcAft>
              <a:buFontTx/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alone was important</a:t>
            </a:r>
          </a:p>
          <a:p>
            <a:pPr marL="346075" indent="-34607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John’s love never compromises</a:t>
            </a:r>
          </a:p>
          <a:p>
            <a:pPr marL="346075" indent="-346075" algn="ctr"/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Jn.2:7-11</a:t>
            </a:r>
          </a:p>
          <a:p>
            <a:pPr marL="346075" indent="-34607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day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we don’t know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. . .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 we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learn love  </a:t>
            </a:r>
          </a:p>
          <a:p>
            <a:pPr marL="403225" indent="-409575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7-8, new – old  </a:t>
            </a:r>
          </a:p>
          <a:p>
            <a:pPr marL="403225" indent="-409575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Jn.13:34-35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675792" y="4114800"/>
            <a:ext cx="3581400" cy="990600"/>
          </a:xfrm>
          <a:prstGeom prst="roundRect">
            <a:avLst/>
          </a:prstGeom>
          <a:solidFill>
            <a:srgbClr val="0033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standard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9732" y="5181600"/>
            <a:ext cx="3581400" cy="990600"/>
          </a:xfrm>
          <a:prstGeom prst="roundRect">
            <a:avLst/>
          </a:prstGeom>
          <a:solidFill>
            <a:srgbClr val="0033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motive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01566" y="365234"/>
            <a:ext cx="7744216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 knew nothing of love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 marL="609600" indent="-609600" algn="ctr">
              <a:spcAft>
                <a:spcPts val="600"/>
              </a:spcAft>
              <a:buFontTx/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alone was important</a:t>
            </a:r>
          </a:p>
          <a:p>
            <a:pPr marL="609600" indent="-609600" algn="ctr">
              <a:buFontTx/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Jn.2:7-11 </a:t>
            </a:r>
          </a:p>
          <a:p>
            <a:pPr marL="609600" indent="-609600" algn="ctr">
              <a:buFontTx/>
              <a:buNone/>
            </a:pP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Jn.3:11-12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Brother love implies opposite (hate)</a:t>
            </a:r>
          </a:p>
          <a:p>
            <a:pPr marL="346075" indent="-34607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Cain killed Abel</a:t>
            </a:r>
          </a:p>
          <a:p>
            <a:pPr marL="346075" indent="-34607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praised Cain</a:t>
            </a:r>
          </a:p>
          <a:p>
            <a:pPr marL="346075" indent="-346075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69732" y="4953000"/>
            <a:ext cx="3581400" cy="990600"/>
          </a:xfrm>
          <a:prstGeom prst="roundRect">
            <a:avLst/>
          </a:prstGeom>
          <a:solidFill>
            <a:srgbClr val="8000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Ophite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heresy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9732" y="4953000"/>
            <a:ext cx="3581400" cy="990600"/>
          </a:xfrm>
          <a:prstGeom prst="roundRect">
            <a:avLst/>
          </a:prstGeom>
          <a:solidFill>
            <a:srgbClr val="8000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Cainites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4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</a:t>
            </a:r>
            <a:b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“Lost Books” of the Bible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346075" indent="-346075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Philip,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of Peter, Gospel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Mary, Gospel of Judas, Gospel of Thomas, etc.</a:t>
            </a:r>
          </a:p>
          <a:p>
            <a:pPr marL="346075" indent="-346075">
              <a:lnSpc>
                <a:spcPct val="90000"/>
              </a:lnSpc>
              <a:spcAft>
                <a:spcPts val="300"/>
              </a:spcAft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Canon could have come about in only one of two ways: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2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28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Invented and promoted </a:t>
            </a:r>
            <a:r>
              <a:rPr lang="en-US" altLang="en-US" sz="3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</a:p>
          <a:p>
            <a:pPr marL="400050" lvl="2" indent="0">
              <a:lnSpc>
                <a:spcPct val="90000"/>
              </a:lnSpc>
              <a:buNone/>
            </a:pPr>
            <a:r>
              <a:rPr lang="en-US" altLang="en-US" sz="28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Inspired and preserved </a:t>
            </a: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God</a:t>
            </a:r>
            <a:endParaRPr lang="en-US" altLang="en-US" sz="3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</a:t>
            </a:r>
            <a:b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“Lost Books” of the Bible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20700" lvl="2" indent="-52070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28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of men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books are </a:t>
            </a:r>
            <a:r>
              <a:rPr lang="en-US" alt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lost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rejected.</a:t>
            </a:r>
          </a:p>
          <a:p>
            <a:pPr marL="0" lvl="2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520700" lvl="2" indent="-520700">
              <a:lnSpc>
                <a:spcPct val="90000"/>
              </a:lnSpc>
              <a:spcAft>
                <a:spcPts val="300"/>
              </a:spcAft>
              <a:buAutoNum type="arabicPeriod"/>
            </a:pPr>
            <a:endParaRPr lang="en-US" alt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lvl="2" indent="-520700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lvl="2" indent="-520700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lvl="2" indent="-5207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8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of God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books are </a:t>
            </a:r>
            <a:r>
              <a:rPr lang="en-US" alt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lost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they “did not make the cut” </a:t>
            </a:r>
            <a:b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Th.2:2; 1 Pt.1:25)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2377966"/>
            <a:ext cx="7620000" cy="2133600"/>
          </a:xfrm>
          <a:prstGeom prst="roundRect">
            <a:avLst/>
          </a:prstGeom>
          <a:solidFill>
            <a:srgbClr val="800000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Eusebius includes writings of Thomas with group of books that are spurious – 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fictions of heretics”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74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19804" y="533400"/>
            <a:ext cx="74676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Does Gnosticism Appeal To So Many?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057400"/>
            <a:ext cx="7772400" cy="28956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rules.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Bash NT; use imagination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guilt.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law, no transgression</a:t>
            </a:r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judgment.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Freedom from fear</a:t>
            </a:r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/>
            <a:r>
              <a:rPr 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humility.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Athens trumps Jerusalem 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93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John say…?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066800"/>
            <a:ext cx="8229600" cy="52578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refutes several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views</a:t>
            </a:r>
          </a:p>
          <a:p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Cerinthus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rejected all gospels except small part of Mt., Mk., &amp; Paul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books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fit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beside </a:t>
            </a:r>
            <a:b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John??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[1 Jn.2:19; 2 Jn.9-11]</a:t>
            </a:r>
          </a:p>
          <a:p>
            <a:pPr marL="0" indent="0"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6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629102" y="3886200"/>
            <a:ext cx="5867400" cy="6858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Seminar books?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29102" y="4661336"/>
            <a:ext cx="5867400" cy="6858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Marcion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“excommunicated”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29102" y="5436472"/>
            <a:ext cx="5867400" cy="6858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Polycarp and </a:t>
            </a: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Marcion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8296" y="533400"/>
            <a:ext cx="54102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8296" y="2057400"/>
            <a:ext cx="5410200" cy="1981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Docetic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view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Cerinthus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view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Basilidian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view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0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8296" y="533400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60332" y="1371600"/>
            <a:ext cx="54102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Truth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0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8296" y="533400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60332" y="2209800"/>
            <a:ext cx="54102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Morals, Sin, and Obedience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60332" y="1371600"/>
            <a:ext cx="54102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Truth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0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" y="152400"/>
            <a:ext cx="7924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Gnostic: sin is</a:t>
            </a:r>
            <a:b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knowledge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393700" indent="-336550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body is bad, we can’t help it  </a:t>
            </a:r>
          </a:p>
          <a:p>
            <a:pPr marL="393700" indent="-336550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embraced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homosexuality  </a:t>
            </a:r>
          </a:p>
          <a:p>
            <a:pPr marL="393700" indent="-336550"/>
            <a:r>
              <a:rPr lang="en-US" alt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Carpocratians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all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is </a:t>
            </a:r>
            <a:r>
              <a:rPr lang="en-US" alt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indiff-erent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neither purity nor filth changes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pure gold</a:t>
            </a:r>
          </a:p>
          <a:p>
            <a:pPr marL="393700" indent="-336550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knowledge requires </a:t>
            </a:r>
            <a:r>
              <a:rPr lang="en-US" alt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exper-ience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all sins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" y="152400"/>
            <a:ext cx="7924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Gnostic view of sin:</a:t>
            </a:r>
            <a:b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knowledge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393700" indent="-336550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body is bad, we can’t help it  </a:t>
            </a:r>
          </a:p>
          <a:p>
            <a:pPr marL="393700" indent="-336550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believed in homosexuality  </a:t>
            </a:r>
          </a:p>
          <a:p>
            <a:pPr marL="393700" indent="-336550"/>
            <a:r>
              <a:rPr lang="en-US" alt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Carpocratians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action is </a:t>
            </a:r>
            <a:r>
              <a:rPr lang="en-US" alt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indif-ferent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neither purity nor filth changes the nature of pure gold</a:t>
            </a:r>
          </a:p>
          <a:p>
            <a:pPr marL="393700" indent="-336550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knowledge requires experience of all sins </a:t>
            </a:r>
          </a:p>
        </p:txBody>
      </p:sp>
      <p:pic>
        <p:nvPicPr>
          <p:cNvPr id="1026" name="Picture 2" descr="C:\Users\Owner\AppData\Local\Microsoft\Windows\Temporary Internet Files\Content.IE5\YKDVWB7L\b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599" y="1447799"/>
            <a:ext cx="3518019" cy="324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Temporary Internet Files\Content.IE5\V0BX9HST\The_Rising_Sun_by_Dellario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8619" y="1447801"/>
            <a:ext cx="372098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clker.com/cliparts/g/X/z/9/I/P/brown-mud-puddle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034" y="3899336"/>
            <a:ext cx="7772400" cy="280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27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Jn.1:6-7 – first of three lies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990600"/>
            <a:ext cx="8229600" cy="5105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</a:t>
            </a:r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important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we may live in sin </a:t>
            </a: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fellowship God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spcAft>
                <a:spcPts val="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</a:t>
            </a:r>
            <a:r>
              <a:rPr lang="en-US" alt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“not </a:t>
            </a:r>
            <a:r>
              <a:rPr lang="en-US" altLang="en-US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</a:t>
            </a:r>
            <a:r>
              <a:rPr lang="en-US" alt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truth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(Jn.3:21)</a:t>
            </a: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(Rv.22:15)</a:t>
            </a:r>
          </a:p>
          <a:p>
            <a:pPr marL="346075" indent="-346075">
              <a:lnSpc>
                <a:spcPct val="80000"/>
              </a:lnSpc>
              <a:spcAft>
                <a:spcPts val="4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80000"/>
              </a:lnSpc>
              <a:spcAft>
                <a:spcPts val="40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4966" y="2590800"/>
            <a:ext cx="6658302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not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confined to 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belief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conduct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Jn.1:6-7 – first of three lies</a:t>
            </a:r>
            <a:endParaRPr lang="en-US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914400"/>
            <a:ext cx="8229600" cy="5105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Aft>
                <a:spcPts val="400"/>
              </a:spcAft>
              <a:buNone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</a:t>
            </a:r>
            <a:r>
              <a:rPr lang="en-US" alt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alt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important . . .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</a:t>
            </a:r>
            <a:r>
              <a:rPr lang="en-US" altLang="en-US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“not practice the truth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(Jn.3:21; Rv.22:15)</a:t>
            </a:r>
          </a:p>
          <a:p>
            <a:pPr marL="346075" indent="-346075">
              <a:lnSpc>
                <a:spcPct val="80000"/>
              </a:lnSpc>
              <a:spcBef>
                <a:spcPts val="1200"/>
              </a:spcBef>
              <a:spcAft>
                <a:spcPts val="4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7a,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(cf. 5, God </a:t>
            </a:r>
            <a:r>
              <a:rPr lang="en-US" alt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light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”) </a:t>
            </a:r>
          </a:p>
          <a:p>
            <a:pPr marL="346075" indent="-346075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7b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“</a:t>
            </a:r>
            <a:r>
              <a:rPr lang="en-US" altLang="en-US" i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en-US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Christ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Son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cleanses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from </a:t>
            </a:r>
            <a:r>
              <a:rPr lang="en-US" altLang="en-US" i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altLang="en-US" i="1" u="sng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–</a:t>
            </a:r>
          </a:p>
          <a:p>
            <a:pPr marL="741363" lvl="1" indent="-395288">
              <a:lnSpc>
                <a:spcPct val="80000"/>
              </a:lnSpc>
              <a:spcAft>
                <a:spcPts val="900"/>
              </a:spcAft>
            </a:pPr>
            <a:r>
              <a:rPr lang="en-US" altLang="en-US" sz="3200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  <a:r>
              <a:rPr lang="en-US" altLang="en-US" sz="3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Jesus had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1363" lvl="1" indent="-395288">
              <a:lnSpc>
                <a:spcPct val="80000"/>
              </a:lnSpc>
              <a:spcAft>
                <a:spcPts val="900"/>
              </a:spcAft>
            </a:pPr>
            <a:r>
              <a:rPr lang="en-US" altLang="en-US" sz="3200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Christ His Son</a:t>
            </a:r>
            <a:r>
              <a:rPr lang="en-US" altLang="en-US" sz="3200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one Person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1363" lvl="1" indent="-395288">
              <a:lnSpc>
                <a:spcPct val="80000"/>
              </a:lnSpc>
              <a:spcAft>
                <a:spcPts val="900"/>
              </a:spcAft>
            </a:pPr>
            <a:r>
              <a:rPr lang="en-US" altLang="en-US" sz="3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Cleanses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suffered; …to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</a:p>
          <a:p>
            <a:pPr marL="741363" lvl="1" indent="-395288">
              <a:lnSpc>
                <a:spcPct val="80000"/>
              </a:lnSpc>
            </a:pPr>
            <a:r>
              <a:rPr lang="en-US" altLang="en-US" sz="3200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sin</a:t>
            </a:r>
            <a:r>
              <a:rPr lang="en-US" altLang="en-US" sz="3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limit to power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7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705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Pixel</vt:lpstr>
      <vt:lpstr>1 John and Gnosticism (II)</vt:lpstr>
      <vt:lpstr>Slide 2</vt:lpstr>
      <vt:lpstr>Slide 3</vt:lpstr>
      <vt:lpstr>Slide 4</vt:lpstr>
      <vt:lpstr>Slide 5</vt:lpstr>
      <vt:lpstr>Slide 6</vt:lpstr>
      <vt:lpstr>Slide 7</vt:lpstr>
      <vt:lpstr>1 Jn.1:6-7 – first of three lies</vt:lpstr>
      <vt:lpstr>1 Jn.1:6-7 – first of three lies</vt:lpstr>
      <vt:lpstr>1 Jn.2:3-6, gnostics boasted of knowledge</vt:lpstr>
      <vt:lpstr>1 Jn.2:15-17</vt:lpstr>
      <vt:lpstr>1 Jn.2:15-17</vt:lpstr>
      <vt:lpstr>1 Jn.2:15-17</vt:lpstr>
      <vt:lpstr>1 Jn.2:29, offspring resembles parentage</vt:lpstr>
      <vt:lpstr>Slide 15</vt:lpstr>
      <vt:lpstr>Gnostics knew nothing of love</vt:lpstr>
      <vt:lpstr>Slide 17</vt:lpstr>
      <vt:lpstr>Conclusion: “Lost Books” of the Bible</vt:lpstr>
      <vt:lpstr>Conclusion: “Lost Books” of the Bible</vt:lpstr>
      <vt:lpstr>What would John say…?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110</cp:revision>
  <dcterms:created xsi:type="dcterms:W3CDTF">2006-09-08T20:36:30Z</dcterms:created>
  <dcterms:modified xsi:type="dcterms:W3CDTF">2015-07-04T19:29:18Z</dcterms:modified>
</cp:coreProperties>
</file>