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27" r:id="rId2"/>
  </p:sldMasterIdLst>
  <p:notesMasterIdLst>
    <p:notesMasterId r:id="rId26"/>
  </p:notesMasterIdLst>
  <p:sldIdLst>
    <p:sldId id="319" r:id="rId3"/>
    <p:sldId id="386" r:id="rId4"/>
    <p:sldId id="413" r:id="rId5"/>
    <p:sldId id="415" r:id="rId6"/>
    <p:sldId id="432" r:id="rId7"/>
    <p:sldId id="416" r:id="rId8"/>
    <p:sldId id="417" r:id="rId9"/>
    <p:sldId id="418" r:id="rId10"/>
    <p:sldId id="419" r:id="rId11"/>
    <p:sldId id="433" r:id="rId12"/>
    <p:sldId id="420" r:id="rId13"/>
    <p:sldId id="421" r:id="rId14"/>
    <p:sldId id="405" r:id="rId15"/>
    <p:sldId id="422" r:id="rId16"/>
    <p:sldId id="423" r:id="rId17"/>
    <p:sldId id="424" r:id="rId18"/>
    <p:sldId id="425" r:id="rId19"/>
    <p:sldId id="426" r:id="rId20"/>
    <p:sldId id="428" r:id="rId21"/>
    <p:sldId id="429" r:id="rId22"/>
    <p:sldId id="430" r:id="rId23"/>
    <p:sldId id="406" r:id="rId24"/>
    <p:sldId id="431"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0066"/>
    <a:srgbClr val="333333"/>
    <a:srgbClr val="A50021"/>
    <a:srgbClr val="CCFFFF"/>
    <a:srgbClr val="CCECFF"/>
    <a:srgbClr val="FFFFCC"/>
    <a:srgbClr val="FFFF66"/>
    <a:srgbClr val="FFFF00"/>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62" d="100"/>
          <a:sy n="62" d="100"/>
        </p:scale>
        <p:origin x="-642" y="-6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xmlns=""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grpSp>
      </p:grpSp>
      <p:sp>
        <p:nvSpPr>
          <p:cNvPr id="718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noProof="0" smtClean="0"/>
              <a:t>Click to edit Master title style</a:t>
            </a:r>
          </a:p>
        </p:txBody>
      </p:sp>
      <p:sp>
        <p:nvSpPr>
          <p:cNvPr id="718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en-US" noProof="0" smtClean="0"/>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BE9E70AF-BC8A-4A54-90C0-CD734811CCF5}" type="slidenum">
              <a:rPr lang="en-US"/>
              <a:pPr>
                <a:defRPr/>
              </a:pPr>
              <a:t>‹#›</a:t>
            </a:fld>
            <a:endParaRPr lang="en-US"/>
          </a:p>
        </p:txBody>
      </p:sp>
    </p:spTree>
    <p:extLst>
      <p:ext uri="{BB962C8B-B14F-4D97-AF65-F5344CB8AC3E}">
        <p14:creationId xmlns:p14="http://schemas.microsoft.com/office/powerpoint/2010/main" xmlns="" val="1018063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FA36B5FF-4981-4C8D-B06E-5C6C22D61BE3}"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2583107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41EC3B0-AB1F-4899-80FB-4B7F21F364A7}"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829638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105D9B6A-1167-4F08-8951-C4D898C06908}"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759892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584128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4258678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6319003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781530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7475071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4010331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902177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49C5F126-461E-49E6-AE94-CDF3DF7BA195}"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22638890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7313164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1548358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1814887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72704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586FF35-9743-4AAD-BF8F-230A478A3075}"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255133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B39A0127-9779-4FC3-BAE8-00589BFA2CDB}"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1444468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9E71DFA2-68AD-4200-8B65-E8A5BBCA7B78}"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2782860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084B8071-A805-4CEB-8321-AB17884FBE96}"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2809363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4C8BA3A4-54F8-401A-9C7E-BF1C461BF537}"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788504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DF5F2837-7D79-4800-98FB-0027BC6051C0}"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670895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E36C5CCD-90A3-46FE-A3AE-045134D40850}"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654970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6147"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9C55C633-53A6-4291-8E43-6125112571B6}" type="slidenum">
              <a:rPr lang="en-US"/>
              <a:pPr>
                <a:defRPr/>
              </a:pPr>
              <a:t>‹#›</a:t>
            </a:fld>
            <a:endParaRPr lang="en-US"/>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60"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26"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xmlns="" val="1872544690"/>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90800" y="1828800"/>
            <a:ext cx="6400800" cy="2209800"/>
          </a:xfrm>
        </p:spPr>
        <p:txBody>
          <a:bodyPr/>
          <a:lstStyle/>
          <a:p>
            <a:pPr algn="ctr"/>
            <a:r>
              <a:rPr lang="en-US" sz="4800" b="1" dirty="0" smtClean="0">
                <a:solidFill>
                  <a:srgbClr val="FFC000"/>
                </a:solidFill>
                <a:latin typeface="Calibri" pitchFamily="34" charset="0"/>
                <a:cs typeface="Calibri" pitchFamily="34" charset="0"/>
              </a:rPr>
              <a:t>2 John and</a:t>
            </a:r>
            <a:br>
              <a:rPr lang="en-US" sz="4800" b="1" dirty="0" smtClean="0">
                <a:solidFill>
                  <a:srgbClr val="FFC000"/>
                </a:solidFill>
                <a:latin typeface="Calibri" pitchFamily="34" charset="0"/>
                <a:cs typeface="Calibri" pitchFamily="34" charset="0"/>
              </a:rPr>
            </a:br>
            <a:r>
              <a:rPr lang="en-US" sz="4800" b="1" dirty="0" smtClean="0">
                <a:solidFill>
                  <a:srgbClr val="FFC000"/>
                </a:solidFill>
                <a:latin typeface="Calibri" pitchFamily="34" charset="0"/>
                <a:cs typeface="Calibri" pitchFamily="34" charset="0"/>
              </a:rPr>
              <a:t>Gnosticism</a:t>
            </a:r>
            <a:endParaRPr lang="en-US" sz="4400" b="1" dirty="0">
              <a:solidFill>
                <a:srgbClr val="FFC000"/>
              </a:solidFill>
              <a:latin typeface="Calibri" pitchFamily="34" charset="0"/>
              <a:cs typeface="Calibri" pitchFamily="34" charset="0"/>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2733359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Doctrine is serious </a:t>
            </a:r>
            <a:r>
              <a:rPr lang="en-US" sz="3200" dirty="0" smtClean="0"/>
              <a:t>(9)</a:t>
            </a:r>
            <a:endParaRPr lang="en-US" sz="4000" dirty="0"/>
          </a:p>
        </p:txBody>
      </p:sp>
      <p:sp>
        <p:nvSpPr>
          <p:cNvPr id="3" name="Content Placeholder 2"/>
          <p:cNvSpPr>
            <a:spLocks noGrp="1"/>
          </p:cNvSpPr>
          <p:nvPr>
            <p:ph idx="1"/>
          </p:nvPr>
        </p:nvSpPr>
        <p:spPr/>
        <p:txBody>
          <a:bodyPr/>
          <a:lstStyle/>
          <a:p>
            <a:endParaRPr lang="en-US" dirty="0"/>
          </a:p>
        </p:txBody>
      </p:sp>
      <p:sp>
        <p:nvSpPr>
          <p:cNvPr id="4" name="Oval 3"/>
          <p:cNvSpPr/>
          <p:nvPr/>
        </p:nvSpPr>
        <p:spPr>
          <a:xfrm>
            <a:off x="426720" y="1905000"/>
            <a:ext cx="3810000" cy="3505200"/>
          </a:xfrm>
          <a:prstGeom prst="ellipse">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latin typeface="Verdana" panose="020B0604030504040204" pitchFamily="34" charset="0"/>
                <a:ea typeface="Verdana" panose="020B0604030504040204" pitchFamily="34" charset="0"/>
                <a:cs typeface="Verdana" panose="020B0604030504040204" pitchFamily="34" charset="0"/>
              </a:rPr>
              <a:t>Doctrine of Christ</a:t>
            </a:r>
            <a:endParaRPr lang="en-US" sz="3200" b="1" dirty="0">
              <a:latin typeface="Verdana" panose="020B0604030504040204" pitchFamily="34" charset="0"/>
              <a:ea typeface="Verdana" panose="020B0604030504040204" pitchFamily="34" charset="0"/>
              <a:cs typeface="Verdana" panose="020B0604030504040204" pitchFamily="34" charset="0"/>
            </a:endParaRPr>
          </a:p>
        </p:txBody>
      </p:sp>
      <p:sp>
        <p:nvSpPr>
          <p:cNvPr id="5" name="Striped Right Arrow 4"/>
          <p:cNvSpPr/>
          <p:nvPr/>
        </p:nvSpPr>
        <p:spPr>
          <a:xfrm>
            <a:off x="3429000" y="2499360"/>
            <a:ext cx="2819400" cy="2286000"/>
          </a:xfrm>
          <a:prstGeom prst="striped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278880" y="2499360"/>
            <a:ext cx="2362200" cy="2286000"/>
          </a:xfrm>
          <a:prstGeom prst="rect">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DOES</a:t>
            </a:r>
            <a:br>
              <a:rPr lang="en-US" sz="3200" b="1" dirty="0" smtClean="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br>
            <a:r>
              <a:rPr lang="en-US" sz="3200" b="1" dirty="0" smtClean="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NOT</a:t>
            </a:r>
            <a:br>
              <a:rPr lang="en-US" sz="3200" b="1" dirty="0" smtClean="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br>
            <a:r>
              <a:rPr lang="en-US" sz="3200" b="1" dirty="0" smtClean="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HAVE GOD</a:t>
            </a:r>
            <a:endParaRPr lang="en-US" sz="3200" b="1"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3886200" y="3089910"/>
            <a:ext cx="1828800" cy="10896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dirty="0" smtClean="0">
                <a:solidFill>
                  <a:schemeClr val="tx1"/>
                </a:solidFill>
                <a:latin typeface="Calibri" panose="020F0502020204030204" pitchFamily="34" charset="0"/>
              </a:rPr>
              <a:t>1 John 2:24-25</a:t>
            </a:r>
            <a:endParaRPr lang="en-US" sz="34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xmlns="" val="3912234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1"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229600" cy="609600"/>
          </a:xfrm>
        </p:spPr>
        <p:txBody>
          <a:bodyPr/>
          <a:lstStyle/>
          <a:p>
            <a:r>
              <a:rPr lang="en-US" sz="3600" b="1" dirty="0" smtClean="0">
                <a:latin typeface="Verdana" panose="020B0604030504040204" pitchFamily="34" charset="0"/>
                <a:ea typeface="Verdana" panose="020B0604030504040204" pitchFamily="34" charset="0"/>
                <a:cs typeface="Verdana" panose="020B0604030504040204" pitchFamily="34" charset="0"/>
              </a:rPr>
              <a:t>10-11: evil deeds (plural)</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334554" y="1219200"/>
            <a:ext cx="8458200" cy="4648200"/>
          </a:xfrm>
        </p:spPr>
        <p:txBody>
          <a:bodyPr/>
          <a:lstStyle/>
          <a:p>
            <a:pPr marL="514350" indent="-514350">
              <a:spcAft>
                <a:spcPts val="600"/>
              </a:spcAft>
              <a:buAutoNum type="arabicPeriod"/>
            </a:pPr>
            <a:r>
              <a:rPr lang="en-US" dirty="0" smtClean="0">
                <a:latin typeface="Verdana" panose="020B0604030504040204" pitchFamily="34" charset="0"/>
                <a:ea typeface="Verdana" panose="020B0604030504040204" pitchFamily="34" charset="0"/>
                <a:cs typeface="Verdana" panose="020B0604030504040204" pitchFamily="34" charset="0"/>
              </a:rPr>
              <a:t>God requires more than merely believing Jesus came in flesh</a:t>
            </a:r>
          </a:p>
          <a:p>
            <a:pPr marL="514350" indent="-514350">
              <a:buAutoNum type="arabicPeriod"/>
            </a:pPr>
            <a:r>
              <a:rPr lang="en-US" dirty="0" smtClean="0">
                <a:latin typeface="Verdana" panose="020B0604030504040204" pitchFamily="34" charset="0"/>
                <a:ea typeface="Verdana" panose="020B0604030504040204" pitchFamily="34" charset="0"/>
                <a:cs typeface="Verdana" panose="020B0604030504040204" pitchFamily="34" charset="0"/>
              </a:rPr>
              <a:t>May I believe His flesh but fellowship those who deny it (10-11)??</a:t>
            </a:r>
          </a:p>
          <a:p>
            <a:pPr marL="0" indent="0">
              <a:spcBef>
                <a:spcPts val="768"/>
              </a:spcBef>
              <a:buNone/>
            </a:pPr>
            <a:endParaRPr lang="en-US" sz="28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ounded Rectangle 3"/>
          <p:cNvSpPr/>
          <p:nvPr/>
        </p:nvSpPr>
        <p:spPr>
          <a:xfrm>
            <a:off x="792480" y="3596640"/>
            <a:ext cx="7543800" cy="1143000"/>
          </a:xfrm>
          <a:prstGeom prst="roundRect">
            <a:avLst/>
          </a:prstGeom>
          <a:solidFill>
            <a:schemeClr val="tx1"/>
          </a:solidFill>
          <a:ln>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Coming to a home near you: antichrist!</a:t>
            </a:r>
            <a:endParaRPr lang="en-US" sz="3200" b="1" dirty="0">
              <a:solidFill>
                <a:srgbClr val="FFFF00"/>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ounded Rectangle 4"/>
          <p:cNvSpPr/>
          <p:nvPr/>
        </p:nvSpPr>
        <p:spPr>
          <a:xfrm>
            <a:off x="792480" y="4876800"/>
            <a:ext cx="7543800" cy="1143000"/>
          </a:xfrm>
          <a:prstGeom prst="roundRect">
            <a:avLst/>
          </a:prstGeom>
          <a:solidFill>
            <a:schemeClr val="tx1"/>
          </a:solidFill>
          <a:ln>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latin typeface="Verdana" panose="020B0604030504040204" pitchFamily="34" charset="0"/>
                <a:ea typeface="Verdana" panose="020B0604030504040204" pitchFamily="34" charset="0"/>
                <a:cs typeface="Verdana" panose="020B0604030504040204" pitchFamily="34" charset="0"/>
              </a:rPr>
              <a:t>Hospitality was a way to spread </a:t>
            </a:r>
            <a:r>
              <a:rPr lang="en-US" sz="32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the gospel…</a:t>
            </a:r>
            <a:r>
              <a:rPr lang="en-US" sz="3200" b="1" u="sng" dirty="0" smtClean="0">
                <a:solidFill>
                  <a:schemeClr val="bg1"/>
                </a:solidFill>
                <a:latin typeface="Verdana" panose="020B0604030504040204" pitchFamily="34" charset="0"/>
                <a:ea typeface="Verdana" panose="020B0604030504040204" pitchFamily="34" charset="0"/>
                <a:cs typeface="Verdana" panose="020B0604030504040204" pitchFamily="34" charset="0"/>
              </a:rPr>
              <a:t>and</a:t>
            </a:r>
            <a:r>
              <a:rPr lang="en-US" sz="32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3200" b="1" u="sng" dirty="0" smtClean="0">
                <a:solidFill>
                  <a:schemeClr val="bg1"/>
                </a:solidFill>
                <a:latin typeface="Verdana" panose="020B0604030504040204" pitchFamily="34" charset="0"/>
                <a:ea typeface="Verdana" panose="020B0604030504040204" pitchFamily="34" charset="0"/>
                <a:cs typeface="Verdana" panose="020B0604030504040204" pitchFamily="34" charset="0"/>
              </a:rPr>
              <a:t>error</a:t>
            </a:r>
            <a:endParaRPr lang="en-US" sz="3200" b="1" u="sng"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367795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4" name="Rectangle 3"/>
          <p:cNvSpPr/>
          <p:nvPr/>
        </p:nvSpPr>
        <p:spPr>
          <a:xfrm>
            <a:off x="457200" y="685800"/>
            <a:ext cx="8229600" cy="7620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I. Setting Of 2 John 9</a:t>
            </a:r>
            <a:endPar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a:xfrm>
            <a:off x="457200" y="1676400"/>
            <a:ext cx="8229600" cy="12192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00066"/>
                </a:solidFill>
                <a:latin typeface="Verdana" panose="020B0604030504040204" pitchFamily="34" charset="0"/>
                <a:ea typeface="Verdana" panose="020B0604030504040204" pitchFamily="34" charset="0"/>
                <a:cs typeface="Verdana" panose="020B0604030504040204" pitchFamily="34" charset="0"/>
              </a:rPr>
              <a:t>II. “But Doctrine of Christ means Doctrine ‘About’ Him</a:t>
            </a:r>
            <a:endParaRPr lang="en-US" sz="3600" b="1" dirty="0">
              <a:solidFill>
                <a:srgbClr val="000066"/>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9929606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alpha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2686" y="304800"/>
            <a:ext cx="8229600" cy="609600"/>
          </a:xfrm>
        </p:spPr>
        <p:txBody>
          <a:bodyPr/>
          <a:lstStyle/>
          <a:p>
            <a:r>
              <a:rPr lang="en-US" sz="3400" b="1" dirty="0" smtClean="0">
                <a:latin typeface="Verdana" panose="020B0604030504040204" pitchFamily="34" charset="0"/>
                <a:ea typeface="Verdana" panose="020B0604030504040204" pitchFamily="34" charset="0"/>
                <a:cs typeface="Verdana" panose="020B0604030504040204" pitchFamily="34" charset="0"/>
              </a:rPr>
              <a:t>1. Purpose of claim</a:t>
            </a:r>
            <a:endParaRPr lang="en-US" sz="34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333828" y="1066800"/>
            <a:ext cx="8458200" cy="4648200"/>
          </a:xfrm>
        </p:spPr>
        <p:txBody>
          <a:bodyPr/>
          <a:lstStyle/>
          <a:p>
            <a:pPr marL="350838" indent="-350838">
              <a:buBlip>
                <a:blip r:embed="rId2"/>
              </a:buBlip>
            </a:pPr>
            <a:r>
              <a:rPr lang="en-US" sz="3300" dirty="0" smtClean="0">
                <a:latin typeface="Verdana" panose="020B0604030504040204" pitchFamily="34" charset="0"/>
                <a:ea typeface="Verdana" panose="020B0604030504040204" pitchFamily="34" charset="0"/>
                <a:cs typeface="Verdana" panose="020B0604030504040204" pitchFamily="34" charset="0"/>
              </a:rPr>
              <a:t>“We </a:t>
            </a:r>
            <a:r>
              <a:rPr lang="en-US" sz="3300"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must</a:t>
            </a:r>
            <a:r>
              <a:rPr lang="en-US" sz="3300" dirty="0" smtClean="0">
                <a:latin typeface="Verdana" panose="020B0604030504040204" pitchFamily="34" charset="0"/>
                <a:ea typeface="Verdana" panose="020B0604030504040204" pitchFamily="34" charset="0"/>
                <a:cs typeface="Verdana" panose="020B0604030504040204" pitchFamily="34" charset="0"/>
              </a:rPr>
              <a:t> believe what NT says </a:t>
            </a:r>
            <a:r>
              <a:rPr lang="en-US" sz="3300" u="sng"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about</a:t>
            </a:r>
            <a:r>
              <a:rPr lang="en-US" sz="3300" dirty="0" smtClean="0">
                <a:latin typeface="Verdana" panose="020B0604030504040204" pitchFamily="34" charset="0"/>
                <a:ea typeface="Verdana" panose="020B0604030504040204" pitchFamily="34" charset="0"/>
                <a:cs typeface="Verdana" panose="020B0604030504040204" pitchFamily="34" charset="0"/>
              </a:rPr>
              <a:t> Christ in flesh…</a:t>
            </a:r>
          </a:p>
          <a:p>
            <a:pPr marL="350838" indent="-350838">
              <a:buBlip>
                <a:blip r:embed="rId2"/>
              </a:buBlip>
            </a:pPr>
            <a:r>
              <a:rPr lang="en-US" sz="3300" dirty="0" smtClean="0">
                <a:latin typeface="Verdana" panose="020B0604030504040204" pitchFamily="34" charset="0"/>
                <a:ea typeface="Verdana" panose="020B0604030504040204" pitchFamily="34" charset="0"/>
                <a:cs typeface="Verdana" panose="020B0604030504040204" pitchFamily="34" charset="0"/>
              </a:rPr>
              <a:t>We do </a:t>
            </a:r>
            <a:r>
              <a:rPr lang="en-US" sz="3300"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not</a:t>
            </a:r>
            <a:r>
              <a:rPr lang="en-US" sz="3300" dirty="0" smtClean="0">
                <a:latin typeface="Verdana" panose="020B0604030504040204" pitchFamily="34" charset="0"/>
                <a:ea typeface="Verdana" panose="020B0604030504040204" pitchFamily="34" charset="0"/>
                <a:cs typeface="Verdana" panose="020B0604030504040204" pitchFamily="34" charset="0"/>
              </a:rPr>
              <a:t> have to believe / obey what Christ </a:t>
            </a:r>
            <a:r>
              <a:rPr lang="en-US" sz="3300" u="sng"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teaches</a:t>
            </a:r>
            <a:r>
              <a:rPr lang="en-US" sz="3300" dirty="0" smtClean="0">
                <a:latin typeface="Verdana" panose="020B0604030504040204" pitchFamily="34" charset="0"/>
                <a:ea typeface="Verdana" panose="020B0604030504040204" pitchFamily="34" charset="0"/>
                <a:cs typeface="Verdana" panose="020B0604030504040204" pitchFamily="34" charset="0"/>
              </a:rPr>
              <a:t> (His doctrines)”</a:t>
            </a:r>
            <a:endParaRPr lang="en-US" sz="33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16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235270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alpha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2686" y="152400"/>
            <a:ext cx="8229600" cy="1066800"/>
          </a:xfrm>
        </p:spPr>
        <p:txBody>
          <a:bodyPr/>
          <a:lstStyle/>
          <a:p>
            <a:r>
              <a:rPr lang="en-US" sz="2400" dirty="0" smtClean="0">
                <a:latin typeface="Verdana" panose="020B0604030504040204" pitchFamily="34" charset="0"/>
                <a:ea typeface="Verdana" panose="020B0604030504040204" pitchFamily="34" charset="0"/>
                <a:cs typeface="Verdana" panose="020B0604030504040204" pitchFamily="34" charset="0"/>
              </a:rPr>
              <a:t>1. Purpose of claim</a:t>
            </a:r>
            <a:r>
              <a:rPr lang="en-US" sz="3400" b="1" dirty="0" smtClean="0">
                <a:latin typeface="Verdana" panose="020B0604030504040204" pitchFamily="34" charset="0"/>
                <a:ea typeface="Verdana" panose="020B0604030504040204" pitchFamily="34" charset="0"/>
                <a:cs typeface="Verdana" panose="020B0604030504040204" pitchFamily="34" charset="0"/>
              </a:rPr>
              <a:t/>
            </a:r>
            <a:br>
              <a:rPr lang="en-US" sz="3400" b="1" dirty="0" smtClean="0">
                <a:latin typeface="Verdana" panose="020B0604030504040204" pitchFamily="34" charset="0"/>
                <a:ea typeface="Verdana" panose="020B0604030504040204" pitchFamily="34" charset="0"/>
                <a:cs typeface="Verdana" panose="020B0604030504040204" pitchFamily="34" charset="0"/>
              </a:rPr>
            </a:br>
            <a:r>
              <a:rPr lang="en-US" sz="3400" b="1" dirty="0" smtClean="0">
                <a:latin typeface="Verdana" panose="020B0604030504040204" pitchFamily="34" charset="0"/>
                <a:ea typeface="Verdana" panose="020B0604030504040204" pitchFamily="34" charset="0"/>
                <a:cs typeface="Verdana" panose="020B0604030504040204" pitchFamily="34" charset="0"/>
              </a:rPr>
              <a:t>2.  Parallel passages</a:t>
            </a:r>
            <a:endParaRPr lang="en-US" sz="34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333828" y="1295400"/>
            <a:ext cx="8458200" cy="4648200"/>
          </a:xfrm>
        </p:spPr>
        <p:txBody>
          <a:bodyPr/>
          <a:lstStyle/>
          <a:p>
            <a:pPr marL="517525" indent="-517525">
              <a:spcAft>
                <a:spcPts val="600"/>
              </a:spcAft>
              <a:buBlip>
                <a:blip r:embed="rId2"/>
              </a:buBlip>
            </a:pPr>
            <a:r>
              <a:rPr lang="en-US" sz="3300" dirty="0" smtClean="0">
                <a:latin typeface="Verdana" panose="020B0604030504040204" pitchFamily="34" charset="0"/>
                <a:ea typeface="Verdana" panose="020B0604030504040204" pitchFamily="34" charset="0"/>
                <a:cs typeface="Verdana" panose="020B0604030504040204" pitchFamily="34" charset="0"/>
              </a:rPr>
              <a:t>Mt.16:6, </a:t>
            </a:r>
            <a:r>
              <a:rPr lang="en-US" sz="3300" i="1" dirty="0" smtClean="0">
                <a:latin typeface="Verdana" panose="020B0604030504040204" pitchFamily="34" charset="0"/>
                <a:ea typeface="Verdana" panose="020B0604030504040204" pitchFamily="34" charset="0"/>
                <a:cs typeface="Verdana" panose="020B0604030504040204" pitchFamily="34" charset="0"/>
              </a:rPr>
              <a:t>leaven</a:t>
            </a:r>
            <a:r>
              <a:rPr lang="en-US" sz="3300" dirty="0" smtClean="0">
                <a:latin typeface="Verdana" panose="020B0604030504040204" pitchFamily="34" charset="0"/>
                <a:ea typeface="Verdana" panose="020B0604030504040204" pitchFamily="34" charset="0"/>
                <a:cs typeface="Verdana" panose="020B0604030504040204" pitchFamily="34" charset="0"/>
              </a:rPr>
              <a:t> of Pharisees…; </a:t>
            </a:r>
            <a:br>
              <a:rPr lang="en-US" sz="3300" dirty="0" smtClean="0">
                <a:latin typeface="Verdana" panose="020B0604030504040204" pitchFamily="34" charset="0"/>
                <a:ea typeface="Verdana" panose="020B0604030504040204" pitchFamily="34" charset="0"/>
                <a:cs typeface="Verdana" panose="020B0604030504040204" pitchFamily="34" charset="0"/>
              </a:rPr>
            </a:br>
            <a:r>
              <a:rPr lang="en-US" sz="3300" dirty="0" smtClean="0">
                <a:latin typeface="Verdana" panose="020B0604030504040204" pitchFamily="34" charset="0"/>
                <a:ea typeface="Verdana" panose="020B0604030504040204" pitchFamily="34" charset="0"/>
                <a:cs typeface="Verdana" panose="020B0604030504040204" pitchFamily="34" charset="0"/>
              </a:rPr>
              <a:t>12, doctrine (teaching)</a:t>
            </a:r>
          </a:p>
          <a:p>
            <a:pPr marL="517525" indent="-517525">
              <a:spcAft>
                <a:spcPts val="600"/>
              </a:spcAft>
              <a:buBlip>
                <a:blip r:embed="rId2"/>
              </a:buBlip>
            </a:pPr>
            <a:r>
              <a:rPr lang="en-US" sz="3300" dirty="0" smtClean="0">
                <a:latin typeface="Verdana" panose="020B0604030504040204" pitchFamily="34" charset="0"/>
                <a:ea typeface="Verdana" panose="020B0604030504040204" pitchFamily="34" charset="0"/>
                <a:cs typeface="Verdana" panose="020B0604030504040204" pitchFamily="34" charset="0"/>
              </a:rPr>
              <a:t>Ac.2:42, apostles’ doctrine</a:t>
            </a:r>
          </a:p>
          <a:p>
            <a:pPr marL="517525" indent="-517525">
              <a:spcAft>
                <a:spcPts val="600"/>
              </a:spcAft>
              <a:buBlip>
                <a:blip r:embed="rId2"/>
              </a:buBlip>
            </a:pPr>
            <a:r>
              <a:rPr lang="en-US" sz="3300" dirty="0" smtClean="0">
                <a:latin typeface="Verdana" panose="020B0604030504040204" pitchFamily="34" charset="0"/>
                <a:ea typeface="Verdana" panose="020B0604030504040204" pitchFamily="34" charset="0"/>
                <a:cs typeface="Verdana" panose="020B0604030504040204" pitchFamily="34" charset="0"/>
              </a:rPr>
              <a:t>Col.2:22, doctrines of men</a:t>
            </a:r>
          </a:p>
          <a:p>
            <a:pPr marL="517525" indent="-517525">
              <a:spcAft>
                <a:spcPts val="600"/>
              </a:spcAft>
              <a:buBlip>
                <a:blip r:embed="rId2"/>
              </a:buBlip>
            </a:pPr>
            <a:r>
              <a:rPr lang="en-US" sz="3300" dirty="0" smtClean="0">
                <a:latin typeface="Verdana" panose="020B0604030504040204" pitchFamily="34" charset="0"/>
                <a:ea typeface="Verdana" panose="020B0604030504040204" pitchFamily="34" charset="0"/>
                <a:cs typeface="Verdana" panose="020B0604030504040204" pitchFamily="34" charset="0"/>
              </a:rPr>
              <a:t>Rv.2:14, doctrine of Balaam</a:t>
            </a:r>
          </a:p>
          <a:p>
            <a:pPr marL="517525" indent="-517525">
              <a:buBlip>
                <a:blip r:embed="rId2"/>
              </a:buBlip>
            </a:pPr>
            <a:r>
              <a:rPr lang="en-US" sz="3300" dirty="0" smtClean="0">
                <a:latin typeface="Verdana" panose="020B0604030504040204" pitchFamily="34" charset="0"/>
                <a:ea typeface="Verdana" panose="020B0604030504040204" pitchFamily="34" charset="0"/>
                <a:cs typeface="Verdana" panose="020B0604030504040204" pitchFamily="34" charset="0"/>
              </a:rPr>
              <a:t>Rv.2:15, doctrine of </a:t>
            </a:r>
            <a:r>
              <a:rPr lang="en-US" sz="3300" dirty="0" err="1" smtClean="0">
                <a:latin typeface="Verdana" panose="020B0604030504040204" pitchFamily="34" charset="0"/>
                <a:ea typeface="Verdana" panose="020B0604030504040204" pitchFamily="34" charset="0"/>
                <a:cs typeface="Verdana" panose="020B0604030504040204" pitchFamily="34" charset="0"/>
              </a:rPr>
              <a:t>Nicolaitans</a:t>
            </a:r>
            <a:endParaRPr lang="en-US" sz="33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16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498194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alpha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2686" y="121920"/>
            <a:ext cx="8229600" cy="1143000"/>
          </a:xfrm>
        </p:spPr>
        <p:txBody>
          <a:bodyPr/>
          <a:lstStyle/>
          <a:p>
            <a:r>
              <a:rPr lang="en-US" sz="2400" dirty="0" smtClean="0">
                <a:latin typeface="Verdana" panose="020B0604030504040204" pitchFamily="34" charset="0"/>
                <a:ea typeface="Verdana" panose="020B0604030504040204" pitchFamily="34" charset="0"/>
                <a:cs typeface="Verdana" panose="020B0604030504040204" pitchFamily="34" charset="0"/>
              </a:rPr>
              <a:t>1. Purpose of claim</a:t>
            </a:r>
            <a:r>
              <a:rPr lang="en-US" sz="3400" b="1" dirty="0" smtClean="0">
                <a:latin typeface="Verdana" panose="020B0604030504040204" pitchFamily="34" charset="0"/>
                <a:ea typeface="Verdana" panose="020B0604030504040204" pitchFamily="34" charset="0"/>
                <a:cs typeface="Verdana" panose="020B0604030504040204" pitchFamily="34" charset="0"/>
              </a:rPr>
              <a:t/>
            </a:r>
            <a:br>
              <a:rPr lang="en-US" sz="3400" b="1" dirty="0" smtClean="0">
                <a:latin typeface="Verdana" panose="020B0604030504040204" pitchFamily="34" charset="0"/>
                <a:ea typeface="Verdana" panose="020B0604030504040204" pitchFamily="34" charset="0"/>
                <a:cs typeface="Verdana" panose="020B0604030504040204" pitchFamily="34" charset="0"/>
              </a:rPr>
            </a:br>
            <a:r>
              <a:rPr lang="en-US" sz="2400" dirty="0" smtClean="0">
                <a:latin typeface="Verdana" panose="020B0604030504040204" pitchFamily="34" charset="0"/>
                <a:ea typeface="Verdana" panose="020B0604030504040204" pitchFamily="34" charset="0"/>
                <a:cs typeface="Verdana" panose="020B0604030504040204" pitchFamily="34" charset="0"/>
              </a:rPr>
              <a:t>2.  Parallel passages</a:t>
            </a:r>
            <a:r>
              <a:rPr lang="en-US" sz="3400" b="1" dirty="0" smtClean="0">
                <a:latin typeface="Verdana" panose="020B0604030504040204" pitchFamily="34" charset="0"/>
                <a:ea typeface="Verdana" panose="020B0604030504040204" pitchFamily="34" charset="0"/>
                <a:cs typeface="Verdana" panose="020B0604030504040204" pitchFamily="34" charset="0"/>
              </a:rPr>
              <a:t/>
            </a:r>
            <a:br>
              <a:rPr lang="en-US" sz="3400" b="1" dirty="0" smtClean="0">
                <a:latin typeface="Verdana" panose="020B0604030504040204" pitchFamily="34" charset="0"/>
                <a:ea typeface="Verdana" panose="020B0604030504040204" pitchFamily="34" charset="0"/>
                <a:cs typeface="Verdana" panose="020B0604030504040204" pitchFamily="34" charset="0"/>
              </a:rPr>
            </a:br>
            <a:r>
              <a:rPr lang="en-US" sz="3400" b="1" dirty="0" smtClean="0">
                <a:latin typeface="Verdana" panose="020B0604030504040204" pitchFamily="34" charset="0"/>
                <a:ea typeface="Verdana" panose="020B0604030504040204" pitchFamily="34" charset="0"/>
                <a:cs typeface="Verdana" panose="020B0604030504040204" pitchFamily="34" charset="0"/>
              </a:rPr>
              <a:t>3. Proof from unbiased sources</a:t>
            </a:r>
            <a:endParaRPr lang="en-US" sz="34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333828" y="1371600"/>
            <a:ext cx="8458200" cy="5029200"/>
          </a:xfrm>
        </p:spPr>
        <p:txBody>
          <a:bodyPr/>
          <a:lstStyle/>
          <a:p>
            <a:pPr marL="0" lvl="2" indent="0" algn="ctr">
              <a:buNone/>
            </a:pPr>
            <a:r>
              <a:rPr lang="en-US" sz="3300" dirty="0" smtClean="0">
                <a:latin typeface="Verdana" panose="020B0604030504040204" pitchFamily="34" charset="0"/>
                <a:ea typeface="Verdana" panose="020B0604030504040204" pitchFamily="34" charset="0"/>
                <a:cs typeface="Verdana" panose="020B0604030504040204" pitchFamily="34" charset="0"/>
              </a:rPr>
              <a:t>[No ax to grind]</a:t>
            </a:r>
          </a:p>
          <a:p>
            <a:pPr marL="350838" lvl="2" indent="-350838">
              <a:buBlip>
                <a:blip r:embed="rId2"/>
              </a:buBlip>
            </a:pPr>
            <a:r>
              <a:rPr lang="en-US" sz="3300" u="sng" dirty="0" smtClean="0">
                <a:latin typeface="Verdana" panose="020B0604030504040204" pitchFamily="34" charset="0"/>
                <a:ea typeface="Verdana" panose="020B0604030504040204" pitchFamily="34" charset="0"/>
                <a:cs typeface="Verdana" panose="020B0604030504040204" pitchFamily="34" charset="0"/>
              </a:rPr>
              <a:t>Vincent</a:t>
            </a:r>
            <a:r>
              <a:rPr lang="en-US" sz="3300" dirty="0" smtClean="0">
                <a:latin typeface="Verdana" panose="020B0604030504040204" pitchFamily="34" charset="0"/>
                <a:ea typeface="Verdana" panose="020B0604030504040204" pitchFamily="34" charset="0"/>
                <a:cs typeface="Verdana" panose="020B0604030504040204" pitchFamily="34" charset="0"/>
              </a:rPr>
              <a:t>: </a:t>
            </a:r>
            <a:r>
              <a:rPr lang="en-US" sz="3200" dirty="0">
                <a:latin typeface="Verdana" panose="020B0604030504040204" pitchFamily="34" charset="0"/>
                <a:ea typeface="Verdana" panose="020B0604030504040204" pitchFamily="34" charset="0"/>
                <a:cs typeface="Verdana" panose="020B0604030504040204" pitchFamily="34" charset="0"/>
              </a:rPr>
              <a:t>“Not the teaching </a:t>
            </a:r>
            <a:r>
              <a:rPr lang="en-US" sz="3200" i="1" dirty="0">
                <a:latin typeface="Verdana" panose="020B0604030504040204" pitchFamily="34" charset="0"/>
                <a:ea typeface="Verdana" panose="020B0604030504040204" pitchFamily="34" charset="0"/>
                <a:cs typeface="Verdana" panose="020B0604030504040204" pitchFamily="34" charset="0"/>
              </a:rPr>
              <a:t>concerning Christ</a:t>
            </a:r>
            <a:r>
              <a:rPr lang="en-US" sz="3200" dirty="0">
                <a:latin typeface="Verdana" panose="020B0604030504040204" pitchFamily="34" charset="0"/>
                <a:ea typeface="Verdana" panose="020B0604030504040204" pitchFamily="34" charset="0"/>
                <a:cs typeface="Verdana" panose="020B0604030504040204" pitchFamily="34" charset="0"/>
              </a:rPr>
              <a:t>, but the teaching of Christ Himself &amp; of His apostles</a:t>
            </a:r>
            <a:r>
              <a:rPr lang="en-US" sz="3200" dirty="0" smtClean="0">
                <a:latin typeface="Verdana" panose="020B0604030504040204" pitchFamily="34" charset="0"/>
                <a:ea typeface="Verdana" panose="020B0604030504040204" pitchFamily="34" charset="0"/>
                <a:cs typeface="Verdana" panose="020B0604030504040204" pitchFamily="34" charset="0"/>
              </a:rPr>
              <a:t>…”</a:t>
            </a:r>
          </a:p>
          <a:p>
            <a:pPr marL="350838" lvl="2" indent="-350838">
              <a:buBlip>
                <a:blip r:embed="rId2"/>
              </a:buBlip>
            </a:pPr>
            <a:r>
              <a:rPr lang="en-US" sz="3200" u="sng" dirty="0" smtClean="0">
                <a:latin typeface="Verdana" panose="020B0604030504040204" pitchFamily="34" charset="0"/>
                <a:ea typeface="Verdana" panose="020B0604030504040204" pitchFamily="34" charset="0"/>
                <a:cs typeface="Verdana" panose="020B0604030504040204" pitchFamily="34" charset="0"/>
              </a:rPr>
              <a:t>Robertson</a:t>
            </a:r>
            <a:r>
              <a:rPr lang="en-US" sz="3200" dirty="0" smtClean="0">
                <a:latin typeface="Verdana" panose="020B0604030504040204" pitchFamily="34" charset="0"/>
                <a:ea typeface="Verdana" panose="020B0604030504040204" pitchFamily="34" charset="0"/>
                <a:cs typeface="Verdana" panose="020B0604030504040204" pitchFamily="34" charset="0"/>
              </a:rPr>
              <a:t>: </a:t>
            </a:r>
            <a:r>
              <a:rPr lang="en-US" sz="3200" dirty="0">
                <a:latin typeface="Verdana" panose="020B0604030504040204" pitchFamily="34" charset="0"/>
                <a:ea typeface="Verdana" panose="020B0604030504040204" pitchFamily="34" charset="0"/>
                <a:cs typeface="Verdana" panose="020B0604030504040204" pitchFamily="34" charset="0"/>
              </a:rPr>
              <a:t>“Not the teaching about Christ, but that of Christ which is the standard of Christian teaching as the walk of Christ is the standard for the Christian’s walk (1 John 2:6)…”</a:t>
            </a:r>
          </a:p>
          <a:p>
            <a:pPr marL="350838" lvl="2" indent="-350838">
              <a:buBlip>
                <a:blip r:embed="rId2"/>
              </a:buBlip>
            </a:pPr>
            <a:endParaRPr lang="en-US" sz="3200" dirty="0">
              <a:latin typeface="Verdana" panose="020B0604030504040204" pitchFamily="34" charset="0"/>
              <a:ea typeface="Verdana" panose="020B0604030504040204" pitchFamily="34" charset="0"/>
              <a:cs typeface="Verdana" panose="020B0604030504040204" pitchFamily="34" charset="0"/>
            </a:endParaRPr>
          </a:p>
          <a:p>
            <a:pPr marL="350838" indent="-350838">
              <a:buBlip>
                <a:blip r:embed="rId2"/>
              </a:buBlip>
            </a:pPr>
            <a:endParaRPr lang="en-US" sz="33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16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753760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alpha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2686" y="121920"/>
            <a:ext cx="8229600" cy="1143000"/>
          </a:xfrm>
        </p:spPr>
        <p:txBody>
          <a:bodyPr/>
          <a:lstStyle/>
          <a:p>
            <a:r>
              <a:rPr lang="en-US" sz="2400" dirty="0" smtClean="0">
                <a:latin typeface="Verdana" panose="020B0604030504040204" pitchFamily="34" charset="0"/>
                <a:ea typeface="Verdana" panose="020B0604030504040204" pitchFamily="34" charset="0"/>
                <a:cs typeface="Verdana" panose="020B0604030504040204" pitchFamily="34" charset="0"/>
              </a:rPr>
              <a:t>1. Purpose of claim</a:t>
            </a:r>
            <a:r>
              <a:rPr lang="en-US" sz="3400" b="1" dirty="0" smtClean="0">
                <a:latin typeface="Verdana" panose="020B0604030504040204" pitchFamily="34" charset="0"/>
                <a:ea typeface="Verdana" panose="020B0604030504040204" pitchFamily="34" charset="0"/>
                <a:cs typeface="Verdana" panose="020B0604030504040204" pitchFamily="34" charset="0"/>
              </a:rPr>
              <a:t/>
            </a:r>
            <a:br>
              <a:rPr lang="en-US" sz="3400" b="1" dirty="0" smtClean="0">
                <a:latin typeface="Verdana" panose="020B0604030504040204" pitchFamily="34" charset="0"/>
                <a:ea typeface="Verdana" panose="020B0604030504040204" pitchFamily="34" charset="0"/>
                <a:cs typeface="Verdana" panose="020B0604030504040204" pitchFamily="34" charset="0"/>
              </a:rPr>
            </a:br>
            <a:r>
              <a:rPr lang="en-US" sz="2400" dirty="0" smtClean="0">
                <a:latin typeface="Verdana" panose="020B0604030504040204" pitchFamily="34" charset="0"/>
                <a:ea typeface="Verdana" panose="020B0604030504040204" pitchFamily="34" charset="0"/>
                <a:cs typeface="Verdana" panose="020B0604030504040204" pitchFamily="34" charset="0"/>
              </a:rPr>
              <a:t>2.  Parallel passages</a:t>
            </a:r>
            <a:r>
              <a:rPr lang="en-US" sz="3400" b="1" dirty="0" smtClean="0">
                <a:latin typeface="Verdana" panose="020B0604030504040204" pitchFamily="34" charset="0"/>
                <a:ea typeface="Verdana" panose="020B0604030504040204" pitchFamily="34" charset="0"/>
                <a:cs typeface="Verdana" panose="020B0604030504040204" pitchFamily="34" charset="0"/>
              </a:rPr>
              <a:t/>
            </a:r>
            <a:br>
              <a:rPr lang="en-US" sz="3400" b="1" dirty="0" smtClean="0">
                <a:latin typeface="Verdana" panose="020B0604030504040204" pitchFamily="34" charset="0"/>
                <a:ea typeface="Verdana" panose="020B0604030504040204" pitchFamily="34" charset="0"/>
                <a:cs typeface="Verdana" panose="020B0604030504040204" pitchFamily="34" charset="0"/>
              </a:rPr>
            </a:br>
            <a:r>
              <a:rPr lang="en-US" sz="3400" b="1" dirty="0" smtClean="0">
                <a:latin typeface="Verdana" panose="020B0604030504040204" pitchFamily="34" charset="0"/>
                <a:ea typeface="Verdana" panose="020B0604030504040204" pitchFamily="34" charset="0"/>
                <a:cs typeface="Verdana" panose="020B0604030504040204" pitchFamily="34" charset="0"/>
              </a:rPr>
              <a:t>3. Proof from unbiased sources</a:t>
            </a:r>
            <a:endParaRPr lang="en-US" sz="34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333828" y="1371600"/>
            <a:ext cx="8458200" cy="4343400"/>
          </a:xfrm>
        </p:spPr>
        <p:txBody>
          <a:bodyPr/>
          <a:lstStyle/>
          <a:p>
            <a:pPr marL="350838" lvl="2" indent="-350838">
              <a:buBlip>
                <a:blip r:embed="rId2"/>
              </a:buBlip>
            </a:pPr>
            <a:r>
              <a:rPr lang="en-US" sz="3300" u="sng" dirty="0" smtClean="0">
                <a:latin typeface="Verdana" panose="020B0604030504040204" pitchFamily="34" charset="0"/>
                <a:ea typeface="Verdana" panose="020B0604030504040204" pitchFamily="34" charset="0"/>
                <a:cs typeface="Verdana" panose="020B0604030504040204" pitchFamily="34" charset="0"/>
              </a:rPr>
              <a:t>Bruce</a:t>
            </a:r>
            <a:r>
              <a:rPr lang="en-US" sz="3300" dirty="0" smtClean="0">
                <a:latin typeface="Verdana" panose="020B0604030504040204" pitchFamily="34" charset="0"/>
                <a:ea typeface="Verdana" panose="020B0604030504040204" pitchFamily="34" charset="0"/>
                <a:cs typeface="Verdana" panose="020B0604030504040204" pitchFamily="34" charset="0"/>
              </a:rPr>
              <a:t>: </a:t>
            </a:r>
            <a:r>
              <a:rPr lang="en-US" sz="3200" dirty="0" smtClean="0">
                <a:latin typeface="Verdana" panose="020B0604030504040204" pitchFamily="34" charset="0"/>
                <a:ea typeface="Verdana" panose="020B0604030504040204" pitchFamily="34" charset="0"/>
                <a:cs typeface="Verdana" panose="020B0604030504040204" pitchFamily="34" charset="0"/>
              </a:rPr>
              <a:t>“Either </a:t>
            </a:r>
            <a:r>
              <a:rPr lang="en-US" sz="3200" dirty="0">
                <a:latin typeface="Verdana" panose="020B0604030504040204" pitchFamily="34" charset="0"/>
                <a:ea typeface="Verdana" panose="020B0604030504040204" pitchFamily="34" charset="0"/>
                <a:cs typeface="Verdana" panose="020B0604030504040204" pitchFamily="34" charset="0"/>
              </a:rPr>
              <a:t>interpretation would be appropriate; whether we accept the former or the latter depends on our understanding the genitive ‘of Christ’ as subjective or objective genitive respectively.   There is a strong balance of probability in favor of the former construction (so Westcott).”</a:t>
            </a:r>
          </a:p>
          <a:p>
            <a:pPr marL="350838" lvl="2" indent="-350838">
              <a:buBlip>
                <a:blip r:embed="rId2"/>
              </a:buBlip>
            </a:pPr>
            <a:endParaRPr lang="en-US" sz="3200" dirty="0">
              <a:latin typeface="Verdana" panose="020B0604030504040204" pitchFamily="34" charset="0"/>
              <a:ea typeface="Verdana" panose="020B0604030504040204" pitchFamily="34" charset="0"/>
              <a:cs typeface="Verdana" panose="020B0604030504040204" pitchFamily="34" charset="0"/>
            </a:endParaRPr>
          </a:p>
          <a:p>
            <a:pPr marL="350838" indent="-350838">
              <a:buBlip>
                <a:blip r:embed="rId2"/>
              </a:buBlip>
            </a:pPr>
            <a:endParaRPr lang="en-US" sz="33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16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9336466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alpha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2686" y="121920"/>
            <a:ext cx="8229600" cy="1143000"/>
          </a:xfrm>
        </p:spPr>
        <p:txBody>
          <a:bodyPr/>
          <a:lstStyle/>
          <a:p>
            <a:r>
              <a:rPr lang="en-US" sz="2400" dirty="0" smtClean="0">
                <a:latin typeface="Verdana" panose="020B0604030504040204" pitchFamily="34" charset="0"/>
                <a:ea typeface="Verdana" panose="020B0604030504040204" pitchFamily="34" charset="0"/>
                <a:cs typeface="Verdana" panose="020B0604030504040204" pitchFamily="34" charset="0"/>
              </a:rPr>
              <a:t>1. Purpose of claim</a:t>
            </a:r>
            <a:r>
              <a:rPr lang="en-US" sz="3400" b="1" dirty="0" smtClean="0">
                <a:latin typeface="Verdana" panose="020B0604030504040204" pitchFamily="34" charset="0"/>
                <a:ea typeface="Verdana" panose="020B0604030504040204" pitchFamily="34" charset="0"/>
                <a:cs typeface="Verdana" panose="020B0604030504040204" pitchFamily="34" charset="0"/>
              </a:rPr>
              <a:t/>
            </a:r>
            <a:br>
              <a:rPr lang="en-US" sz="3400" b="1" dirty="0" smtClean="0">
                <a:latin typeface="Verdana" panose="020B0604030504040204" pitchFamily="34" charset="0"/>
                <a:ea typeface="Verdana" panose="020B0604030504040204" pitchFamily="34" charset="0"/>
                <a:cs typeface="Verdana" panose="020B0604030504040204" pitchFamily="34" charset="0"/>
              </a:rPr>
            </a:br>
            <a:r>
              <a:rPr lang="en-US" sz="2400" dirty="0" smtClean="0">
                <a:latin typeface="Verdana" panose="020B0604030504040204" pitchFamily="34" charset="0"/>
                <a:ea typeface="Verdana" panose="020B0604030504040204" pitchFamily="34" charset="0"/>
                <a:cs typeface="Verdana" panose="020B0604030504040204" pitchFamily="34" charset="0"/>
              </a:rPr>
              <a:t>2.  Parallel passages</a:t>
            </a:r>
            <a:r>
              <a:rPr lang="en-US" sz="3400" b="1" dirty="0" smtClean="0">
                <a:latin typeface="Verdana" panose="020B0604030504040204" pitchFamily="34" charset="0"/>
                <a:ea typeface="Verdana" panose="020B0604030504040204" pitchFamily="34" charset="0"/>
                <a:cs typeface="Verdana" panose="020B0604030504040204" pitchFamily="34" charset="0"/>
              </a:rPr>
              <a:t/>
            </a:r>
            <a:br>
              <a:rPr lang="en-US" sz="3400" b="1" dirty="0" smtClean="0">
                <a:latin typeface="Verdana" panose="020B0604030504040204" pitchFamily="34" charset="0"/>
                <a:ea typeface="Verdana" panose="020B0604030504040204" pitchFamily="34" charset="0"/>
                <a:cs typeface="Verdana" panose="020B0604030504040204" pitchFamily="34" charset="0"/>
              </a:rPr>
            </a:br>
            <a:r>
              <a:rPr lang="en-US" sz="3400" b="1" dirty="0" smtClean="0">
                <a:latin typeface="Verdana" panose="020B0604030504040204" pitchFamily="34" charset="0"/>
                <a:ea typeface="Verdana" panose="020B0604030504040204" pitchFamily="34" charset="0"/>
                <a:cs typeface="Verdana" panose="020B0604030504040204" pitchFamily="34" charset="0"/>
              </a:rPr>
              <a:t>3. Proof from unbiased sources</a:t>
            </a:r>
            <a:endParaRPr lang="en-US" sz="34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333828" y="1371600"/>
            <a:ext cx="8458200" cy="4343400"/>
          </a:xfrm>
        </p:spPr>
        <p:txBody>
          <a:bodyPr/>
          <a:lstStyle/>
          <a:p>
            <a:pPr marL="350838" lvl="2" indent="-350838">
              <a:buBlip>
                <a:blip r:embed="rId2"/>
              </a:buBlip>
            </a:pPr>
            <a:r>
              <a:rPr lang="en-US" sz="3300" u="sng" dirty="0" smtClean="0">
                <a:latin typeface="Verdana" panose="020B0604030504040204" pitchFamily="34" charset="0"/>
                <a:ea typeface="Verdana" panose="020B0604030504040204" pitchFamily="34" charset="0"/>
                <a:cs typeface="Verdana" panose="020B0604030504040204" pitchFamily="34" charset="0"/>
              </a:rPr>
              <a:t>Westcott</a:t>
            </a:r>
            <a:r>
              <a:rPr lang="en-US" sz="3300" dirty="0" smtClean="0">
                <a:latin typeface="Verdana" panose="020B0604030504040204" pitchFamily="34" charset="0"/>
                <a:ea typeface="Verdana" panose="020B0604030504040204" pitchFamily="34" charset="0"/>
                <a:cs typeface="Verdana" panose="020B0604030504040204" pitchFamily="34" charset="0"/>
              </a:rPr>
              <a:t>: </a:t>
            </a:r>
            <a:r>
              <a:rPr lang="en-US" sz="3200" dirty="0" smtClean="0">
                <a:latin typeface="Verdana" panose="020B0604030504040204" pitchFamily="34" charset="0"/>
                <a:ea typeface="Verdana" panose="020B0604030504040204" pitchFamily="34" charset="0"/>
                <a:cs typeface="Verdana" panose="020B0604030504040204" pitchFamily="34" charset="0"/>
              </a:rPr>
              <a:t>“</a:t>
            </a:r>
            <a:r>
              <a:rPr lang="en-US" sz="3200" i="1" dirty="0">
                <a:latin typeface="Verdana" panose="020B0604030504040204" pitchFamily="34" charset="0"/>
                <a:ea typeface="Verdana" panose="020B0604030504040204" pitchFamily="34" charset="0"/>
                <a:cs typeface="Verdana" panose="020B0604030504040204" pitchFamily="34" charset="0"/>
              </a:rPr>
              <a:t>in the doctrine of Christ</a:t>
            </a:r>
            <a:r>
              <a:rPr lang="en-US" sz="3200" dirty="0">
                <a:latin typeface="Verdana" panose="020B0604030504040204" pitchFamily="34" charset="0"/>
                <a:ea typeface="Verdana" panose="020B0604030504040204" pitchFamily="34" charset="0"/>
                <a:cs typeface="Verdana" panose="020B0604030504040204" pitchFamily="34" charset="0"/>
              </a:rPr>
              <a:t>, the doctrine which Christ brought, and which he brought first in his own person, and then through his followers (Heb.2:3).   This sense seems better than </a:t>
            </a:r>
            <a:r>
              <a:rPr lang="en-US" sz="3200" i="1" dirty="0">
                <a:latin typeface="Verdana" panose="020B0604030504040204" pitchFamily="34" charset="0"/>
                <a:ea typeface="Verdana" panose="020B0604030504040204" pitchFamily="34" charset="0"/>
                <a:cs typeface="Verdana" panose="020B0604030504040204" pitchFamily="34" charset="0"/>
              </a:rPr>
              <a:t>the doctrine of </a:t>
            </a:r>
            <a:r>
              <a:rPr lang="en-US" sz="3200" dirty="0">
                <a:latin typeface="Verdana" panose="020B0604030504040204" pitchFamily="34" charset="0"/>
                <a:ea typeface="Verdana" panose="020B0604030504040204" pitchFamily="34" charset="0"/>
                <a:cs typeface="Verdana" panose="020B0604030504040204" pitchFamily="34" charset="0"/>
              </a:rPr>
              <a:t>(concerning) </a:t>
            </a:r>
            <a:r>
              <a:rPr lang="en-US" sz="3200" i="1" dirty="0">
                <a:latin typeface="Verdana" panose="020B0604030504040204" pitchFamily="34" charset="0"/>
                <a:ea typeface="Verdana" panose="020B0604030504040204" pitchFamily="34" charset="0"/>
                <a:cs typeface="Verdana" panose="020B0604030504040204" pitchFamily="34" charset="0"/>
              </a:rPr>
              <a:t>the Christ</a:t>
            </a:r>
            <a:r>
              <a:rPr lang="en-US" sz="3200" dirty="0">
                <a:latin typeface="Verdana" panose="020B0604030504040204" pitchFamily="34" charset="0"/>
                <a:ea typeface="Verdana" panose="020B0604030504040204" pitchFamily="34" charset="0"/>
                <a:cs typeface="Verdana" panose="020B0604030504040204" pitchFamily="34" charset="0"/>
              </a:rPr>
              <a:t>, and the usage of the New Testament is uniformly in favor of it…”</a:t>
            </a:r>
          </a:p>
          <a:p>
            <a:pPr marL="350838" indent="-350838">
              <a:buBlip>
                <a:blip r:embed="rId2"/>
              </a:buBlip>
            </a:pPr>
            <a:endParaRPr lang="en-US" sz="33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16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41188693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alpha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2686" y="121920"/>
            <a:ext cx="8229600" cy="1143000"/>
          </a:xfrm>
        </p:spPr>
        <p:txBody>
          <a:bodyPr/>
          <a:lstStyle/>
          <a:p>
            <a:r>
              <a:rPr lang="en-US" sz="2400" dirty="0" smtClean="0">
                <a:latin typeface="Verdana" panose="020B0604030504040204" pitchFamily="34" charset="0"/>
                <a:ea typeface="Verdana" panose="020B0604030504040204" pitchFamily="34" charset="0"/>
                <a:cs typeface="Verdana" panose="020B0604030504040204" pitchFamily="34" charset="0"/>
              </a:rPr>
              <a:t>1. Purpose of claim</a:t>
            </a:r>
            <a:r>
              <a:rPr lang="en-US" sz="3400" b="1" dirty="0" smtClean="0">
                <a:latin typeface="Verdana" panose="020B0604030504040204" pitchFamily="34" charset="0"/>
                <a:ea typeface="Verdana" panose="020B0604030504040204" pitchFamily="34" charset="0"/>
                <a:cs typeface="Verdana" panose="020B0604030504040204" pitchFamily="34" charset="0"/>
              </a:rPr>
              <a:t/>
            </a:r>
            <a:br>
              <a:rPr lang="en-US" sz="3400" b="1" dirty="0" smtClean="0">
                <a:latin typeface="Verdana" panose="020B0604030504040204" pitchFamily="34" charset="0"/>
                <a:ea typeface="Verdana" panose="020B0604030504040204" pitchFamily="34" charset="0"/>
                <a:cs typeface="Verdana" panose="020B0604030504040204" pitchFamily="34" charset="0"/>
              </a:rPr>
            </a:br>
            <a:r>
              <a:rPr lang="en-US" sz="2400" dirty="0" smtClean="0">
                <a:latin typeface="Verdana" panose="020B0604030504040204" pitchFamily="34" charset="0"/>
                <a:ea typeface="Verdana" panose="020B0604030504040204" pitchFamily="34" charset="0"/>
                <a:cs typeface="Verdana" panose="020B0604030504040204" pitchFamily="34" charset="0"/>
              </a:rPr>
              <a:t>2.  Parallel passages</a:t>
            </a:r>
            <a:r>
              <a:rPr lang="en-US" sz="3400" b="1" dirty="0" smtClean="0">
                <a:latin typeface="Verdana" panose="020B0604030504040204" pitchFamily="34" charset="0"/>
                <a:ea typeface="Verdana" panose="020B0604030504040204" pitchFamily="34" charset="0"/>
                <a:cs typeface="Verdana" panose="020B0604030504040204" pitchFamily="34" charset="0"/>
              </a:rPr>
              <a:t/>
            </a:r>
            <a:br>
              <a:rPr lang="en-US" sz="3400" b="1" dirty="0" smtClean="0">
                <a:latin typeface="Verdana" panose="020B0604030504040204" pitchFamily="34" charset="0"/>
                <a:ea typeface="Verdana" panose="020B0604030504040204" pitchFamily="34" charset="0"/>
                <a:cs typeface="Verdana" panose="020B0604030504040204" pitchFamily="34" charset="0"/>
              </a:rPr>
            </a:br>
            <a:r>
              <a:rPr lang="en-US" sz="3400" b="1" dirty="0" smtClean="0">
                <a:latin typeface="Verdana" panose="020B0604030504040204" pitchFamily="34" charset="0"/>
                <a:ea typeface="Verdana" panose="020B0604030504040204" pitchFamily="34" charset="0"/>
                <a:cs typeface="Verdana" panose="020B0604030504040204" pitchFamily="34" charset="0"/>
              </a:rPr>
              <a:t>3. Proof from unbiased sources</a:t>
            </a:r>
            <a:endParaRPr lang="en-US" sz="34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333828" y="1371600"/>
            <a:ext cx="8458200" cy="4343400"/>
          </a:xfrm>
        </p:spPr>
        <p:txBody>
          <a:bodyPr/>
          <a:lstStyle/>
          <a:p>
            <a:pPr marL="350838" lvl="2" indent="-350838">
              <a:buBlip>
                <a:blip r:embed="rId2"/>
              </a:buBlip>
            </a:pPr>
            <a:r>
              <a:rPr lang="en-US" sz="3300" u="sng" dirty="0" smtClean="0">
                <a:latin typeface="Verdana" panose="020B0604030504040204" pitchFamily="34" charset="0"/>
                <a:ea typeface="Verdana" panose="020B0604030504040204" pitchFamily="34" charset="0"/>
                <a:cs typeface="Verdana" panose="020B0604030504040204" pitchFamily="34" charset="0"/>
              </a:rPr>
              <a:t>Plummer</a:t>
            </a:r>
            <a:r>
              <a:rPr lang="en-US" sz="3300" dirty="0" smtClean="0">
                <a:latin typeface="Verdana" panose="020B0604030504040204" pitchFamily="34" charset="0"/>
                <a:ea typeface="Verdana" panose="020B0604030504040204" pitchFamily="34" charset="0"/>
                <a:cs typeface="Verdana" panose="020B0604030504040204" pitchFamily="34" charset="0"/>
              </a:rPr>
              <a:t>: </a:t>
            </a:r>
            <a:r>
              <a:rPr lang="en-US" sz="3200" dirty="0" smtClean="0">
                <a:latin typeface="Verdana" panose="020B0604030504040204" pitchFamily="34" charset="0"/>
                <a:ea typeface="Verdana" panose="020B0604030504040204" pitchFamily="34" charset="0"/>
                <a:cs typeface="Verdana" panose="020B0604030504040204" pitchFamily="34" charset="0"/>
              </a:rPr>
              <a:t>“</a:t>
            </a:r>
            <a:r>
              <a:rPr lang="en-US" sz="3200" dirty="0">
                <a:latin typeface="Verdana" panose="020B0604030504040204" pitchFamily="34" charset="0"/>
                <a:ea typeface="Verdana" panose="020B0604030504040204" pitchFamily="34" charset="0"/>
                <a:cs typeface="Verdana" panose="020B0604030504040204" pitchFamily="34" charset="0"/>
              </a:rPr>
              <a:t>The doctrine which he taught (John 18:19; Rev.2:14, 15) rather than the doctrine which teaches about him.”</a:t>
            </a:r>
          </a:p>
          <a:p>
            <a:pPr marL="350838" lvl="2" indent="-350838">
              <a:buBlip>
                <a:blip r:embed="rId2"/>
              </a:buBlip>
            </a:pPr>
            <a:endParaRPr lang="en-US" sz="33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16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480888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alpha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2686" y="121920"/>
            <a:ext cx="8229600" cy="1143000"/>
          </a:xfrm>
        </p:spPr>
        <p:txBody>
          <a:bodyPr/>
          <a:lstStyle/>
          <a:p>
            <a:r>
              <a:rPr lang="en-US" sz="2400" dirty="0" smtClean="0">
                <a:latin typeface="Verdana" panose="020B0604030504040204" pitchFamily="34" charset="0"/>
                <a:ea typeface="Verdana" panose="020B0604030504040204" pitchFamily="34" charset="0"/>
                <a:cs typeface="Verdana" panose="020B0604030504040204" pitchFamily="34" charset="0"/>
              </a:rPr>
              <a:t>1. Purpose of claim</a:t>
            </a:r>
            <a:r>
              <a:rPr lang="en-US" sz="3400" b="1" dirty="0" smtClean="0">
                <a:latin typeface="Verdana" panose="020B0604030504040204" pitchFamily="34" charset="0"/>
                <a:ea typeface="Verdana" panose="020B0604030504040204" pitchFamily="34" charset="0"/>
                <a:cs typeface="Verdana" panose="020B0604030504040204" pitchFamily="34" charset="0"/>
              </a:rPr>
              <a:t/>
            </a:r>
            <a:br>
              <a:rPr lang="en-US" sz="3400" b="1" dirty="0" smtClean="0">
                <a:latin typeface="Verdana" panose="020B0604030504040204" pitchFamily="34" charset="0"/>
                <a:ea typeface="Verdana" panose="020B0604030504040204" pitchFamily="34" charset="0"/>
                <a:cs typeface="Verdana" panose="020B0604030504040204" pitchFamily="34" charset="0"/>
              </a:rPr>
            </a:br>
            <a:r>
              <a:rPr lang="en-US" sz="2400" dirty="0" smtClean="0">
                <a:latin typeface="Verdana" panose="020B0604030504040204" pitchFamily="34" charset="0"/>
                <a:ea typeface="Verdana" panose="020B0604030504040204" pitchFamily="34" charset="0"/>
                <a:cs typeface="Verdana" panose="020B0604030504040204" pitchFamily="34" charset="0"/>
              </a:rPr>
              <a:t>2.  Parallel passages</a:t>
            </a:r>
            <a:r>
              <a:rPr lang="en-US" sz="3400" b="1" dirty="0" smtClean="0">
                <a:latin typeface="Verdana" panose="020B0604030504040204" pitchFamily="34" charset="0"/>
                <a:ea typeface="Verdana" panose="020B0604030504040204" pitchFamily="34" charset="0"/>
                <a:cs typeface="Verdana" panose="020B0604030504040204" pitchFamily="34" charset="0"/>
              </a:rPr>
              <a:t/>
            </a:r>
            <a:br>
              <a:rPr lang="en-US" sz="3400" b="1" dirty="0" smtClean="0">
                <a:latin typeface="Verdana" panose="020B0604030504040204" pitchFamily="34" charset="0"/>
                <a:ea typeface="Verdana" panose="020B0604030504040204" pitchFamily="34" charset="0"/>
                <a:cs typeface="Verdana" panose="020B0604030504040204" pitchFamily="34" charset="0"/>
              </a:rPr>
            </a:br>
            <a:r>
              <a:rPr lang="en-US" sz="3400" b="1" dirty="0" smtClean="0">
                <a:latin typeface="Verdana" panose="020B0604030504040204" pitchFamily="34" charset="0"/>
                <a:ea typeface="Verdana" panose="020B0604030504040204" pitchFamily="34" charset="0"/>
                <a:cs typeface="Verdana" panose="020B0604030504040204" pitchFamily="34" charset="0"/>
              </a:rPr>
              <a:t>3. Proof from unbiased sources</a:t>
            </a:r>
            <a:endParaRPr lang="en-US" sz="34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333828" y="1371600"/>
            <a:ext cx="8458200" cy="4648200"/>
          </a:xfrm>
        </p:spPr>
        <p:txBody>
          <a:bodyPr/>
          <a:lstStyle/>
          <a:p>
            <a:pPr marL="350838" lvl="2" indent="-350838">
              <a:buBlip>
                <a:blip r:embed="rId2"/>
              </a:buBlip>
            </a:pPr>
            <a:r>
              <a:rPr lang="en-US" sz="3300" u="sng" dirty="0" smtClean="0">
                <a:latin typeface="Verdana" panose="020B0604030504040204" pitchFamily="34" charset="0"/>
                <a:ea typeface="Verdana" panose="020B0604030504040204" pitchFamily="34" charset="0"/>
                <a:cs typeface="Verdana" panose="020B0604030504040204" pitchFamily="34" charset="0"/>
              </a:rPr>
              <a:t>Phillips</a:t>
            </a:r>
            <a:r>
              <a:rPr lang="en-US" sz="3300" dirty="0" smtClean="0">
                <a:latin typeface="Verdana" panose="020B0604030504040204" pitchFamily="34" charset="0"/>
                <a:ea typeface="Verdana" panose="020B0604030504040204" pitchFamily="34" charset="0"/>
                <a:cs typeface="Verdana" panose="020B0604030504040204" pitchFamily="34" charset="0"/>
              </a:rPr>
              <a:t>: </a:t>
            </a:r>
            <a:r>
              <a:rPr lang="en-US" sz="3200" dirty="0" smtClean="0">
                <a:latin typeface="Verdana" panose="020B0604030504040204" pitchFamily="34" charset="0"/>
                <a:ea typeface="Verdana" panose="020B0604030504040204" pitchFamily="34" charset="0"/>
                <a:cs typeface="Verdana" panose="020B0604030504040204" pitchFamily="34" charset="0"/>
              </a:rPr>
              <a:t>“</a:t>
            </a:r>
            <a:r>
              <a:rPr lang="en-US" sz="3200" dirty="0">
                <a:latin typeface="Verdana" panose="020B0604030504040204" pitchFamily="34" charset="0"/>
                <a:ea typeface="Verdana" panose="020B0604030504040204" pitchFamily="34" charset="0"/>
                <a:cs typeface="Verdana" panose="020B0604030504040204" pitchFamily="34" charset="0"/>
              </a:rPr>
              <a:t>The man who is so ‘advanced’ that he is not content with what Christ taught has in fact no God.  The man who bases his life on Christ’s teaching, however, has both the Father and the Son as his God</a:t>
            </a:r>
            <a:r>
              <a:rPr lang="en-US" sz="3200" dirty="0" smtClean="0">
                <a:latin typeface="Verdana" panose="020B0604030504040204" pitchFamily="34" charset="0"/>
                <a:ea typeface="Verdana" panose="020B0604030504040204" pitchFamily="34" charset="0"/>
                <a:cs typeface="Verdana" panose="020B0604030504040204" pitchFamily="34" charset="0"/>
              </a:rPr>
              <a:t>.”</a:t>
            </a:r>
          </a:p>
          <a:p>
            <a:pPr marL="350838" lvl="2" indent="-350838">
              <a:buBlip>
                <a:blip r:embed="rId2"/>
              </a:buBlip>
            </a:pPr>
            <a:r>
              <a:rPr lang="en-US" sz="3200" u="sng" dirty="0" smtClean="0">
                <a:latin typeface="Verdana" panose="020B0604030504040204" pitchFamily="34" charset="0"/>
                <a:ea typeface="Verdana" panose="020B0604030504040204" pitchFamily="34" charset="0"/>
                <a:cs typeface="Verdana" panose="020B0604030504040204" pitchFamily="34" charset="0"/>
              </a:rPr>
              <a:t>Amplified</a:t>
            </a:r>
            <a:r>
              <a:rPr lang="en-US" sz="3200" dirty="0" smtClean="0">
                <a:latin typeface="Verdana" panose="020B0604030504040204" pitchFamily="34" charset="0"/>
                <a:ea typeface="Verdana" panose="020B0604030504040204" pitchFamily="34" charset="0"/>
                <a:cs typeface="Verdana" panose="020B0604030504040204" pitchFamily="34" charset="0"/>
              </a:rPr>
              <a:t>: “</a:t>
            </a:r>
            <a:r>
              <a:rPr lang="en-US" sz="3200" i="1" dirty="0">
                <a:latin typeface="Verdana" panose="020B0604030504040204" pitchFamily="34" charset="0"/>
                <a:ea typeface="Verdana" panose="020B0604030504040204" pitchFamily="34" charset="0"/>
                <a:cs typeface="Verdana" panose="020B0604030504040204" pitchFamily="34" charset="0"/>
              </a:rPr>
              <a:t>And does not abide in the doctrine of Christ</a:t>
            </a:r>
            <a:r>
              <a:rPr lang="en-US" sz="3200" dirty="0">
                <a:latin typeface="Verdana" panose="020B0604030504040204" pitchFamily="34" charset="0"/>
                <a:ea typeface="Verdana" panose="020B0604030504040204" pitchFamily="34" charset="0"/>
                <a:cs typeface="Verdana" panose="020B0604030504040204" pitchFamily="34" charset="0"/>
              </a:rPr>
              <a:t> – who is not content with what He taught…”</a:t>
            </a:r>
          </a:p>
          <a:p>
            <a:pPr marL="350838" lvl="2" indent="-350838">
              <a:buBlip>
                <a:blip r:embed="rId2"/>
              </a:buBlip>
            </a:pPr>
            <a:endParaRPr lang="en-US" sz="3200" dirty="0">
              <a:latin typeface="Verdana" panose="020B0604030504040204" pitchFamily="34" charset="0"/>
              <a:ea typeface="Verdana" panose="020B0604030504040204" pitchFamily="34" charset="0"/>
              <a:cs typeface="Verdana" panose="020B0604030504040204" pitchFamily="34" charset="0"/>
            </a:endParaRPr>
          </a:p>
          <a:p>
            <a:pPr marL="350838" lvl="2" indent="-350838">
              <a:buBlip>
                <a:blip r:embed="rId2"/>
              </a:buBlip>
            </a:pPr>
            <a:endParaRPr lang="en-US" sz="33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16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352291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4" name="Rectangle 3"/>
          <p:cNvSpPr/>
          <p:nvPr/>
        </p:nvSpPr>
        <p:spPr>
          <a:xfrm>
            <a:off x="457200" y="685800"/>
            <a:ext cx="8229600" cy="12192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00066"/>
                </a:solidFill>
                <a:latin typeface="Verdana" panose="020B0604030504040204" pitchFamily="34" charset="0"/>
                <a:ea typeface="Verdana" panose="020B0604030504040204" pitchFamily="34" charset="0"/>
                <a:cs typeface="Verdana" panose="020B0604030504040204" pitchFamily="34" charset="0"/>
              </a:rPr>
              <a:t>I. Setting Of 2 John 9</a:t>
            </a:r>
            <a:endParaRPr lang="en-US" sz="3600" b="1" dirty="0">
              <a:solidFill>
                <a:srgbClr val="000066"/>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1651572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alpha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2686" y="121920"/>
            <a:ext cx="8229600" cy="1554480"/>
          </a:xfrm>
        </p:spPr>
        <p:txBody>
          <a:bodyPr/>
          <a:lstStyle/>
          <a:p>
            <a:r>
              <a:rPr lang="en-US" sz="2400" dirty="0" smtClean="0">
                <a:latin typeface="Verdana" panose="020B0604030504040204" pitchFamily="34" charset="0"/>
                <a:ea typeface="Verdana" panose="020B0604030504040204" pitchFamily="34" charset="0"/>
                <a:cs typeface="Verdana" panose="020B0604030504040204" pitchFamily="34" charset="0"/>
              </a:rPr>
              <a:t>1. Purpose of claim</a:t>
            </a:r>
            <a:r>
              <a:rPr lang="en-US" sz="3400" b="1" dirty="0" smtClean="0">
                <a:latin typeface="Verdana" panose="020B0604030504040204" pitchFamily="34" charset="0"/>
                <a:ea typeface="Verdana" panose="020B0604030504040204" pitchFamily="34" charset="0"/>
                <a:cs typeface="Verdana" panose="020B0604030504040204" pitchFamily="34" charset="0"/>
              </a:rPr>
              <a:t/>
            </a:r>
            <a:br>
              <a:rPr lang="en-US" sz="3400" b="1" dirty="0" smtClean="0">
                <a:latin typeface="Verdana" panose="020B0604030504040204" pitchFamily="34" charset="0"/>
                <a:ea typeface="Verdana" panose="020B0604030504040204" pitchFamily="34" charset="0"/>
                <a:cs typeface="Verdana" panose="020B0604030504040204" pitchFamily="34" charset="0"/>
              </a:rPr>
            </a:br>
            <a:r>
              <a:rPr lang="en-US" sz="2400" dirty="0" smtClean="0">
                <a:latin typeface="Verdana" panose="020B0604030504040204" pitchFamily="34" charset="0"/>
                <a:ea typeface="Verdana" panose="020B0604030504040204" pitchFamily="34" charset="0"/>
                <a:cs typeface="Verdana" panose="020B0604030504040204" pitchFamily="34" charset="0"/>
              </a:rPr>
              <a:t>2.  Parallel passages</a:t>
            </a:r>
            <a:r>
              <a:rPr lang="en-US" sz="3400" b="1" dirty="0" smtClean="0">
                <a:latin typeface="Verdana" panose="020B0604030504040204" pitchFamily="34" charset="0"/>
                <a:ea typeface="Verdana" panose="020B0604030504040204" pitchFamily="34" charset="0"/>
                <a:cs typeface="Verdana" panose="020B0604030504040204" pitchFamily="34" charset="0"/>
              </a:rPr>
              <a:t/>
            </a:r>
            <a:br>
              <a:rPr lang="en-US" sz="3400" b="1" dirty="0" smtClean="0">
                <a:latin typeface="Verdana" panose="020B0604030504040204" pitchFamily="34" charset="0"/>
                <a:ea typeface="Verdana" panose="020B0604030504040204" pitchFamily="34" charset="0"/>
                <a:cs typeface="Verdana" panose="020B0604030504040204" pitchFamily="34" charset="0"/>
              </a:rPr>
            </a:br>
            <a:r>
              <a:rPr lang="en-US" sz="2400" dirty="0" smtClean="0">
                <a:latin typeface="Verdana" panose="020B0604030504040204" pitchFamily="34" charset="0"/>
                <a:ea typeface="Verdana" panose="020B0604030504040204" pitchFamily="34" charset="0"/>
                <a:cs typeface="Verdana" panose="020B0604030504040204" pitchFamily="34" charset="0"/>
              </a:rPr>
              <a:t>3. Proof from unbiased sources</a:t>
            </a:r>
            <a:br>
              <a:rPr lang="en-US" sz="2400" dirty="0" smtClean="0">
                <a:latin typeface="Verdana" panose="020B0604030504040204" pitchFamily="34" charset="0"/>
                <a:ea typeface="Verdana" panose="020B0604030504040204" pitchFamily="34" charset="0"/>
                <a:cs typeface="Verdana" panose="020B0604030504040204" pitchFamily="34" charset="0"/>
              </a:rPr>
            </a:br>
            <a:r>
              <a:rPr lang="en-US" sz="3400" b="1" dirty="0" smtClean="0">
                <a:latin typeface="Verdana" panose="020B0604030504040204" pitchFamily="34" charset="0"/>
                <a:ea typeface="Verdana" panose="020B0604030504040204" pitchFamily="34" charset="0"/>
                <a:cs typeface="Verdana" panose="020B0604030504040204" pitchFamily="34" charset="0"/>
              </a:rPr>
              <a:t>4. Principles of Scripture</a:t>
            </a:r>
            <a:endParaRPr lang="en-US" sz="34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333828" y="1752600"/>
            <a:ext cx="8458200" cy="4267200"/>
          </a:xfrm>
        </p:spPr>
        <p:txBody>
          <a:bodyPr/>
          <a:lstStyle/>
          <a:p>
            <a:pPr marL="0" lvl="2" indent="0" algn="ctr">
              <a:buNone/>
            </a:pPr>
            <a:r>
              <a:rPr lang="en-US" sz="3200" b="1" dirty="0" smtClean="0">
                <a:latin typeface="Verdana" panose="020B0604030504040204" pitchFamily="34" charset="0"/>
                <a:ea typeface="Verdana" panose="020B0604030504040204" pitchFamily="34" charset="0"/>
                <a:cs typeface="Verdana" panose="020B0604030504040204" pitchFamily="34" charset="0"/>
              </a:rPr>
              <a:t>2 John 9</a:t>
            </a:r>
          </a:p>
          <a:p>
            <a:pPr marL="514350" lvl="2" indent="-514350">
              <a:buAutoNum type="arabicPeriod"/>
            </a:pPr>
            <a:r>
              <a:rPr lang="en-US" sz="3300" dirty="0" smtClean="0">
                <a:latin typeface="Verdana" panose="020B0604030504040204" pitchFamily="34" charset="0"/>
                <a:ea typeface="Verdana" panose="020B0604030504040204" pitchFamily="34" charset="0"/>
                <a:cs typeface="Verdana" panose="020B0604030504040204" pitchFamily="34" charset="0"/>
              </a:rPr>
              <a:t>Do not go beyond what NT teaches.   Mt.7:23…</a:t>
            </a:r>
          </a:p>
          <a:p>
            <a:pPr marL="514350" lvl="2" indent="-514350">
              <a:buAutoNum type="arabicPeriod"/>
            </a:pPr>
            <a:r>
              <a:rPr lang="en-US" sz="3300" dirty="0" smtClean="0">
                <a:latin typeface="Verdana" panose="020B0604030504040204" pitchFamily="34" charset="0"/>
                <a:ea typeface="Verdana" panose="020B0604030504040204" pitchFamily="34" charset="0"/>
                <a:cs typeface="Verdana" panose="020B0604030504040204" pitchFamily="34" charset="0"/>
              </a:rPr>
              <a:t>Do not do anything that encourages or implies endorsement of people in sin or error</a:t>
            </a:r>
            <a:endParaRPr lang="en-US" sz="3200" dirty="0" smtClean="0">
              <a:latin typeface="Verdana" panose="020B0604030504040204" pitchFamily="34" charset="0"/>
              <a:ea typeface="Verdana" panose="020B0604030504040204" pitchFamily="34" charset="0"/>
              <a:cs typeface="Verdana" panose="020B0604030504040204" pitchFamily="34" charset="0"/>
            </a:endParaRPr>
          </a:p>
          <a:p>
            <a:pPr marL="350838" lvl="2" indent="-350838">
              <a:buBlip>
                <a:blip r:embed="rId2"/>
              </a:buBlip>
            </a:pPr>
            <a:endParaRPr lang="en-US" sz="3200" dirty="0">
              <a:latin typeface="Verdana" panose="020B0604030504040204" pitchFamily="34" charset="0"/>
              <a:ea typeface="Verdana" panose="020B0604030504040204" pitchFamily="34" charset="0"/>
              <a:cs typeface="Verdana" panose="020B0604030504040204" pitchFamily="34" charset="0"/>
            </a:endParaRPr>
          </a:p>
          <a:p>
            <a:pPr marL="350838" lvl="2" indent="-350838">
              <a:buBlip>
                <a:blip r:embed="rId2"/>
              </a:buBlip>
            </a:pPr>
            <a:endParaRPr lang="en-US" sz="33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16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848062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4" name="Rectangle 3"/>
          <p:cNvSpPr/>
          <p:nvPr/>
        </p:nvSpPr>
        <p:spPr>
          <a:xfrm>
            <a:off x="457200" y="685800"/>
            <a:ext cx="8229600" cy="7620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I. Setting Of 2 John 9</a:t>
            </a:r>
            <a:endPar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a:xfrm>
            <a:off x="457200" y="2529840"/>
            <a:ext cx="8229600" cy="12192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00066"/>
                </a:solidFill>
                <a:latin typeface="Verdana" panose="020B0604030504040204" pitchFamily="34" charset="0"/>
                <a:ea typeface="Verdana" panose="020B0604030504040204" pitchFamily="34" charset="0"/>
                <a:cs typeface="Verdana" panose="020B0604030504040204" pitchFamily="34" charset="0"/>
              </a:rPr>
              <a:t>III. Silence of Scripture</a:t>
            </a:r>
            <a:endParaRPr lang="en-US" sz="3600" b="1" dirty="0">
              <a:solidFill>
                <a:srgbClr val="000066"/>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p:cNvSpPr/>
          <p:nvPr/>
        </p:nvSpPr>
        <p:spPr>
          <a:xfrm>
            <a:off x="441960" y="1600200"/>
            <a:ext cx="8229600" cy="7620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II. “But doctrine of Christ means</a:t>
            </a:r>
            <a:br>
              <a:rPr lang="en-US"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br>
            <a:r>
              <a:rPr lang="en-US"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Doctrine ‘About’ Him</a:t>
            </a:r>
            <a:endPar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9683805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CCFFFF">
            <a:alpha val="3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2686" y="304800"/>
            <a:ext cx="8229600" cy="609600"/>
          </a:xfrm>
        </p:spPr>
        <p:txBody>
          <a:bodyPr/>
          <a:lstStyle/>
          <a:p>
            <a:r>
              <a:rPr lang="en-US" sz="3400" b="1" dirty="0" smtClean="0">
                <a:latin typeface="Verdana" panose="020B0604030504040204" pitchFamily="34" charset="0"/>
                <a:ea typeface="Verdana" panose="020B0604030504040204" pitchFamily="34" charset="0"/>
                <a:cs typeface="Verdana" panose="020B0604030504040204" pitchFamily="34" charset="0"/>
              </a:rPr>
              <a:t>The charges – </a:t>
            </a:r>
            <a:endParaRPr lang="en-US" sz="34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333828" y="990600"/>
            <a:ext cx="8458200" cy="5562600"/>
          </a:xfrm>
        </p:spPr>
        <p:txBody>
          <a:bodyPr/>
          <a:lstStyle/>
          <a:p>
            <a:pPr>
              <a:buFont typeface="Wingdings" panose="05000000000000000000" pitchFamily="2" charset="2"/>
              <a:buChar char="q"/>
            </a:pPr>
            <a:r>
              <a:rPr lang="en-US" sz="3300" dirty="0" smtClean="0">
                <a:latin typeface="Verdana" panose="020B0604030504040204" pitchFamily="34" charset="0"/>
                <a:ea typeface="Verdana" panose="020B0604030504040204" pitchFamily="34" charset="0"/>
                <a:cs typeface="Verdana" panose="020B0604030504040204" pitchFamily="34" charset="0"/>
              </a:rPr>
              <a:t>“You are wrong for drawing a human conclusion that condemns others’ practices”</a:t>
            </a:r>
          </a:p>
          <a:p>
            <a:pPr lvl="1">
              <a:buFont typeface="Arial" panose="020B0604020202020204" pitchFamily="34" charset="0"/>
              <a:buChar char="•"/>
            </a:pPr>
            <a:r>
              <a:rPr lang="en-US" sz="3200" dirty="0" smtClean="0">
                <a:solidFill>
                  <a:srgbClr val="000066"/>
                </a:solidFill>
                <a:latin typeface="Verdana" panose="020B0604030504040204" pitchFamily="34" charset="0"/>
                <a:ea typeface="Verdana" panose="020B0604030504040204" pitchFamily="34" charset="0"/>
                <a:cs typeface="Verdana" panose="020B0604030504040204" pitchFamily="34" charset="0"/>
              </a:rPr>
              <a:t>Inconsistent: </a:t>
            </a:r>
            <a:r>
              <a:rPr lang="en-US" sz="3200" dirty="0" smtClean="0">
                <a:latin typeface="Verdana" panose="020B0604030504040204" pitchFamily="34" charset="0"/>
                <a:ea typeface="Verdana" panose="020B0604030504040204" pitchFamily="34" charset="0"/>
                <a:cs typeface="Verdana" panose="020B0604030504040204" pitchFamily="34" charset="0"/>
              </a:rPr>
              <a:t>“You are wrong…”</a:t>
            </a:r>
            <a:endParaRPr lang="en-US" sz="3200" dirty="0">
              <a:latin typeface="Verdana" panose="020B0604030504040204" pitchFamily="34" charset="0"/>
              <a:ea typeface="Verdana" panose="020B0604030504040204" pitchFamily="34" charset="0"/>
              <a:cs typeface="Verdana" panose="020B0604030504040204" pitchFamily="34" charset="0"/>
            </a:endParaRPr>
          </a:p>
          <a:p>
            <a:pPr>
              <a:buFont typeface="Wingdings" panose="05000000000000000000" pitchFamily="2" charset="2"/>
              <a:buChar char="q"/>
            </a:pPr>
            <a:r>
              <a:rPr lang="en-US" dirty="0" smtClean="0">
                <a:latin typeface="Verdana" panose="020B0604030504040204" pitchFamily="34" charset="0"/>
                <a:ea typeface="Verdana" panose="020B0604030504040204" pitchFamily="34" charset="0"/>
                <a:cs typeface="Verdana" panose="020B0604030504040204" pitchFamily="34" charset="0"/>
              </a:rPr>
              <a:t>“Can you find passage that condemns instrumental music in worship?”</a:t>
            </a:r>
          </a:p>
          <a:p>
            <a:pPr lvl="1">
              <a:buFont typeface="Arial" panose="020B0604020202020204" pitchFamily="34" charset="0"/>
              <a:buChar char="•"/>
            </a:pPr>
            <a:r>
              <a:rPr lang="en-US" sz="3200" dirty="0" smtClean="0">
                <a:solidFill>
                  <a:srgbClr val="000066"/>
                </a:solidFill>
                <a:latin typeface="Verdana" panose="020B0604030504040204" pitchFamily="34" charset="0"/>
                <a:ea typeface="Verdana" panose="020B0604030504040204" pitchFamily="34" charset="0"/>
                <a:cs typeface="Verdana" panose="020B0604030504040204" pitchFamily="34" charset="0"/>
              </a:rPr>
              <a:t>NO “thou shalt not”</a:t>
            </a:r>
          </a:p>
          <a:p>
            <a:pPr lvl="1">
              <a:buFont typeface="Arial" panose="020B0604020202020204" pitchFamily="34" charset="0"/>
              <a:buChar char="•"/>
            </a:pPr>
            <a:r>
              <a:rPr lang="en-US" sz="3200" dirty="0" smtClean="0">
                <a:solidFill>
                  <a:srgbClr val="000066"/>
                </a:solidFill>
                <a:latin typeface="Verdana" panose="020B0604030504040204" pitchFamily="34" charset="0"/>
                <a:ea typeface="Verdana" panose="020B0604030504040204" pitchFamily="34" charset="0"/>
                <a:cs typeface="Verdana" panose="020B0604030504040204" pitchFamily="34" charset="0"/>
              </a:rPr>
              <a:t>Neither of praying to Mary…or worshipping rats</a:t>
            </a:r>
          </a:p>
          <a:p>
            <a:pPr lvl="1">
              <a:buFont typeface="Arial" panose="020B0604020202020204" pitchFamily="34" charset="0"/>
              <a:buChar char="•"/>
            </a:pPr>
            <a:r>
              <a:rPr lang="en-US" sz="3200" dirty="0" smtClean="0">
                <a:solidFill>
                  <a:srgbClr val="000066"/>
                </a:solidFill>
                <a:latin typeface="Verdana" panose="020B0604030504040204" pitchFamily="34" charset="0"/>
                <a:ea typeface="Verdana" panose="020B0604030504040204" pitchFamily="34" charset="0"/>
                <a:cs typeface="Verdana" panose="020B0604030504040204" pitchFamily="34" charset="0"/>
              </a:rPr>
              <a:t>Your job!  </a:t>
            </a:r>
            <a:r>
              <a:rPr lang="en-US" sz="3200" dirty="0" smtClean="0">
                <a:latin typeface="Verdana" panose="020B0604030504040204" pitchFamily="34" charset="0"/>
                <a:ea typeface="Verdana" panose="020B0604030504040204" pitchFamily="34" charset="0"/>
                <a:cs typeface="Verdana" panose="020B0604030504040204" pitchFamily="34" charset="0"/>
              </a:rPr>
              <a:t>1 Th.5:21.  [Hb.1 / 7]</a:t>
            </a: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6" name="Oval 5"/>
          <p:cNvSpPr/>
          <p:nvPr/>
        </p:nvSpPr>
        <p:spPr>
          <a:xfrm>
            <a:off x="899160" y="883920"/>
            <a:ext cx="3276600" cy="838200"/>
          </a:xfrm>
          <a:prstGeom prst="ellipse">
            <a:avLst/>
          </a:prstGeom>
          <a:no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825127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CCFFFF">
            <a:alpha val="3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2686" y="304800"/>
            <a:ext cx="8229600" cy="609600"/>
          </a:xfrm>
        </p:spPr>
        <p:txBody>
          <a:bodyPr/>
          <a:lstStyle/>
          <a:p>
            <a:r>
              <a:rPr lang="en-US" sz="3400" b="1" dirty="0" smtClean="0">
                <a:latin typeface="Verdana" panose="020B0604030504040204" pitchFamily="34" charset="0"/>
                <a:ea typeface="Verdana" panose="020B0604030504040204" pitchFamily="34" charset="0"/>
                <a:cs typeface="Verdana" panose="020B0604030504040204" pitchFamily="34" charset="0"/>
              </a:rPr>
              <a:t>The conclusion – </a:t>
            </a:r>
            <a:endParaRPr lang="en-US" sz="34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333828" y="990600"/>
            <a:ext cx="8458200" cy="5562600"/>
          </a:xfrm>
        </p:spPr>
        <p:txBody>
          <a:bodyPr/>
          <a:lstStyle/>
          <a:p>
            <a:pPr>
              <a:buBlip>
                <a:blip r:embed="rId2"/>
              </a:buBlip>
            </a:pPr>
            <a:r>
              <a:rPr lang="en-US" sz="3300" dirty="0" smtClean="0">
                <a:latin typeface="Verdana" panose="020B0604030504040204" pitchFamily="34" charset="0"/>
                <a:ea typeface="Verdana" panose="020B0604030504040204" pitchFamily="34" charset="0"/>
                <a:cs typeface="Verdana" panose="020B0604030504040204" pitchFamily="34" charset="0"/>
              </a:rPr>
              <a:t>EVEN IF someone could prove </a:t>
            </a:r>
            <a:r>
              <a:rPr lang="en-US" dirty="0">
                <a:latin typeface="Verdana" panose="020B0604030504040204" pitchFamily="34" charset="0"/>
                <a:ea typeface="Verdana" panose="020B0604030504040204" pitchFamily="34" charset="0"/>
                <a:cs typeface="Verdana" panose="020B0604030504040204" pitchFamily="34" charset="0"/>
              </a:rPr>
              <a:t>2 Jn.9 is </a:t>
            </a:r>
            <a:r>
              <a:rPr lang="en-US" dirty="0" smtClean="0">
                <a:latin typeface="Verdana" panose="020B0604030504040204" pitchFamily="34" charset="0"/>
                <a:ea typeface="Verdana" panose="020B0604030504040204" pitchFamily="34" charset="0"/>
                <a:cs typeface="Verdana" panose="020B0604030504040204" pitchFamily="34" charset="0"/>
              </a:rPr>
              <a:t>limited </a:t>
            </a:r>
            <a:r>
              <a:rPr lang="en-US" dirty="0">
                <a:latin typeface="Verdana" panose="020B0604030504040204" pitchFamily="34" charset="0"/>
                <a:ea typeface="Verdana" panose="020B0604030504040204" pitchFamily="34" charset="0"/>
                <a:cs typeface="Verdana" panose="020B0604030504040204" pitchFamily="34" charset="0"/>
              </a:rPr>
              <a:t>to teaching </a:t>
            </a:r>
            <a:r>
              <a:rPr lang="en-US" dirty="0" smtClean="0">
                <a:latin typeface="Verdana" panose="020B0604030504040204" pitchFamily="34" charset="0"/>
                <a:ea typeface="Verdana" panose="020B0604030504040204" pitchFamily="34" charset="0"/>
                <a:cs typeface="Verdana" panose="020B0604030504040204" pitchFamily="34" charset="0"/>
              </a:rPr>
              <a:t>about Christ, it </a:t>
            </a:r>
            <a:r>
              <a:rPr lang="en-US" dirty="0">
                <a:latin typeface="Verdana" panose="020B0604030504040204" pitchFamily="34" charset="0"/>
                <a:ea typeface="Verdana" panose="020B0604030504040204" pitchFamily="34" charset="0"/>
                <a:cs typeface="Verdana" panose="020B0604030504040204" pitchFamily="34" charset="0"/>
              </a:rPr>
              <a:t>would not help </a:t>
            </a:r>
            <a:r>
              <a:rPr lang="en-US" dirty="0" smtClean="0">
                <a:latin typeface="Verdana" panose="020B0604030504040204" pitchFamily="34" charset="0"/>
                <a:ea typeface="Verdana" panose="020B0604030504040204" pitchFamily="34" charset="0"/>
                <a:cs typeface="Verdana" panose="020B0604030504040204" pitchFamily="34" charset="0"/>
              </a:rPr>
              <a:t>him  </a:t>
            </a:r>
          </a:p>
          <a:p>
            <a:pPr>
              <a:buBlip>
                <a:blip r:embed="rId2"/>
              </a:buBlip>
            </a:pPr>
            <a:r>
              <a:rPr lang="en-US" dirty="0" smtClean="0">
                <a:latin typeface="Verdana" panose="020B0604030504040204" pitchFamily="34" charset="0"/>
                <a:ea typeface="Verdana" panose="020B0604030504040204" pitchFamily="34" charset="0"/>
                <a:cs typeface="Verdana" panose="020B0604030504040204" pitchFamily="34" charset="0"/>
              </a:rPr>
              <a:t>What do Scriptures teach </a:t>
            </a:r>
            <a:r>
              <a:rPr lang="en-US"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about</a:t>
            </a:r>
            <a:r>
              <a:rPr lang="en-US" dirty="0" smtClean="0">
                <a:latin typeface="Verdana" panose="020B0604030504040204" pitchFamily="34" charset="0"/>
                <a:ea typeface="Verdana" panose="020B0604030504040204" pitchFamily="34" charset="0"/>
                <a:cs typeface="Verdana" panose="020B0604030504040204" pitchFamily="34" charset="0"/>
              </a:rPr>
              <a:t> Christ? </a:t>
            </a:r>
          </a:p>
          <a:p>
            <a:pPr lvl="1">
              <a:buBlip>
                <a:blip r:embed="rId2"/>
              </a:buBlip>
            </a:pPr>
            <a:r>
              <a:rPr lang="en-US" sz="3200" dirty="0" smtClean="0">
                <a:latin typeface="Verdana" panose="020B0604030504040204" pitchFamily="34" charset="0"/>
                <a:ea typeface="Verdana" panose="020B0604030504040204" pitchFamily="34" charset="0"/>
                <a:cs typeface="Verdana" panose="020B0604030504040204" pitchFamily="34" charset="0"/>
              </a:rPr>
              <a:t>He is </a:t>
            </a:r>
            <a:r>
              <a:rPr lang="en-US" sz="32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intolerant</a:t>
            </a:r>
            <a:r>
              <a:rPr lang="en-US" sz="3200" dirty="0">
                <a:latin typeface="Verdana" panose="020B0604030504040204" pitchFamily="34" charset="0"/>
                <a:ea typeface="Verdana" panose="020B0604030504040204" pitchFamily="34" charset="0"/>
                <a:cs typeface="Verdana" panose="020B0604030504040204" pitchFamily="34" charset="0"/>
              </a:rPr>
              <a:t> of false teaching (Mt.12; 15, etc.) </a:t>
            </a:r>
            <a:endParaRPr lang="en-US" sz="3200" dirty="0" smtClean="0">
              <a:latin typeface="Verdana" panose="020B0604030504040204" pitchFamily="34" charset="0"/>
              <a:ea typeface="Verdana" panose="020B0604030504040204" pitchFamily="34" charset="0"/>
              <a:cs typeface="Verdana" panose="020B0604030504040204" pitchFamily="34" charset="0"/>
            </a:endParaRPr>
          </a:p>
          <a:p>
            <a:pPr lvl="1">
              <a:buBlip>
                <a:blip r:embed="rId2"/>
              </a:buBlip>
            </a:pPr>
            <a:r>
              <a:rPr lang="en-US" sz="3200" dirty="0" smtClean="0">
                <a:latin typeface="Verdana" panose="020B0604030504040204" pitchFamily="34" charset="0"/>
                <a:ea typeface="Verdana" panose="020B0604030504040204" pitchFamily="34" charset="0"/>
                <a:cs typeface="Verdana" panose="020B0604030504040204" pitchFamily="34" charset="0"/>
              </a:rPr>
              <a:t>We must </a:t>
            </a:r>
            <a:r>
              <a:rPr lang="en-US" sz="3200" dirty="0">
                <a:latin typeface="Verdana" panose="020B0604030504040204" pitchFamily="34" charset="0"/>
                <a:ea typeface="Verdana" panose="020B0604030504040204" pitchFamily="34" charset="0"/>
                <a:cs typeface="Verdana" panose="020B0604030504040204" pitchFamily="34" charset="0"/>
              </a:rPr>
              <a:t>follow His </a:t>
            </a:r>
            <a:r>
              <a:rPr lang="en-US" sz="32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example</a:t>
            </a:r>
            <a:r>
              <a:rPr lang="en-US" sz="3200" dirty="0">
                <a:latin typeface="Verdana" panose="020B0604030504040204" pitchFamily="34" charset="0"/>
                <a:ea typeface="Verdana" panose="020B0604030504040204" pitchFamily="34" charset="0"/>
                <a:cs typeface="Verdana" panose="020B0604030504040204" pitchFamily="34" charset="0"/>
              </a:rPr>
              <a:t> </a:t>
            </a:r>
            <a:r>
              <a:rPr lang="en-US" sz="3200" dirty="0" smtClean="0">
                <a:latin typeface="Verdana" panose="020B0604030504040204" pitchFamily="34" charset="0"/>
                <a:ea typeface="Verdana" panose="020B0604030504040204" pitchFamily="34" charset="0"/>
                <a:cs typeface="Verdana" panose="020B0604030504040204" pitchFamily="34" charset="0"/>
              </a:rPr>
              <a:t/>
            </a:r>
            <a:br>
              <a:rPr lang="en-US" sz="3200" dirty="0" smtClean="0">
                <a:latin typeface="Verdana" panose="020B0604030504040204" pitchFamily="34" charset="0"/>
                <a:ea typeface="Verdana" panose="020B0604030504040204" pitchFamily="34" charset="0"/>
                <a:cs typeface="Verdana" panose="020B0604030504040204" pitchFamily="34" charset="0"/>
              </a:rPr>
            </a:br>
            <a:r>
              <a:rPr lang="en-US" sz="3200" dirty="0" smtClean="0">
                <a:latin typeface="Verdana" panose="020B0604030504040204" pitchFamily="34" charset="0"/>
                <a:ea typeface="Verdana" panose="020B0604030504040204" pitchFamily="34" charset="0"/>
                <a:cs typeface="Verdana" panose="020B0604030504040204" pitchFamily="34" charset="0"/>
              </a:rPr>
              <a:t>(</a:t>
            </a:r>
            <a:r>
              <a:rPr lang="en-US" sz="3200" dirty="0">
                <a:latin typeface="Verdana" panose="020B0604030504040204" pitchFamily="34" charset="0"/>
                <a:ea typeface="Verdana" panose="020B0604030504040204" pitchFamily="34" charset="0"/>
                <a:cs typeface="Verdana" panose="020B0604030504040204" pitchFamily="34" charset="0"/>
              </a:rPr>
              <a:t>1 Pt.2:21</a:t>
            </a:r>
            <a:r>
              <a:rPr lang="en-US" sz="3200" dirty="0" smtClean="0">
                <a:latin typeface="Verdana" panose="020B0604030504040204" pitchFamily="34" charset="0"/>
                <a:ea typeface="Verdana" panose="020B0604030504040204" pitchFamily="34" charset="0"/>
                <a:cs typeface="Verdana" panose="020B0604030504040204" pitchFamily="34" charset="0"/>
              </a:rPr>
              <a:t>)  </a:t>
            </a:r>
            <a:endParaRPr lang="en-US" sz="36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156725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229600" cy="609600"/>
          </a:xfrm>
        </p:spPr>
        <p:txBody>
          <a:bodyPr/>
          <a:lstStyle/>
          <a:p>
            <a:pPr algn="ctr"/>
            <a:r>
              <a:rPr lang="en-US" sz="3600" b="1" dirty="0" smtClean="0">
                <a:latin typeface="Verdana" panose="020B0604030504040204" pitchFamily="34" charset="0"/>
                <a:ea typeface="Verdana" panose="020B0604030504040204" pitchFamily="34" charset="0"/>
                <a:cs typeface="Verdana" panose="020B0604030504040204" pitchFamily="34" charset="0"/>
              </a:rPr>
              <a:t>1-4: truth</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319314" y="1095828"/>
            <a:ext cx="8458200" cy="5457372"/>
          </a:xfrm>
        </p:spPr>
        <p:txBody>
          <a:bodyPr/>
          <a:lstStyle/>
          <a:p>
            <a:pPr marL="0" indent="0" algn="ctr">
              <a:buNone/>
            </a:pPr>
            <a:r>
              <a:rPr lang="en-US" dirty="0" smtClean="0">
                <a:latin typeface="Verdana" panose="020B0604030504040204" pitchFamily="34" charset="0"/>
                <a:ea typeface="Verdana" panose="020B0604030504040204" pitchFamily="34" charset="0"/>
                <a:cs typeface="Verdana" panose="020B0604030504040204" pitchFamily="34" charset="0"/>
              </a:rPr>
              <a:t>John loves them “in truth” </a:t>
            </a:r>
            <a:br>
              <a:rPr lang="en-US" dirty="0" smtClean="0">
                <a:latin typeface="Verdana" panose="020B0604030504040204" pitchFamily="34" charset="0"/>
                <a:ea typeface="Verdana" panose="020B0604030504040204" pitchFamily="34" charset="0"/>
                <a:cs typeface="Verdana" panose="020B0604030504040204" pitchFamily="34" charset="0"/>
              </a:rPr>
            </a:br>
            <a:r>
              <a:rPr lang="en-US" dirty="0" smtClean="0">
                <a:latin typeface="Verdana" panose="020B0604030504040204" pitchFamily="34" charset="0"/>
                <a:ea typeface="Verdana" panose="020B0604030504040204" pitchFamily="34" charset="0"/>
                <a:cs typeface="Verdana" panose="020B0604030504040204" pitchFamily="34" charset="0"/>
              </a:rPr>
              <a:t>(truth directs love; discriminates)</a:t>
            </a:r>
          </a:p>
          <a:p>
            <a:pPr>
              <a:spcAft>
                <a:spcPts val="600"/>
              </a:spcAft>
              <a:buFont typeface="Wingdings" panose="05000000000000000000" pitchFamily="2" charset="2"/>
              <a:buChar char="Ø"/>
            </a:pPr>
            <a:r>
              <a:rPr lang="en-US" dirty="0" smtClean="0">
                <a:latin typeface="Verdana" panose="020B0604030504040204" pitchFamily="34" charset="0"/>
                <a:ea typeface="Verdana" panose="020B0604030504040204" pitchFamily="34" charset="0"/>
                <a:cs typeface="Verdana" panose="020B0604030504040204" pitchFamily="34" charset="0"/>
              </a:rPr>
              <a:t>2: truth </a:t>
            </a:r>
            <a:r>
              <a:rPr lang="en-US"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abides</a:t>
            </a:r>
            <a:r>
              <a:rPr lang="en-US" dirty="0" smtClean="0">
                <a:latin typeface="Verdana" panose="020B0604030504040204" pitchFamily="34" charset="0"/>
                <a:ea typeface="Verdana" panose="020B0604030504040204" pitchFamily="34" charset="0"/>
                <a:cs typeface="Verdana" panose="020B0604030504040204" pitchFamily="34" charset="0"/>
              </a:rPr>
              <a:t> in us </a:t>
            </a:r>
            <a:r>
              <a:rPr lang="en-US" sz="3100" dirty="0" smtClean="0">
                <a:latin typeface="Verdana" panose="020B0604030504040204" pitchFamily="34" charset="0"/>
                <a:ea typeface="Verdana" panose="020B0604030504040204" pitchFamily="34" charset="0"/>
                <a:cs typeface="Verdana" panose="020B0604030504040204" pitchFamily="34" charset="0"/>
              </a:rPr>
              <a:t>(1 Jn.2:14, </a:t>
            </a:r>
            <a:r>
              <a:rPr lang="en-US" sz="3100"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Word</a:t>
            </a:r>
            <a:r>
              <a:rPr lang="en-US" sz="3100" dirty="0" smtClean="0">
                <a:latin typeface="Verdana" panose="020B0604030504040204" pitchFamily="34" charset="0"/>
                <a:ea typeface="Verdana" panose="020B0604030504040204" pitchFamily="34" charset="0"/>
                <a:cs typeface="Verdana" panose="020B0604030504040204" pitchFamily="34" charset="0"/>
              </a:rPr>
              <a:t>)</a:t>
            </a:r>
          </a:p>
          <a:p>
            <a:pPr>
              <a:spcAft>
                <a:spcPts val="600"/>
              </a:spcAft>
              <a:buFont typeface="Wingdings" panose="05000000000000000000" pitchFamily="2" charset="2"/>
              <a:buChar char="Ø"/>
            </a:pPr>
            <a:r>
              <a:rPr lang="en-US" dirty="0" smtClean="0">
                <a:latin typeface="Verdana" panose="020B0604030504040204" pitchFamily="34" charset="0"/>
                <a:ea typeface="Verdana" panose="020B0604030504040204" pitchFamily="34" charset="0"/>
                <a:cs typeface="Verdana" panose="020B0604030504040204" pitchFamily="34" charset="0"/>
              </a:rPr>
              <a:t>4: </a:t>
            </a:r>
            <a:r>
              <a:rPr lang="en-US"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walk</a:t>
            </a:r>
            <a:r>
              <a:rPr lang="en-US" dirty="0" smtClean="0">
                <a:latin typeface="Verdana" panose="020B0604030504040204" pitchFamily="34" charset="0"/>
                <a:ea typeface="Verdana" panose="020B0604030504040204" pitchFamily="34" charset="0"/>
                <a:cs typeface="Verdana" panose="020B0604030504040204" pitchFamily="34" charset="0"/>
              </a:rPr>
              <a:t> in truth (</a:t>
            </a:r>
            <a:r>
              <a:rPr lang="en-US"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all</a:t>
            </a:r>
            <a:r>
              <a:rPr lang="en-US" dirty="0" smtClean="0">
                <a:latin typeface="Verdana" panose="020B0604030504040204" pitchFamily="34" charset="0"/>
                <a:ea typeface="Verdana" panose="020B0604030504040204" pitchFamily="34" charset="0"/>
                <a:cs typeface="Verdana" panose="020B0604030504040204" pitchFamily="34" charset="0"/>
              </a:rPr>
              <a:t> </a:t>
            </a:r>
            <a:r>
              <a:rPr lang="en-US" dirty="0" smtClean="0">
                <a:solidFill>
                  <a:srgbClr val="000066"/>
                </a:solidFill>
                <a:latin typeface="Verdana" panose="020B0604030504040204" pitchFamily="34" charset="0"/>
                <a:ea typeface="Verdana" panose="020B0604030504040204" pitchFamily="34" charset="0"/>
                <a:cs typeface="Verdana" panose="020B0604030504040204" pitchFamily="34" charset="0"/>
              </a:rPr>
              <a:t>our</a:t>
            </a:r>
            <a:r>
              <a:rPr lang="en-US" dirty="0" smtClean="0">
                <a:latin typeface="Verdana" panose="020B0604030504040204" pitchFamily="34" charset="0"/>
                <a:ea typeface="Verdana" panose="020B0604030504040204" pitchFamily="34" charset="0"/>
                <a:cs typeface="Verdana" panose="020B0604030504040204" pitchFamily="34" charset="0"/>
              </a:rPr>
              <a:t> </a:t>
            </a:r>
            <a:r>
              <a:rPr lang="en-US" dirty="0" smtClean="0">
                <a:solidFill>
                  <a:srgbClr val="000066"/>
                </a:solidFill>
                <a:latin typeface="Verdana" panose="020B0604030504040204" pitchFamily="34" charset="0"/>
                <a:ea typeface="Verdana" panose="020B0604030504040204" pitchFamily="34" charset="0"/>
                <a:cs typeface="Verdana" panose="020B0604030504040204" pitchFamily="34" charset="0"/>
              </a:rPr>
              <a:t>conduct</a:t>
            </a:r>
            <a:r>
              <a:rPr lang="en-US" dirty="0" smtClean="0">
                <a:latin typeface="Verdana" panose="020B0604030504040204" pitchFamily="34" charset="0"/>
                <a:ea typeface="Verdana" panose="020B0604030504040204" pitchFamily="34" charset="0"/>
                <a:cs typeface="Verdana" panose="020B0604030504040204" pitchFamily="34" charset="0"/>
              </a:rPr>
              <a:t>; not one item alone) </a:t>
            </a:r>
          </a:p>
          <a:p>
            <a:pPr algn="ctr">
              <a:spcAft>
                <a:spcPts val="600"/>
              </a:spcAft>
              <a:buFont typeface="Wingdings" panose="05000000000000000000" pitchFamily="2" charset="2"/>
              <a:buChar char="ü"/>
            </a:pPr>
            <a:r>
              <a:rPr lang="en-US" dirty="0" smtClean="0">
                <a:latin typeface="Verdana" panose="020B0604030504040204" pitchFamily="34" charset="0"/>
                <a:ea typeface="Verdana" panose="020B0604030504040204" pitchFamily="34" charset="0"/>
                <a:cs typeface="Verdana" panose="020B0604030504040204" pitchFamily="34" charset="0"/>
              </a:rPr>
              <a:t>Not sentimental softness.  1 Jn.3:18</a:t>
            </a:r>
          </a:p>
          <a:p>
            <a:pPr marL="0" indent="0">
              <a:buNone/>
            </a:pP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2316480" y="4648200"/>
            <a:ext cx="4495800" cy="762000"/>
          </a:xfrm>
          <a:prstGeom prst="rect">
            <a:avLst/>
          </a:prstGeom>
          <a:solidFill>
            <a:srgbClr val="800000"/>
          </a:solidFill>
          <a:ln>
            <a:solidFill>
              <a:srgbClr val="8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Mama pushover…</a:t>
            </a:r>
            <a:endPar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040058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52400"/>
            <a:ext cx="8229600" cy="609600"/>
          </a:xfrm>
        </p:spPr>
        <p:txBody>
          <a:bodyPr/>
          <a:lstStyle/>
          <a:p>
            <a:pPr algn="ctr"/>
            <a:r>
              <a:rPr lang="en-US" sz="3600" b="1" dirty="0" smtClean="0">
                <a:latin typeface="Verdana" panose="020B0604030504040204" pitchFamily="34" charset="0"/>
                <a:ea typeface="Verdana" panose="020B0604030504040204" pitchFamily="34" charset="0"/>
                <a:cs typeface="Verdana" panose="020B0604030504040204" pitchFamily="34" charset="0"/>
              </a:rPr>
              <a:t>5-6: love</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319314" y="838200"/>
            <a:ext cx="8458200" cy="5457372"/>
          </a:xfrm>
        </p:spPr>
        <p:txBody>
          <a:bodyPr/>
          <a:lstStyle/>
          <a:p>
            <a:pPr marL="0" indent="0" algn="ctr">
              <a:buNone/>
            </a:pPr>
            <a:r>
              <a:rPr lang="en-US" u="sng" dirty="0" smtClean="0">
                <a:latin typeface="Verdana" panose="020B0604030504040204" pitchFamily="34" charset="0"/>
                <a:ea typeface="Verdana" panose="020B0604030504040204" pitchFamily="34" charset="0"/>
                <a:cs typeface="Verdana" panose="020B0604030504040204" pitchFamily="34" charset="0"/>
              </a:rPr>
              <a:t>Yet</a:t>
            </a:r>
            <a:r>
              <a:rPr lang="en-US" dirty="0" smtClean="0">
                <a:latin typeface="Verdana" panose="020B0604030504040204" pitchFamily="34" charset="0"/>
                <a:ea typeface="Verdana" panose="020B0604030504040204" pitchFamily="34" charset="0"/>
                <a:cs typeface="Verdana" panose="020B0604030504040204" pitchFamily="34" charset="0"/>
              </a:rPr>
              <a:t>: </a:t>
            </a:r>
            <a:r>
              <a:rPr lang="en-US" dirty="0" smtClean="0">
                <a:solidFill>
                  <a:srgbClr val="8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‘do not receive’ some</a:t>
            </a:r>
            <a:r>
              <a:rPr lang="en-US" dirty="0" smtClean="0">
                <a:latin typeface="Verdana" panose="020B0604030504040204" pitchFamily="34" charset="0"/>
                <a:ea typeface="Verdana" panose="020B0604030504040204" pitchFamily="34" charset="0"/>
                <a:cs typeface="Verdana" panose="020B0604030504040204" pitchFamily="34" charset="0"/>
              </a:rPr>
              <a:t> (10-11)</a:t>
            </a:r>
          </a:p>
          <a:p>
            <a:pPr marL="0" indent="0">
              <a:spcBef>
                <a:spcPts val="768"/>
              </a:spcBef>
              <a:buNone/>
            </a:pPr>
            <a:r>
              <a:rPr lang="en-US" sz="2400" dirty="0" smtClean="0">
                <a:latin typeface="Verdana" panose="020B0604030504040204" pitchFamily="34" charset="0"/>
                <a:ea typeface="Verdana" panose="020B0604030504040204" pitchFamily="34" charset="0"/>
                <a:cs typeface="Verdana" panose="020B0604030504040204" pitchFamily="34" charset="0"/>
              </a:rPr>
              <a:t>1. </a:t>
            </a:r>
            <a:r>
              <a:rPr lang="en-US" dirty="0" smtClean="0">
                <a:latin typeface="Verdana" panose="020B0604030504040204" pitchFamily="34" charset="0"/>
                <a:ea typeface="Verdana" panose="020B0604030504040204" pitchFamily="34" charset="0"/>
                <a:cs typeface="Verdana" panose="020B0604030504040204" pitchFamily="34" charset="0"/>
              </a:rPr>
              <a:t>We show love by obeying God.   </a:t>
            </a:r>
          </a:p>
          <a:p>
            <a:pPr marL="514350" indent="-514350">
              <a:spcBef>
                <a:spcPts val="768"/>
              </a:spcBef>
              <a:buAutoNum type="arabicPeriod"/>
            </a:pPr>
            <a:endParaRPr lang="en-US" sz="2800" dirty="0">
              <a:latin typeface="Verdana" panose="020B0604030504040204" pitchFamily="34" charset="0"/>
              <a:ea typeface="Verdana" panose="020B0604030504040204" pitchFamily="34" charset="0"/>
              <a:cs typeface="Verdana" panose="020B0604030504040204" pitchFamily="34" charset="0"/>
            </a:endParaRPr>
          </a:p>
          <a:p>
            <a:pPr marL="0" indent="0">
              <a:spcBef>
                <a:spcPts val="768"/>
              </a:spcBef>
              <a:buNone/>
            </a:pPr>
            <a:endParaRPr lang="en-US" sz="2800" dirty="0" smtClean="0">
              <a:latin typeface="Verdana" panose="020B0604030504040204" pitchFamily="34" charset="0"/>
              <a:ea typeface="Verdana" panose="020B0604030504040204" pitchFamily="34" charset="0"/>
              <a:cs typeface="Verdana" panose="020B0604030504040204" pitchFamily="34" charset="0"/>
            </a:endParaRPr>
          </a:p>
          <a:p>
            <a:pPr marL="396875" indent="-396875">
              <a:spcBef>
                <a:spcPts val="0"/>
              </a:spcBef>
              <a:buNone/>
            </a:pPr>
            <a:endParaRPr lang="en-US" sz="2400" dirty="0" smtClean="0">
              <a:latin typeface="Verdana" panose="020B0604030504040204" pitchFamily="34" charset="0"/>
              <a:ea typeface="Verdana" panose="020B0604030504040204" pitchFamily="34" charset="0"/>
              <a:cs typeface="Verdana" panose="020B0604030504040204" pitchFamily="34" charset="0"/>
            </a:endParaRPr>
          </a:p>
          <a:p>
            <a:pPr marL="396875" indent="-396875">
              <a:spcBef>
                <a:spcPts val="0"/>
              </a:spcBef>
              <a:buNone/>
            </a:pPr>
            <a:endParaRPr lang="en-US" sz="2400" dirty="0" smtClean="0">
              <a:latin typeface="Verdana" panose="020B0604030504040204" pitchFamily="34" charset="0"/>
              <a:ea typeface="Verdana" panose="020B0604030504040204" pitchFamily="34" charset="0"/>
              <a:cs typeface="Verdana" panose="020B0604030504040204" pitchFamily="34" charset="0"/>
            </a:endParaRPr>
          </a:p>
          <a:p>
            <a:pPr marL="396875" indent="-396875">
              <a:spcBef>
                <a:spcPts val="0"/>
              </a:spcBef>
              <a:buNone/>
            </a:pPr>
            <a:endParaRPr lang="en-US" sz="28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2712720" y="2057400"/>
            <a:ext cx="3695700" cy="685800"/>
          </a:xfrm>
          <a:prstGeom prst="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John 14:15</a:t>
            </a:r>
            <a:endPar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pic>
        <p:nvPicPr>
          <p:cNvPr id="1026" name="Picture 2" descr="C:\Users\Owner\AppData\Local\Microsoft\Windows\Temporary Internet Files\Content.IE5\CSTIGY0J\stock-vector-two-arrows-cycling-in-a-circle-such-as-a-refresh-browser-icon-or-recycle-13443856[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9600" y="2801112"/>
            <a:ext cx="4680752" cy="4285488"/>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p:cNvSpPr/>
          <p:nvPr/>
        </p:nvSpPr>
        <p:spPr>
          <a:xfrm>
            <a:off x="2286000" y="3200400"/>
            <a:ext cx="13716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000066"/>
                </a:solidFill>
              </a:rPr>
              <a:t>LOVE</a:t>
            </a:r>
            <a:endParaRPr lang="en-US" sz="2000" b="1" dirty="0">
              <a:solidFill>
                <a:srgbClr val="000066"/>
              </a:solidFill>
            </a:endParaRPr>
          </a:p>
        </p:txBody>
      </p:sp>
      <p:sp>
        <p:nvSpPr>
          <p:cNvPr id="11" name="Rectangle 10"/>
          <p:cNvSpPr/>
          <p:nvPr/>
        </p:nvSpPr>
        <p:spPr>
          <a:xfrm>
            <a:off x="2286000" y="5562600"/>
            <a:ext cx="13716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000066"/>
                </a:solidFill>
              </a:rPr>
              <a:t>OBEY</a:t>
            </a:r>
            <a:endParaRPr lang="en-US" sz="2000" b="1" dirty="0">
              <a:solidFill>
                <a:srgbClr val="000066"/>
              </a:solidFill>
            </a:endParaRPr>
          </a:p>
        </p:txBody>
      </p:sp>
      <p:cxnSp>
        <p:nvCxnSpPr>
          <p:cNvPr id="12" name="Straight Arrow Connector 11"/>
          <p:cNvCxnSpPr>
            <a:endCxn id="7" idx="3"/>
          </p:cNvCxnSpPr>
          <p:nvPr/>
        </p:nvCxnSpPr>
        <p:spPr>
          <a:xfrm flipH="1">
            <a:off x="3657600" y="3467100"/>
            <a:ext cx="2667000" cy="0"/>
          </a:xfrm>
          <a:prstGeom prst="straightConnector1">
            <a:avLst/>
          </a:prstGeom>
          <a:ln w="57150">
            <a:solidFill>
              <a:srgbClr val="000066"/>
            </a:solidFill>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6096000" y="3200400"/>
            <a:ext cx="1973580" cy="533400"/>
          </a:xfrm>
          <a:prstGeom prst="rect">
            <a:avLst/>
          </a:prstGeom>
          <a:solidFill>
            <a:schemeClr val="bg1"/>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000066"/>
                </a:solidFill>
              </a:rPr>
              <a:t>motive</a:t>
            </a:r>
            <a:r>
              <a:rPr lang="en-US" dirty="0" smtClean="0">
                <a:solidFill>
                  <a:srgbClr val="000066"/>
                </a:solidFill>
              </a:rPr>
              <a:t> </a:t>
            </a:r>
            <a:endParaRPr lang="en-US" dirty="0">
              <a:solidFill>
                <a:srgbClr val="000066"/>
              </a:solidFill>
            </a:endParaRPr>
          </a:p>
        </p:txBody>
      </p:sp>
      <p:cxnSp>
        <p:nvCxnSpPr>
          <p:cNvPr id="17" name="Straight Arrow Connector 16"/>
          <p:cNvCxnSpPr/>
          <p:nvPr/>
        </p:nvCxnSpPr>
        <p:spPr>
          <a:xfrm flipH="1">
            <a:off x="3657600" y="5829300"/>
            <a:ext cx="2667000" cy="0"/>
          </a:xfrm>
          <a:prstGeom prst="straightConnector1">
            <a:avLst/>
          </a:prstGeom>
          <a:ln w="57150">
            <a:solidFill>
              <a:srgbClr val="000066"/>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6096000" y="5562600"/>
            <a:ext cx="1973580" cy="533400"/>
          </a:xfrm>
          <a:prstGeom prst="rect">
            <a:avLst/>
          </a:prstGeom>
          <a:solidFill>
            <a:schemeClr val="bg1"/>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000066"/>
                </a:solidFill>
              </a:rPr>
              <a:t>product</a:t>
            </a:r>
            <a:r>
              <a:rPr lang="en-US" dirty="0" smtClean="0">
                <a:solidFill>
                  <a:srgbClr val="000066"/>
                </a:solidFill>
              </a:rPr>
              <a:t> </a:t>
            </a:r>
            <a:endParaRPr lang="en-US" dirty="0">
              <a:solidFill>
                <a:srgbClr val="000066"/>
              </a:solidFill>
            </a:endParaRPr>
          </a:p>
        </p:txBody>
      </p:sp>
    </p:spTree>
    <p:extLst>
      <p:ext uri="{BB962C8B-B14F-4D97-AF65-F5344CB8AC3E}">
        <p14:creationId xmlns:p14="http://schemas.microsoft.com/office/powerpoint/2010/main" xmlns="" val="4175001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right)">
                                      <p:cBhvr>
                                        <p:cTn id="23" dur="500"/>
                                        <p:tgtEl>
                                          <p:spTgt spid="12"/>
                                        </p:tgtEl>
                                      </p:cBhvr>
                                    </p:animEffect>
                                  </p:childTnLst>
                                </p:cTn>
                              </p:par>
                              <p:par>
                                <p:cTn id="24" presetID="1" presetClass="entr" presetSubtype="0"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nodeType="click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right)">
                                      <p:cBhvr>
                                        <p:cTn id="30" dur="500"/>
                                        <p:tgtEl>
                                          <p:spTgt spid="17"/>
                                        </p:tgtEl>
                                      </p:cBhvr>
                                    </p:animEffec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11" grpId="0"/>
      <p:bldP spid="15"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52400"/>
            <a:ext cx="8229600" cy="609600"/>
          </a:xfrm>
        </p:spPr>
        <p:txBody>
          <a:bodyPr/>
          <a:lstStyle/>
          <a:p>
            <a:pPr algn="ctr"/>
            <a:r>
              <a:rPr lang="en-US" sz="3600" b="1" dirty="0" smtClean="0">
                <a:latin typeface="Verdana" panose="020B0604030504040204" pitchFamily="34" charset="0"/>
                <a:ea typeface="Verdana" panose="020B0604030504040204" pitchFamily="34" charset="0"/>
                <a:cs typeface="Verdana" panose="020B0604030504040204" pitchFamily="34" charset="0"/>
              </a:rPr>
              <a:t>5-6: love</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319314" y="838200"/>
            <a:ext cx="8458200" cy="5457372"/>
          </a:xfrm>
        </p:spPr>
        <p:txBody>
          <a:bodyPr/>
          <a:lstStyle/>
          <a:p>
            <a:pPr marL="0" indent="0" algn="ctr">
              <a:buNone/>
            </a:pPr>
            <a:r>
              <a:rPr lang="en-US" dirty="0" smtClean="0">
                <a:latin typeface="Verdana" panose="020B0604030504040204" pitchFamily="34" charset="0"/>
                <a:ea typeface="Verdana" panose="020B0604030504040204" pitchFamily="34" charset="0"/>
                <a:cs typeface="Verdana" panose="020B0604030504040204" pitchFamily="34" charset="0"/>
              </a:rPr>
              <a:t>Yet: ‘do not receive’ some (10-11)</a:t>
            </a:r>
          </a:p>
          <a:p>
            <a:pPr marL="0" indent="0">
              <a:spcBef>
                <a:spcPts val="768"/>
              </a:spcBef>
              <a:buNone/>
            </a:pPr>
            <a:r>
              <a:rPr lang="en-US" sz="2400" dirty="0" smtClean="0">
                <a:latin typeface="Verdana" panose="020B0604030504040204" pitchFamily="34" charset="0"/>
                <a:ea typeface="Verdana" panose="020B0604030504040204" pitchFamily="34" charset="0"/>
                <a:cs typeface="Verdana" panose="020B0604030504040204" pitchFamily="34" charset="0"/>
              </a:rPr>
              <a:t>1. </a:t>
            </a:r>
            <a:r>
              <a:rPr lang="en-US" dirty="0" smtClean="0">
                <a:latin typeface="Verdana" panose="020B0604030504040204" pitchFamily="34" charset="0"/>
                <a:ea typeface="Verdana" panose="020B0604030504040204" pitchFamily="34" charset="0"/>
                <a:cs typeface="Verdana" panose="020B0604030504040204" pitchFamily="34" charset="0"/>
              </a:rPr>
              <a:t>We show love by obeying God</a:t>
            </a:r>
            <a:r>
              <a:rPr lang="en-US" sz="2800" dirty="0" smtClean="0">
                <a:latin typeface="Verdana" panose="020B0604030504040204" pitchFamily="34" charset="0"/>
                <a:ea typeface="Verdana" panose="020B0604030504040204" pitchFamily="34" charset="0"/>
                <a:cs typeface="Verdana" panose="020B0604030504040204" pitchFamily="34" charset="0"/>
              </a:rPr>
              <a:t>.</a:t>
            </a:r>
            <a:r>
              <a:rPr lang="en-US" dirty="0" smtClean="0">
                <a:latin typeface="Verdana" panose="020B0604030504040204" pitchFamily="34" charset="0"/>
                <a:ea typeface="Verdana" panose="020B0604030504040204" pitchFamily="34" charset="0"/>
                <a:cs typeface="Verdana" panose="020B0604030504040204" pitchFamily="34" charset="0"/>
              </a:rPr>
              <a:t>   </a:t>
            </a:r>
          </a:p>
          <a:p>
            <a:pPr marL="0" indent="0">
              <a:spcBef>
                <a:spcPts val="768"/>
              </a:spcBef>
              <a:buNone/>
            </a:pPr>
            <a:endParaRPr lang="en-US" dirty="0" smtClean="0">
              <a:latin typeface="Verdana" panose="020B0604030504040204" pitchFamily="34" charset="0"/>
              <a:ea typeface="Verdana" panose="020B0604030504040204" pitchFamily="34" charset="0"/>
              <a:cs typeface="Verdana" panose="020B0604030504040204" pitchFamily="34" charset="0"/>
            </a:endParaRPr>
          </a:p>
          <a:p>
            <a:pPr marL="514350" indent="-514350">
              <a:spcBef>
                <a:spcPts val="768"/>
              </a:spcBef>
              <a:buAutoNum type="arabicPeriod"/>
            </a:pPr>
            <a:endParaRPr lang="en-US" sz="2800" dirty="0">
              <a:latin typeface="Verdana" panose="020B0604030504040204" pitchFamily="34" charset="0"/>
              <a:ea typeface="Verdana" panose="020B0604030504040204" pitchFamily="34" charset="0"/>
              <a:cs typeface="Verdana" panose="020B0604030504040204" pitchFamily="34" charset="0"/>
            </a:endParaRPr>
          </a:p>
          <a:p>
            <a:pPr marL="396875" indent="-396875">
              <a:spcBef>
                <a:spcPts val="0"/>
              </a:spcBef>
              <a:buNone/>
            </a:pPr>
            <a:r>
              <a:rPr lang="en-US" sz="2400" dirty="0" smtClean="0">
                <a:latin typeface="Verdana" panose="020B0604030504040204" pitchFamily="34" charset="0"/>
                <a:ea typeface="Verdana" panose="020B0604030504040204" pitchFamily="34" charset="0"/>
                <a:cs typeface="Verdana" panose="020B0604030504040204" pitchFamily="34" charset="0"/>
              </a:rPr>
              <a:t>2. </a:t>
            </a:r>
            <a:r>
              <a:rPr lang="en-US" dirty="0" smtClean="0">
                <a:latin typeface="Verdana" panose="020B0604030504040204" pitchFamily="34" charset="0"/>
                <a:ea typeface="Verdana" panose="020B0604030504040204" pitchFamily="34" charset="0"/>
                <a:cs typeface="Verdana" panose="020B0604030504040204" pitchFamily="34" charset="0"/>
              </a:rPr>
              <a:t>Love: walk according to command- </a:t>
            </a:r>
            <a:r>
              <a:rPr lang="en-US" dirty="0" err="1" smtClean="0">
                <a:latin typeface="Verdana" panose="020B0604030504040204" pitchFamily="34" charset="0"/>
                <a:ea typeface="Verdana" panose="020B0604030504040204" pitchFamily="34" charset="0"/>
                <a:cs typeface="Verdana" panose="020B0604030504040204" pitchFamily="34" charset="0"/>
              </a:rPr>
              <a:t>ments</a:t>
            </a:r>
            <a:r>
              <a:rPr lang="en-US" dirty="0" smtClean="0">
                <a:latin typeface="Verdana" panose="020B0604030504040204" pitchFamily="34" charset="0"/>
                <a:ea typeface="Verdana" panose="020B0604030504040204" pitchFamily="34" charset="0"/>
                <a:cs typeface="Verdana" panose="020B0604030504040204" pitchFamily="34" charset="0"/>
              </a:rPr>
              <a:t> (</a:t>
            </a:r>
            <a:r>
              <a:rPr lang="en-US" dirty="0" smtClean="0">
                <a:solidFill>
                  <a:srgbClr val="8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plural</a:t>
            </a:r>
            <a:r>
              <a:rPr lang="en-US" dirty="0" smtClean="0">
                <a:latin typeface="Verdana" panose="020B0604030504040204" pitchFamily="34" charset="0"/>
                <a:ea typeface="Verdana" panose="020B0604030504040204" pitchFamily="34" charset="0"/>
                <a:cs typeface="Verdana" panose="020B0604030504040204" pitchFamily="34" charset="0"/>
              </a:rPr>
              <a:t>) </a:t>
            </a:r>
            <a:r>
              <a:rPr lang="en-US" sz="2800" dirty="0" smtClean="0">
                <a:latin typeface="Verdana" panose="020B0604030504040204" pitchFamily="34" charset="0"/>
                <a:ea typeface="Verdana" panose="020B0604030504040204" pitchFamily="34" charset="0"/>
                <a:cs typeface="Verdana" panose="020B0604030504040204" pitchFamily="34" charset="0"/>
              </a:rPr>
              <a:t>(6).</a:t>
            </a:r>
          </a:p>
        </p:txBody>
      </p:sp>
      <p:sp>
        <p:nvSpPr>
          <p:cNvPr id="4" name="Rectangle 3"/>
          <p:cNvSpPr/>
          <p:nvPr/>
        </p:nvSpPr>
        <p:spPr>
          <a:xfrm>
            <a:off x="2712720" y="2057400"/>
            <a:ext cx="3695700" cy="685800"/>
          </a:xfrm>
          <a:prstGeom prst="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John 14:15</a:t>
            </a:r>
            <a:endPar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a:xfrm>
            <a:off x="2194560" y="4312920"/>
            <a:ext cx="4739640" cy="1295400"/>
          </a:xfrm>
          <a:prstGeom prst="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V.4: walk in truth </a:t>
            </a:r>
            <a:br>
              <a:rPr lang="en-US" sz="3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br>
            <a:r>
              <a:rPr lang="en-US" sz="3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(live by the Word)</a:t>
            </a:r>
            <a:endPar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8" name="Straight Arrow Connector 7"/>
          <p:cNvCxnSpPr/>
          <p:nvPr/>
        </p:nvCxnSpPr>
        <p:spPr>
          <a:xfrm flipH="1">
            <a:off x="5638800" y="3444240"/>
            <a:ext cx="1295400" cy="1181100"/>
          </a:xfrm>
          <a:prstGeom prst="straightConnector1">
            <a:avLst/>
          </a:prstGeom>
          <a:ln w="76200">
            <a:solidFill>
              <a:srgbClr val="A5002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819400" y="3444240"/>
            <a:ext cx="1371600" cy="1181100"/>
          </a:xfrm>
          <a:prstGeom prst="straightConnector1">
            <a:avLst/>
          </a:prstGeom>
          <a:ln w="76200">
            <a:solidFill>
              <a:srgbClr val="A50021"/>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37131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up)">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down)">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229600" cy="609600"/>
          </a:xfrm>
        </p:spPr>
        <p:txBody>
          <a:bodyPr/>
          <a:lstStyle/>
          <a:p>
            <a:r>
              <a:rPr lang="en-US" sz="3600" b="1" dirty="0" smtClean="0">
                <a:latin typeface="Verdana" panose="020B0604030504040204" pitchFamily="34" charset="0"/>
                <a:ea typeface="Verdana" panose="020B0604030504040204" pitchFamily="34" charset="0"/>
                <a:cs typeface="Verdana" panose="020B0604030504040204" pitchFamily="34" charset="0"/>
              </a:rPr>
              <a:t>7: danger</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319314" y="1095828"/>
            <a:ext cx="8458200" cy="4648200"/>
          </a:xfrm>
        </p:spPr>
        <p:txBody>
          <a:bodyPr/>
          <a:lstStyle/>
          <a:p>
            <a:pPr marL="0" indent="0" algn="ctr">
              <a:buNone/>
            </a:pPr>
            <a:r>
              <a:rPr lang="en-US" dirty="0" smtClean="0">
                <a:latin typeface="Verdana" panose="020B0604030504040204" pitchFamily="34" charset="0"/>
                <a:ea typeface="Verdana" panose="020B0604030504040204" pitchFamily="34" charset="0"/>
                <a:cs typeface="Verdana" panose="020B0604030504040204" pitchFamily="34" charset="0"/>
              </a:rPr>
              <a:t>Deceivers deny Jesus came in flesh</a:t>
            </a:r>
          </a:p>
          <a:p>
            <a:pPr marL="0" indent="0" algn="ctr">
              <a:spcBef>
                <a:spcPts val="1200"/>
              </a:spcBef>
              <a:buNone/>
            </a:pPr>
            <a:r>
              <a:rPr lang="en-US" sz="3600" b="1" dirty="0" smtClean="0">
                <a:latin typeface="Verdana" panose="020B0604030504040204" pitchFamily="34" charset="0"/>
                <a:ea typeface="Verdana" panose="020B0604030504040204" pitchFamily="34" charset="0"/>
                <a:cs typeface="Verdana" panose="020B0604030504040204" pitchFamily="34" charset="0"/>
              </a:rPr>
              <a:t>8: John and his readers</a:t>
            </a:r>
          </a:p>
          <a:p>
            <a:pPr marL="0" indent="0" algn="ctr">
              <a:spcBef>
                <a:spcPts val="768"/>
              </a:spcBef>
              <a:buNone/>
            </a:pPr>
            <a:r>
              <a:rPr lang="en-US" dirty="0" smtClean="0">
                <a:latin typeface="Verdana" panose="020B0604030504040204" pitchFamily="34" charset="0"/>
                <a:ea typeface="Verdana" panose="020B0604030504040204" pitchFamily="34" charset="0"/>
                <a:cs typeface="Verdana" panose="020B0604030504040204" pitchFamily="34" charset="0"/>
              </a:rPr>
              <a:t>“…</a:t>
            </a:r>
            <a:r>
              <a:rPr lang="en-US" dirty="0" smtClean="0">
                <a:solidFill>
                  <a:srgbClr val="8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those things</a:t>
            </a:r>
            <a:r>
              <a:rPr lang="en-US" dirty="0" smtClean="0">
                <a:latin typeface="Verdana" panose="020B0604030504040204" pitchFamily="34" charset="0"/>
                <a:ea typeface="Verdana" panose="020B0604030504040204" pitchFamily="34" charset="0"/>
                <a:cs typeface="Verdana" panose="020B0604030504040204" pitchFamily="34" charset="0"/>
              </a:rPr>
              <a:t>…”</a:t>
            </a:r>
          </a:p>
          <a:p>
            <a:pPr marL="0" indent="0" defTabSz="228600">
              <a:spcBef>
                <a:spcPts val="768"/>
              </a:spcBef>
              <a:buNone/>
            </a:pPr>
            <a:r>
              <a:rPr lang="en-US" dirty="0" smtClean="0">
                <a:latin typeface="Verdana" panose="020B0604030504040204" pitchFamily="34" charset="0"/>
                <a:ea typeface="Verdana" panose="020B0604030504040204" pitchFamily="34" charset="0"/>
                <a:cs typeface="Verdana" panose="020B0604030504040204" pitchFamily="34" charset="0"/>
              </a:rPr>
              <a:t>	No safety in avoiding one error (v.7)</a:t>
            </a:r>
          </a:p>
          <a:p>
            <a:pPr marL="0" indent="0" algn="ctr">
              <a:spcBef>
                <a:spcPts val="768"/>
              </a:spcBef>
              <a:buNone/>
            </a:pPr>
            <a:r>
              <a:rPr lang="en-US"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Deceivers may undo John’s teaching…</a:t>
            </a:r>
          </a:p>
          <a:p>
            <a:pPr marL="0" indent="0">
              <a:spcBef>
                <a:spcPts val="768"/>
              </a:spcBef>
              <a:buNone/>
            </a:pPr>
            <a:endParaRPr lang="en-US" sz="2800" dirty="0">
              <a:latin typeface="Verdana" panose="020B0604030504040204" pitchFamily="34" charset="0"/>
              <a:ea typeface="Verdana" panose="020B0604030504040204" pitchFamily="34" charset="0"/>
              <a:cs typeface="Verdana" panose="020B0604030504040204" pitchFamily="34" charset="0"/>
            </a:endParaRPr>
          </a:p>
          <a:p>
            <a:pPr marL="0" indent="0">
              <a:spcBef>
                <a:spcPts val="768"/>
              </a:spcBef>
              <a:buNone/>
            </a:pPr>
            <a:endParaRPr lang="en-US" sz="28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451868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229600" cy="609600"/>
          </a:xfrm>
        </p:spPr>
        <p:txBody>
          <a:bodyPr/>
          <a:lstStyle/>
          <a:p>
            <a:r>
              <a:rPr lang="en-US" sz="3600" b="1" dirty="0" smtClean="0">
                <a:latin typeface="Verdana" panose="020B0604030504040204" pitchFamily="34" charset="0"/>
                <a:ea typeface="Verdana" panose="020B0604030504040204" pitchFamily="34" charset="0"/>
                <a:cs typeface="Verdana" panose="020B0604030504040204" pitchFamily="34" charset="0"/>
              </a:rPr>
              <a:t>9: warning</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274320" y="1095828"/>
            <a:ext cx="8596086" cy="4648200"/>
          </a:xfrm>
        </p:spPr>
        <p:txBody>
          <a:bodyPr/>
          <a:lstStyle/>
          <a:p>
            <a:pPr marL="0" indent="0" algn="ctr">
              <a:buNone/>
            </a:pPr>
            <a:r>
              <a:rPr lang="en-US" u="sng" dirty="0" smtClean="0">
                <a:solidFill>
                  <a:srgbClr val="8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Specific</a:t>
            </a:r>
            <a:r>
              <a:rPr lang="en-US" u="sng" dirty="0" smtClean="0">
                <a:latin typeface="Verdana" panose="020B0604030504040204" pitchFamily="34" charset="0"/>
                <a:ea typeface="Verdana" panose="020B0604030504040204" pitchFamily="34" charset="0"/>
                <a:cs typeface="Verdana" panose="020B0604030504040204" pitchFamily="34" charset="0"/>
              </a:rPr>
              <a:t> danger</a:t>
            </a:r>
            <a:r>
              <a:rPr lang="en-US" dirty="0" smtClean="0">
                <a:latin typeface="Verdana" panose="020B0604030504040204" pitchFamily="34" charset="0"/>
                <a:ea typeface="Verdana" panose="020B0604030504040204" pitchFamily="34" charset="0"/>
                <a:cs typeface="Verdana" panose="020B0604030504040204" pitchFamily="34" charset="0"/>
              </a:rPr>
              <a:t> </a:t>
            </a:r>
            <a:r>
              <a:rPr lang="en-US" sz="2800" dirty="0" smtClean="0">
                <a:latin typeface="Verdana" panose="020B0604030504040204" pitchFamily="34" charset="0"/>
                <a:ea typeface="Verdana" panose="020B0604030504040204" pitchFamily="34" charset="0"/>
                <a:cs typeface="Verdana" panose="020B0604030504040204" pitchFamily="34" charset="0"/>
              </a:rPr>
              <a:t>[7]</a:t>
            </a:r>
            <a:r>
              <a:rPr lang="en-US" sz="4000" b="1" dirty="0" smtClean="0">
                <a:effectLst>
                  <a:outerShdw blurRad="38100" dist="38100" dir="2700000" algn="tl">
                    <a:srgbClr val="000000">
                      <a:alpha val="43137"/>
                    </a:srgbClr>
                  </a:outerShdw>
                </a:effectLst>
                <a:latin typeface="Arial"/>
                <a:ea typeface="Verdana" panose="020B0604030504040204" pitchFamily="34" charset="0"/>
                <a:cs typeface="Arial"/>
              </a:rPr>
              <a:t>→</a:t>
            </a:r>
            <a:r>
              <a:rPr lang="en-US" u="sng" dirty="0" smtClean="0">
                <a:solidFill>
                  <a:srgbClr val="8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General</a:t>
            </a:r>
            <a:r>
              <a:rPr lang="en-US" u="sng" dirty="0" smtClean="0">
                <a:latin typeface="Verdana" panose="020B0604030504040204" pitchFamily="34" charset="0"/>
                <a:ea typeface="Verdana" panose="020B0604030504040204" pitchFamily="34" charset="0"/>
                <a:cs typeface="Verdana" panose="020B0604030504040204" pitchFamily="34" charset="0"/>
              </a:rPr>
              <a:t> warning</a:t>
            </a:r>
            <a:r>
              <a:rPr lang="en-US" dirty="0" smtClean="0">
                <a:latin typeface="Verdana" panose="020B0604030504040204" pitchFamily="34" charset="0"/>
                <a:ea typeface="Verdana" panose="020B0604030504040204" pitchFamily="34" charset="0"/>
                <a:cs typeface="Verdana" panose="020B0604030504040204" pitchFamily="34" charset="0"/>
              </a:rPr>
              <a:t> </a:t>
            </a:r>
            <a:r>
              <a:rPr lang="en-US" sz="2800" dirty="0" smtClean="0">
                <a:latin typeface="Verdana" panose="020B0604030504040204" pitchFamily="34" charset="0"/>
                <a:ea typeface="Verdana" panose="020B0604030504040204" pitchFamily="34" charset="0"/>
                <a:cs typeface="Verdana" panose="020B0604030504040204" pitchFamily="34" charset="0"/>
              </a:rPr>
              <a:t>[9]</a:t>
            </a:r>
            <a:endParaRPr lang="en-US" dirty="0" smtClean="0">
              <a:latin typeface="Verdana" panose="020B0604030504040204" pitchFamily="34" charset="0"/>
              <a:ea typeface="Verdana" panose="020B0604030504040204" pitchFamily="34" charset="0"/>
              <a:cs typeface="Verdana" panose="020B0604030504040204" pitchFamily="34" charset="0"/>
            </a:endParaRPr>
          </a:p>
          <a:p>
            <a:pPr marL="0" indent="0" algn="ctr">
              <a:spcBef>
                <a:spcPts val="768"/>
              </a:spcBef>
              <a:buNone/>
            </a:pPr>
            <a:r>
              <a:rPr lang="en-US"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‘Whoever’</a:t>
            </a:r>
          </a:p>
          <a:p>
            <a:pPr marL="0" indent="0">
              <a:spcBef>
                <a:spcPts val="768"/>
              </a:spcBef>
              <a:buNone/>
            </a:pPr>
            <a:endParaRPr lang="en-US" sz="2800" dirty="0">
              <a:latin typeface="Verdana" panose="020B0604030504040204" pitchFamily="34" charset="0"/>
              <a:ea typeface="Verdana" panose="020B0604030504040204" pitchFamily="34" charset="0"/>
              <a:cs typeface="Verdana" panose="020B0604030504040204" pitchFamily="34" charset="0"/>
            </a:endParaRPr>
          </a:p>
          <a:p>
            <a:pPr marL="0" indent="0">
              <a:spcBef>
                <a:spcPts val="768"/>
              </a:spcBef>
              <a:buNone/>
            </a:pPr>
            <a:endParaRPr lang="en-US" sz="28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762000" y="2667000"/>
            <a:ext cx="3733800" cy="685800"/>
          </a:xfrm>
          <a:prstGeom prst="rect">
            <a:avLst/>
          </a:prstGeom>
          <a:solidFill>
            <a:schemeClr val="tx1"/>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Verdana" panose="020B0604030504040204" pitchFamily="34" charset="0"/>
                <a:ea typeface="Verdana" panose="020B0604030504040204" pitchFamily="34" charset="0"/>
                <a:cs typeface="Verdana" panose="020B0604030504040204" pitchFamily="34" charset="0"/>
              </a:rPr>
              <a:t>Jn.7:16-17</a:t>
            </a:r>
            <a:endParaRPr lang="en-US" sz="3200" dirty="0">
              <a:solidFill>
                <a:srgbClr val="FFFF00"/>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a:xfrm>
            <a:off x="762000" y="3505200"/>
            <a:ext cx="3733800" cy="685800"/>
          </a:xfrm>
          <a:prstGeom prst="rect">
            <a:avLst/>
          </a:prstGeom>
          <a:solidFill>
            <a:schemeClr val="tx1"/>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Verdana" panose="020B0604030504040204" pitchFamily="34" charset="0"/>
                <a:ea typeface="Verdana" panose="020B0604030504040204" pitchFamily="34" charset="0"/>
                <a:cs typeface="Verdana" panose="020B0604030504040204" pitchFamily="34" charset="0"/>
              </a:rPr>
              <a:t>Jn.18:19-20</a:t>
            </a:r>
            <a:endParaRPr lang="en-US" sz="3200" dirty="0">
              <a:solidFill>
                <a:srgbClr val="FFFF0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p:cNvSpPr/>
          <p:nvPr/>
        </p:nvSpPr>
        <p:spPr>
          <a:xfrm>
            <a:off x="4632960" y="2667000"/>
            <a:ext cx="3733800" cy="685800"/>
          </a:xfrm>
          <a:prstGeom prst="rect">
            <a:avLst/>
          </a:prstGeom>
          <a:solidFill>
            <a:schemeClr val="tx1"/>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Verdana" panose="020B0604030504040204" pitchFamily="34" charset="0"/>
                <a:ea typeface="Verdana" panose="020B0604030504040204" pitchFamily="34" charset="0"/>
                <a:cs typeface="Verdana" panose="020B0604030504040204" pitchFamily="34" charset="0"/>
              </a:rPr>
              <a:t>1 Jn.3:4</a:t>
            </a:r>
            <a:endParaRPr lang="en-US" sz="3200" dirty="0">
              <a:solidFill>
                <a:srgbClr val="FFFF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4632960" y="3505200"/>
            <a:ext cx="3733800" cy="685800"/>
          </a:xfrm>
          <a:prstGeom prst="rect">
            <a:avLst/>
          </a:prstGeom>
          <a:solidFill>
            <a:schemeClr val="tx1"/>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Verdana" panose="020B0604030504040204" pitchFamily="34" charset="0"/>
                <a:ea typeface="Verdana" panose="020B0604030504040204" pitchFamily="34" charset="0"/>
                <a:cs typeface="Verdana" panose="020B0604030504040204" pitchFamily="34" charset="0"/>
              </a:rPr>
              <a:t>Rv.22:18-19</a:t>
            </a:r>
            <a:endParaRPr lang="en-US" sz="3200" dirty="0">
              <a:solidFill>
                <a:srgbClr val="FFFF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652121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229600" cy="609600"/>
          </a:xfrm>
        </p:spPr>
        <p:txBody>
          <a:bodyPr/>
          <a:lstStyle/>
          <a:p>
            <a:r>
              <a:rPr lang="en-US" sz="3600" b="1" dirty="0" smtClean="0">
                <a:latin typeface="Verdana" panose="020B0604030504040204" pitchFamily="34" charset="0"/>
                <a:ea typeface="Verdana" panose="020B0604030504040204" pitchFamily="34" charset="0"/>
                <a:cs typeface="Verdana" panose="020B0604030504040204" pitchFamily="34" charset="0"/>
              </a:rPr>
              <a:t>9: warning</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319314" y="1095828"/>
            <a:ext cx="8458200" cy="5304972"/>
          </a:xfrm>
        </p:spPr>
        <p:txBody>
          <a:bodyPr/>
          <a:lstStyle/>
          <a:p>
            <a:pPr marL="0" indent="0" algn="ctr">
              <a:spcBef>
                <a:spcPts val="768"/>
              </a:spcBef>
              <a:buNone/>
            </a:pPr>
            <a:r>
              <a:rPr lang="en-US"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‘Whoever’</a:t>
            </a:r>
          </a:p>
          <a:p>
            <a:pPr marL="514350" indent="-514350">
              <a:spcBef>
                <a:spcPts val="768"/>
              </a:spcBef>
              <a:buAutoNum type="arabicPeriod"/>
            </a:pPr>
            <a:r>
              <a:rPr lang="en-US" dirty="0" smtClean="0">
                <a:latin typeface="Verdana" panose="020B0604030504040204" pitchFamily="34" charset="0"/>
                <a:ea typeface="Verdana" panose="020B0604030504040204" pitchFamily="34" charset="0"/>
                <a:cs typeface="Verdana" panose="020B0604030504040204" pitchFamily="34" charset="0"/>
              </a:rPr>
              <a:t>Some ‘progressives’ denied humanity of Jesus.</a:t>
            </a:r>
          </a:p>
          <a:p>
            <a:pPr marL="514350" indent="-514350">
              <a:spcBef>
                <a:spcPts val="768"/>
              </a:spcBef>
              <a:buAutoNum type="arabicPeriod"/>
            </a:pPr>
            <a:r>
              <a:rPr lang="en-US" dirty="0" smtClean="0">
                <a:latin typeface="Verdana" panose="020B0604030504040204" pitchFamily="34" charset="0"/>
                <a:ea typeface="Verdana" panose="020B0604030504040204" pitchFamily="34" charset="0"/>
                <a:cs typeface="Verdana" panose="020B0604030504040204" pitchFamily="34" charset="0"/>
              </a:rPr>
              <a:t>If this is only way to ‘go beyond’ . . .</a:t>
            </a:r>
            <a:br>
              <a:rPr lang="en-US" dirty="0" smtClean="0">
                <a:latin typeface="Verdana" panose="020B0604030504040204" pitchFamily="34" charset="0"/>
                <a:ea typeface="Verdana" panose="020B0604030504040204" pitchFamily="34" charset="0"/>
                <a:cs typeface="Verdana" panose="020B0604030504040204" pitchFamily="34" charset="0"/>
              </a:rPr>
            </a:br>
            <a:r>
              <a:rPr lang="en-US" dirty="0" smtClean="0">
                <a:latin typeface="Verdana" panose="020B0604030504040204" pitchFamily="34" charset="0"/>
                <a:ea typeface="Verdana" panose="020B0604030504040204" pitchFamily="34" charset="0"/>
                <a:cs typeface="Verdana" panose="020B0604030504040204" pitchFamily="34" charset="0"/>
              </a:rPr>
              <a:t>then we may violate other doctrines of Christ with impunity.   1 Jn.4:15</a:t>
            </a:r>
          </a:p>
          <a:p>
            <a:pPr marL="0" indent="0">
              <a:spcBef>
                <a:spcPts val="768"/>
              </a:spcBef>
              <a:buNone/>
            </a:pPr>
            <a:endParaRPr lang="en-US" sz="2800" dirty="0">
              <a:latin typeface="Verdana" panose="020B0604030504040204" pitchFamily="34" charset="0"/>
              <a:ea typeface="Verdana" panose="020B0604030504040204" pitchFamily="34" charset="0"/>
              <a:cs typeface="Verdana" panose="020B0604030504040204" pitchFamily="34" charset="0"/>
            </a:endParaRPr>
          </a:p>
          <a:p>
            <a:pPr marL="0" indent="0">
              <a:spcBef>
                <a:spcPts val="768"/>
              </a:spcBef>
              <a:buNone/>
            </a:pPr>
            <a:endParaRPr lang="en-US" sz="28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98437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229600" cy="609600"/>
          </a:xfrm>
        </p:spPr>
        <p:txBody>
          <a:bodyPr/>
          <a:lstStyle/>
          <a:p>
            <a:r>
              <a:rPr lang="en-US" sz="3600" b="1" dirty="0" smtClean="0">
                <a:latin typeface="Verdana" panose="020B0604030504040204" pitchFamily="34" charset="0"/>
                <a:ea typeface="Verdana" panose="020B0604030504040204" pitchFamily="34" charset="0"/>
                <a:cs typeface="Verdana" panose="020B0604030504040204" pitchFamily="34" charset="0"/>
              </a:rPr>
              <a:t>9: warning</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319314" y="1095828"/>
            <a:ext cx="8458200" cy="4648200"/>
          </a:xfrm>
        </p:spPr>
        <p:txBody>
          <a:bodyPr/>
          <a:lstStyle/>
          <a:p>
            <a:pPr marL="0" indent="0" algn="ctr">
              <a:spcBef>
                <a:spcPts val="768"/>
              </a:spcBef>
              <a:buNone/>
            </a:pPr>
            <a:r>
              <a:rPr lang="en-US" dirty="0" smtClean="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‘Whoever’</a:t>
            </a:r>
          </a:p>
          <a:p>
            <a:pPr marL="0" indent="0">
              <a:spcBef>
                <a:spcPts val="768"/>
              </a:spcBef>
              <a:spcAft>
                <a:spcPts val="600"/>
              </a:spcAft>
              <a:buNone/>
            </a:pPr>
            <a:r>
              <a:rPr lang="en-US" sz="2200" b="1" dirty="0" smtClean="0">
                <a:solidFill>
                  <a:srgbClr val="000066"/>
                </a:solidFill>
                <a:latin typeface="Verdana" panose="020B0604030504040204" pitchFamily="34" charset="0"/>
                <a:ea typeface="Verdana" panose="020B0604030504040204" pitchFamily="34" charset="0"/>
                <a:cs typeface="Verdana" panose="020B0604030504040204" pitchFamily="34" charset="0"/>
              </a:rPr>
              <a:t>1. </a:t>
            </a:r>
            <a:r>
              <a:rPr lang="en-US" dirty="0" smtClean="0">
                <a:latin typeface="Verdana" panose="020B0604030504040204" pitchFamily="34" charset="0"/>
                <a:ea typeface="Verdana" panose="020B0604030504040204" pitchFamily="34" charset="0"/>
                <a:cs typeface="Verdana" panose="020B0604030504040204" pitchFamily="34" charset="0"/>
              </a:rPr>
              <a:t>1 Co.15:33, only resurrection denial?</a:t>
            </a:r>
          </a:p>
          <a:p>
            <a:pPr marL="0" indent="0">
              <a:spcBef>
                <a:spcPts val="768"/>
              </a:spcBef>
              <a:spcAft>
                <a:spcPts val="600"/>
              </a:spcAft>
              <a:buNone/>
            </a:pPr>
            <a:r>
              <a:rPr lang="en-US" sz="2200" b="1" dirty="0" smtClean="0">
                <a:solidFill>
                  <a:srgbClr val="000066"/>
                </a:solidFill>
                <a:latin typeface="Verdana" panose="020B0604030504040204" pitchFamily="34" charset="0"/>
                <a:ea typeface="Verdana" panose="020B0604030504040204" pitchFamily="34" charset="0"/>
                <a:cs typeface="Verdana" panose="020B0604030504040204" pitchFamily="34" charset="0"/>
              </a:rPr>
              <a:t>2. </a:t>
            </a:r>
            <a:r>
              <a:rPr lang="en-US" dirty="0" smtClean="0">
                <a:latin typeface="Verdana" panose="020B0604030504040204" pitchFamily="34" charset="0"/>
                <a:ea typeface="Verdana" panose="020B0604030504040204" pitchFamily="34" charset="0"/>
                <a:cs typeface="Verdana" panose="020B0604030504040204" pitchFamily="34" charset="0"/>
              </a:rPr>
              <a:t>Ga.1:6-9, only Judaism?</a:t>
            </a:r>
          </a:p>
          <a:p>
            <a:pPr marL="0" indent="0">
              <a:spcBef>
                <a:spcPts val="768"/>
              </a:spcBef>
              <a:spcAft>
                <a:spcPts val="600"/>
              </a:spcAft>
              <a:buNone/>
            </a:pPr>
            <a:r>
              <a:rPr lang="en-US" sz="2200" b="1" dirty="0" smtClean="0">
                <a:solidFill>
                  <a:srgbClr val="000066"/>
                </a:solidFill>
                <a:latin typeface="Verdana" panose="020B0604030504040204" pitchFamily="34" charset="0"/>
                <a:ea typeface="Verdana" panose="020B0604030504040204" pitchFamily="34" charset="0"/>
                <a:cs typeface="Verdana" panose="020B0604030504040204" pitchFamily="34" charset="0"/>
              </a:rPr>
              <a:t>3. </a:t>
            </a:r>
            <a:r>
              <a:rPr lang="en-US" dirty="0" smtClean="0">
                <a:latin typeface="Verdana" panose="020B0604030504040204" pitchFamily="34" charset="0"/>
                <a:ea typeface="Verdana" panose="020B0604030504040204" pitchFamily="34" charset="0"/>
                <a:cs typeface="Verdana" panose="020B0604030504040204" pitchFamily="34" charset="0"/>
              </a:rPr>
              <a:t>Ja.2:1-11, partiality only to rich man?</a:t>
            </a:r>
          </a:p>
          <a:p>
            <a:pPr marL="0" indent="0">
              <a:spcBef>
                <a:spcPts val="768"/>
              </a:spcBef>
              <a:buNone/>
            </a:pPr>
            <a:r>
              <a:rPr lang="en-US" sz="2200" b="1" dirty="0" smtClean="0">
                <a:solidFill>
                  <a:srgbClr val="000066"/>
                </a:solidFill>
                <a:latin typeface="Verdana" panose="020B0604030504040204" pitchFamily="34" charset="0"/>
                <a:ea typeface="Verdana" panose="020B0604030504040204" pitchFamily="34" charset="0"/>
                <a:cs typeface="Verdana" panose="020B0604030504040204" pitchFamily="34" charset="0"/>
              </a:rPr>
              <a:t>4. </a:t>
            </a:r>
            <a:r>
              <a:rPr lang="en-US" dirty="0" smtClean="0">
                <a:latin typeface="Verdana" panose="020B0604030504040204" pitchFamily="34" charset="0"/>
                <a:ea typeface="Verdana" panose="020B0604030504040204" pitchFamily="34" charset="0"/>
                <a:cs typeface="Verdana" panose="020B0604030504040204" pitchFamily="34" charset="0"/>
              </a:rPr>
              <a:t>1 Jn.2:22, Christ?   4:15, Son of God?</a:t>
            </a: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spcBef>
                <a:spcPts val="768"/>
              </a:spcBef>
              <a:buNone/>
            </a:pPr>
            <a:endParaRPr lang="en-US" sz="28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60550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7650</TotalTime>
  <Words>793</Words>
  <Application>Microsoft Office PowerPoint</Application>
  <PresentationFormat>On-screen Show (4:3)</PresentationFormat>
  <Paragraphs>106</Paragraphs>
  <Slides>23</Slides>
  <Notes>0</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Pixel</vt:lpstr>
      <vt:lpstr>Default Design</vt:lpstr>
      <vt:lpstr>2 John and Gnosticism</vt:lpstr>
      <vt:lpstr>Slide 2</vt:lpstr>
      <vt:lpstr>1-4: truth</vt:lpstr>
      <vt:lpstr>5-6: love</vt:lpstr>
      <vt:lpstr>5-6: love</vt:lpstr>
      <vt:lpstr>7: danger</vt:lpstr>
      <vt:lpstr>9: warning</vt:lpstr>
      <vt:lpstr>9: warning</vt:lpstr>
      <vt:lpstr>9: warning</vt:lpstr>
      <vt:lpstr>Doctrine is serious (9)</vt:lpstr>
      <vt:lpstr>10-11: evil deeds (plural)</vt:lpstr>
      <vt:lpstr>Slide 12</vt:lpstr>
      <vt:lpstr>1. Purpose of claim</vt:lpstr>
      <vt:lpstr>1. Purpose of claim 2.  Parallel passages</vt:lpstr>
      <vt:lpstr>1. Purpose of claim 2.  Parallel passages 3. Proof from unbiased sources</vt:lpstr>
      <vt:lpstr>1. Purpose of claim 2.  Parallel passages 3. Proof from unbiased sources</vt:lpstr>
      <vt:lpstr>1. Purpose of claim 2.  Parallel passages 3. Proof from unbiased sources</vt:lpstr>
      <vt:lpstr>1. Purpose of claim 2.  Parallel passages 3. Proof from unbiased sources</vt:lpstr>
      <vt:lpstr>1. Purpose of claim 2.  Parallel passages 3. Proof from unbiased sources</vt:lpstr>
      <vt:lpstr>1. Purpose of claim 2.  Parallel passages 3. Proof from unbiased sources 4. Principles of Scripture</vt:lpstr>
      <vt:lpstr>Slide 21</vt:lpstr>
      <vt:lpstr>The charges – </vt:lpstr>
      <vt:lpstr>The conclusion – </vt:lpstr>
    </vt:vector>
  </TitlesOfParts>
  <Company>Duggin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Johnson</cp:lastModifiedBy>
  <cp:revision>782</cp:revision>
  <dcterms:created xsi:type="dcterms:W3CDTF">2011-08-18T15:42:19Z</dcterms:created>
  <dcterms:modified xsi:type="dcterms:W3CDTF">2015-07-04T19:33:43Z</dcterms:modified>
</cp:coreProperties>
</file>