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314" r:id="rId2"/>
    <p:sldId id="307" r:id="rId3"/>
    <p:sldId id="313" r:id="rId4"/>
    <p:sldId id="319" r:id="rId5"/>
    <p:sldId id="308" r:id="rId6"/>
    <p:sldId id="309" r:id="rId7"/>
    <p:sldId id="324" r:id="rId8"/>
    <p:sldId id="320" r:id="rId9"/>
    <p:sldId id="311" r:id="rId10"/>
    <p:sldId id="310" r:id="rId11"/>
    <p:sldId id="321" r:id="rId12"/>
    <p:sldId id="322" r:id="rId13"/>
    <p:sldId id="323" r:id="rId14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ECFF"/>
    <a:srgbClr val="A50021"/>
    <a:srgbClr val="FFFFCC"/>
    <a:srgbClr val="003300"/>
    <a:srgbClr val="FFFF66"/>
    <a:srgbClr val="CCFFFF"/>
    <a:srgbClr val="66CCFF"/>
    <a:srgbClr val="FFFF99"/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2CC93-752E-4DEF-B3E2-E35373AEE9E7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E675A-67DD-4F4E-B9BF-43C266CA4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7547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466" y="0"/>
            <a:ext cx="301376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484" y="4421823"/>
            <a:ext cx="5563870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1376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6" y="8842029"/>
            <a:ext cx="301376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89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88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1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Mission Impossible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712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 sz="3200" b="1" dirty="0" smtClean="0"/>
              <a:t>2. </a:t>
            </a:r>
            <a:r>
              <a:rPr lang="en-US" altLang="en-US" sz="3600" b="1" dirty="0" smtClean="0">
                <a:solidFill>
                  <a:srgbClr val="000066"/>
                </a:solidFill>
              </a:rPr>
              <a:t>God calls Ezekiel in</a:t>
            </a:r>
            <a:br>
              <a:rPr lang="en-US" altLang="en-US" sz="3600" b="1" dirty="0" smtClean="0">
                <a:solidFill>
                  <a:srgbClr val="000066"/>
                </a:solidFill>
              </a:rPr>
            </a:br>
            <a:r>
              <a:rPr lang="en-US" altLang="en-US" sz="3600" b="1" dirty="0" smtClean="0">
                <a:solidFill>
                  <a:srgbClr val="000066"/>
                </a:solidFill>
              </a:rPr>
              <a:t>difficult circumstances </a:t>
            </a:r>
            <a:r>
              <a:rPr lang="en-US" altLang="en-US" sz="3600" b="1" dirty="0" smtClean="0"/>
              <a:t>(1:1-3)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1676400"/>
            <a:ext cx="8229600" cy="5029200"/>
          </a:xfrm>
        </p:spPr>
        <p:txBody>
          <a:bodyPr/>
          <a:lstStyle/>
          <a:p>
            <a:pPr marL="396875" indent="-396875" eaLnBrk="1" hangingPunct="1"/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not shield him from harsh, dangerous conditions</a:t>
            </a:r>
          </a:p>
          <a:p>
            <a:pPr marL="796925" lvl="1" indent="-396875" eaLnBrk="1" hangingPunct="1"/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Ac.9:…13-16</a:t>
            </a:r>
          </a:p>
          <a:p>
            <a:pPr marL="396875" indent="-396875" eaLnBrk="1" hangingPunct="1"/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Blessing: </a:t>
            </a: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prophet </a:t>
            </a: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preaches repent-</a:t>
            </a:r>
            <a:r>
              <a:rPr lang="en-US" altLang="en-US" dirty="0" err="1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ance</a:t>
            </a: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disobedient people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2:3-7</a:t>
            </a:r>
          </a:p>
          <a:p>
            <a:pPr marL="796925" lvl="1" indent="-396875" eaLnBrk="1" hangingPunct="1"/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Ro.10:15 (Is.52:7)</a:t>
            </a:r>
          </a:p>
          <a:p>
            <a:pPr marL="396875" indent="-396875" eaLnBrk="1" hangingPunct="1"/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Ph.2:15</a:t>
            </a:r>
          </a:p>
          <a:p>
            <a:pPr marL="0" indent="0" algn="ctr" eaLnBrk="1" hangingPunct="1"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Ezk.21:3-4, </a:t>
            </a: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indiscriminate suffering</a:t>
            </a:r>
          </a:p>
          <a:p>
            <a:pPr marL="796925" lvl="1" indent="-396875" eaLnBrk="1" hangingPunct="1"/>
            <a:endParaRPr lang="en-US" alt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567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 sz="3200" b="1" dirty="0" smtClean="0"/>
              <a:t>3. </a:t>
            </a:r>
            <a:r>
              <a:rPr lang="en-US" altLang="en-US" sz="3600" b="1" dirty="0">
                <a:solidFill>
                  <a:srgbClr val="000066"/>
                </a:solidFill>
              </a:rPr>
              <a:t>God </a:t>
            </a:r>
            <a:r>
              <a:rPr lang="en-US" altLang="en-US" sz="3600" b="1" dirty="0" smtClean="0">
                <a:solidFill>
                  <a:srgbClr val="000066"/>
                </a:solidFill>
              </a:rPr>
              <a:t>calls Ezekiel to faithfulness,</a:t>
            </a:r>
            <a:r>
              <a:rPr lang="en-US" altLang="en-US" sz="3600" b="1" dirty="0">
                <a:solidFill>
                  <a:srgbClr val="000066"/>
                </a:solidFill>
              </a:rPr>
              <a:t/>
            </a:r>
            <a:br>
              <a:rPr lang="en-US" altLang="en-US" sz="3600" b="1" dirty="0">
                <a:solidFill>
                  <a:srgbClr val="000066"/>
                </a:solidFill>
              </a:rPr>
            </a:br>
            <a:r>
              <a:rPr lang="en-US" altLang="en-US" sz="3600" b="1" dirty="0" smtClean="0">
                <a:solidFill>
                  <a:srgbClr val="000066"/>
                </a:solidFill>
              </a:rPr>
              <a:t>not success </a:t>
            </a:r>
            <a:r>
              <a:rPr lang="en-US" altLang="en-US" sz="3600" b="1" dirty="0" smtClean="0"/>
              <a:t>(3:6-7)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Before Ezekiel utters a word, God warns him he will ‘</a:t>
            </a:r>
            <a:r>
              <a:rPr lang="en-US" altLang="en-US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fail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(3:6-7)</a:t>
            </a:r>
          </a:p>
          <a:p>
            <a:pPr eaLnBrk="1" hangingPunct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would “church growth” experts think of Ezekiel?</a:t>
            </a:r>
          </a:p>
          <a:p>
            <a:pPr eaLnBrk="1" hangingPunct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Temptation: compromise</a:t>
            </a:r>
          </a:p>
          <a:p>
            <a:pPr lvl="1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Ac.17 – 1 Co.2:1-5 (Ac.18)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eaLnBrk="1" hangingPunct="1">
              <a:spcBef>
                <a:spcPts val="600"/>
              </a:spcBef>
              <a:buNone/>
            </a:pPr>
            <a:endParaRPr lang="en-US" altLang="en-US" dirty="0">
              <a:solidFill>
                <a:srgbClr val="000066"/>
              </a:solidFill>
            </a:endParaRPr>
          </a:p>
          <a:p>
            <a:pPr marL="0" indent="0" algn="ctr" eaLnBrk="1" hangingPunct="1">
              <a:buNone/>
            </a:pPr>
            <a:endParaRPr lang="en-US" altLang="en-US" b="1" dirty="0">
              <a:solidFill>
                <a:srgbClr val="000066"/>
              </a:solidFill>
            </a:endParaRPr>
          </a:p>
          <a:p>
            <a:pPr marL="396875" indent="-396875" eaLnBrk="1" hangingPunct="1"/>
            <a:endParaRPr lang="en-US" altLang="en-US" sz="4000" b="1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457200" y="5031830"/>
            <a:ext cx="8229600" cy="1066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14,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same approach as Ac.17.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aseline="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Ac.17, Athenian pride = 1 Co.1-4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619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 sz="3200" b="1" dirty="0"/>
              <a:t>4. </a:t>
            </a:r>
            <a:r>
              <a:rPr lang="en-US" altLang="en-US" sz="3600" b="1" dirty="0">
                <a:solidFill>
                  <a:srgbClr val="000066"/>
                </a:solidFill>
              </a:rPr>
              <a:t>God </a:t>
            </a:r>
            <a:r>
              <a:rPr lang="en-US" altLang="en-US" sz="3600" b="1" dirty="0" smtClean="0">
                <a:solidFill>
                  <a:srgbClr val="000066"/>
                </a:solidFill>
              </a:rPr>
              <a:t>calls Ezekiel </a:t>
            </a:r>
            <a:r>
              <a:rPr lang="en-US" altLang="en-US" sz="3600" b="1" dirty="0">
                <a:solidFill>
                  <a:srgbClr val="000066"/>
                </a:solidFill>
              </a:rPr>
              <a:t>to </a:t>
            </a:r>
            <a:r>
              <a:rPr lang="en-US" altLang="en-US" sz="3600" b="1" dirty="0" smtClean="0">
                <a:solidFill>
                  <a:srgbClr val="000066"/>
                </a:solidFill>
              </a:rPr>
              <a:t>obey</a:t>
            </a:r>
            <a:br>
              <a:rPr lang="en-US" altLang="en-US" sz="3600" b="1" dirty="0" smtClean="0">
                <a:solidFill>
                  <a:srgbClr val="000066"/>
                </a:solidFill>
              </a:rPr>
            </a:br>
            <a:r>
              <a:rPr lang="en-US" altLang="en-US" sz="3600" b="1" dirty="0" smtClean="0">
                <a:solidFill>
                  <a:srgbClr val="000066"/>
                </a:solidFill>
              </a:rPr>
              <a:t>despite </a:t>
            </a:r>
            <a:r>
              <a:rPr lang="en-US" altLang="en-US" sz="3600" b="1" dirty="0">
                <a:solidFill>
                  <a:srgbClr val="000066"/>
                </a:solidFill>
              </a:rPr>
              <a:t>difficult audience </a:t>
            </a:r>
            <a:r>
              <a:rPr lang="en-US" altLang="en-US" sz="3600" b="1" dirty="0"/>
              <a:t>(3:8-9</a:t>
            </a:r>
            <a:r>
              <a:rPr lang="en-US" altLang="en-US" sz="3600" b="1" dirty="0" smtClean="0"/>
              <a:t>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you find yourself in a difficult place of service, you’re in good company.</a:t>
            </a:r>
          </a:p>
          <a:p>
            <a:pPr lvl="1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“Hardest stone” </a:t>
            </a:r>
          </a:p>
          <a:p>
            <a:pPr lvl="1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“Emery” </a:t>
            </a:r>
          </a:p>
          <a:p>
            <a:pPr lvl="1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“Diamond” </a:t>
            </a:r>
          </a:p>
          <a:p>
            <a:pPr marL="0" indent="0" algn="ctr" eaLnBrk="1" hangingPunct="1">
              <a:spcBef>
                <a:spcPts val="600"/>
              </a:spcBef>
              <a:buNone/>
            </a:pPr>
            <a:endParaRPr lang="en-US" altLang="en-US" dirty="0">
              <a:solidFill>
                <a:srgbClr val="000066"/>
              </a:solidFill>
            </a:endParaRPr>
          </a:p>
          <a:p>
            <a:pPr marL="0" indent="0" algn="ctr" eaLnBrk="1" hangingPunct="1">
              <a:buNone/>
            </a:pPr>
            <a:endParaRPr lang="en-US" altLang="en-US" b="1" dirty="0">
              <a:solidFill>
                <a:srgbClr val="000066"/>
              </a:solidFill>
            </a:endParaRPr>
          </a:p>
          <a:p>
            <a:pPr marL="0" indent="0" eaLnBrk="1" hangingPunct="1">
              <a:buNone/>
            </a:pPr>
            <a:endParaRPr lang="en-US" altLang="en-US" sz="4000" b="1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4724400" y="2971800"/>
            <a:ext cx="3886200" cy="1219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Adamant” –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unyielding, firm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724400" y="4343400"/>
            <a:ext cx="3886200" cy="1219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“Fortified city”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–Jer.1:17-19</a:t>
            </a:r>
          </a:p>
        </p:txBody>
      </p:sp>
    </p:spTree>
    <p:extLst>
      <p:ext uri="{BB962C8B-B14F-4D97-AF65-F5344CB8AC3E}">
        <p14:creationId xmlns:p14="http://schemas.microsoft.com/office/powerpoint/2010/main" xmlns="" val="422591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 sz="3200" b="1" dirty="0" smtClean="0"/>
              <a:t>5. </a:t>
            </a:r>
            <a:r>
              <a:rPr lang="en-US" altLang="en-US" sz="3600" b="1" dirty="0">
                <a:solidFill>
                  <a:srgbClr val="000066"/>
                </a:solidFill>
              </a:rPr>
              <a:t>God </a:t>
            </a:r>
            <a:r>
              <a:rPr lang="en-US" altLang="en-US" sz="3600" b="1" dirty="0" smtClean="0">
                <a:solidFill>
                  <a:srgbClr val="000066"/>
                </a:solidFill>
              </a:rPr>
              <a:t>gives </a:t>
            </a:r>
            <a:r>
              <a:rPr lang="en-US" altLang="en-US" sz="3600" b="1" dirty="0">
                <a:solidFill>
                  <a:srgbClr val="000066"/>
                </a:solidFill>
              </a:rPr>
              <a:t>Ezekiel</a:t>
            </a:r>
            <a:br>
              <a:rPr lang="en-US" altLang="en-US" sz="3600" b="1" dirty="0">
                <a:solidFill>
                  <a:srgbClr val="000066"/>
                </a:solidFill>
              </a:rPr>
            </a:br>
            <a:r>
              <a:rPr lang="en-US" altLang="en-US" sz="3600" b="1" dirty="0">
                <a:solidFill>
                  <a:srgbClr val="000066"/>
                </a:solidFill>
              </a:rPr>
              <a:t>only two weapons</a:t>
            </a:r>
            <a:r>
              <a:rPr lang="en-US" altLang="en-US" sz="3600" b="1" dirty="0"/>
              <a:t> (3:10-11</a:t>
            </a:r>
            <a:r>
              <a:rPr lang="en-US" altLang="en-US" sz="3600" b="1" dirty="0" smtClean="0"/>
              <a:t>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Blip>
                <a:blip r:embed="rId2"/>
              </a:buBlip>
            </a:pPr>
            <a:r>
              <a:rPr lang="en-US" alt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Prayer, Preaching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[2 Co.10:3-5]</a:t>
            </a:r>
          </a:p>
          <a:p>
            <a:pPr eaLnBrk="1" hangingPunct="1">
              <a:spcBef>
                <a:spcPts val="600"/>
              </a:spcBef>
              <a:buBlip>
                <a:blip r:embed="rId2"/>
              </a:buBlip>
            </a:pP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David and Goliath</a:t>
            </a:r>
            <a:endParaRPr lang="en-US" altLang="en-US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eaLnBrk="1" hangingPunct="1">
              <a:buNone/>
            </a:pPr>
            <a:endParaRPr lang="en-US" altLang="en-US" b="1" dirty="0">
              <a:solidFill>
                <a:srgbClr val="000066"/>
              </a:solidFill>
            </a:endParaRPr>
          </a:p>
          <a:p>
            <a:pPr marL="396875" indent="-396875" eaLnBrk="1" hangingPunct="1"/>
            <a:endParaRPr lang="en-US" alt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28908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 sz="3700" b="1" smtClean="0"/>
              <a:t>Evangelism: mission impossible?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1721068"/>
            <a:ext cx="8229600" cy="4603532"/>
          </a:xfrm>
        </p:spPr>
        <p:txBody>
          <a:bodyPr/>
          <a:lstStyle/>
          <a:p>
            <a:pPr eaLnBrk="1" hangingPunct="1"/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“Most people don’t care; just want to be left alone”</a:t>
            </a:r>
          </a:p>
          <a:p>
            <a:pPr eaLnBrk="1" hangingPunct="1"/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“Some who care are biased” </a:t>
            </a:r>
          </a:p>
          <a:p>
            <a:pPr eaLnBrk="1" hangingPunct="1"/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“Others are downright hostile”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165132" y="4215825"/>
            <a:ext cx="4800600" cy="584775"/>
          </a:xfrm>
          <a:prstGeom prst="rect">
            <a:avLst/>
          </a:prstGeom>
          <a:solidFill>
            <a:srgbClr val="FFFFCC"/>
          </a:solidFill>
          <a:ln w="6350">
            <a:solidFill>
              <a:srgbClr val="000066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</a:rPr>
              <a:t>Don’t be </a:t>
            </a:r>
            <a:r>
              <a:rPr lang="en-US" altLang="en-US" b="1" dirty="0" smtClean="0">
                <a:solidFill>
                  <a:srgbClr val="000066"/>
                </a:solidFill>
              </a:rPr>
              <a:t>discouraged</a:t>
            </a:r>
            <a:endParaRPr lang="en-US" altLang="en-US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242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700" b="1" smtClean="0"/>
              <a:t>Babylonian sieges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1676400"/>
            <a:ext cx="8229600" cy="3886200"/>
          </a:xfrm>
        </p:spPr>
        <p:txBody>
          <a:bodyPr/>
          <a:lstStyle/>
          <a:p>
            <a:pPr marL="396875" indent="-396875" eaLnBrk="1" hangingPunct="1">
              <a:buFont typeface="Wingdings" pitchFamily="2" charset="2"/>
              <a:buAutoNum type="arabicPeriod"/>
            </a:pP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606 BC, Dn.1:1-3</a:t>
            </a:r>
          </a:p>
          <a:p>
            <a:pPr marL="396875" indent="-396875" eaLnBrk="1" hangingPunct="1">
              <a:buFont typeface="Wingdings" pitchFamily="2" charset="2"/>
              <a:buAutoNum type="arabicPeriod"/>
            </a:pP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597 BC, Ezk.1:1-3</a:t>
            </a:r>
          </a:p>
          <a:p>
            <a:pPr marL="396875" indent="-396875" eaLnBrk="1" hangingPunct="1">
              <a:buFont typeface="Wingdings" pitchFamily="2" charset="2"/>
              <a:buAutoNum type="arabicPeriod"/>
            </a:pP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586 BC, Jeremiah</a:t>
            </a:r>
          </a:p>
          <a:p>
            <a:pPr marL="1036638" lvl="1" indent="-525463" eaLnBrk="1" hangingPunct="1"/>
            <a:r>
              <a:rPr lang="en-US" altLang="en-US" sz="3400" dirty="0" smtClean="0">
                <a:solidFill>
                  <a:schemeClr val="accent1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Destroyed Jerusalem</a:t>
            </a:r>
          </a:p>
          <a:p>
            <a:pPr marL="1036638" lvl="1" indent="-525463" eaLnBrk="1" hangingPunct="1"/>
            <a:r>
              <a:rPr lang="en-US" altLang="en-US" sz="3400" dirty="0" smtClean="0">
                <a:solidFill>
                  <a:schemeClr val="accent1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Burned Temple</a:t>
            </a:r>
          </a:p>
          <a:p>
            <a:pPr marL="1036638" lvl="1" indent="-525463" eaLnBrk="1" hangingPunct="1"/>
            <a:r>
              <a:rPr lang="en-US" altLang="en-US" sz="3400" dirty="0" smtClean="0">
                <a:solidFill>
                  <a:schemeClr val="accent1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Took captives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698936" y="2149366"/>
            <a:ext cx="4419600" cy="914400"/>
          </a:xfrm>
          <a:prstGeom prst="ellipse">
            <a:avLst/>
          </a:prstGeom>
          <a:noFill/>
          <a:ln w="38100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A5002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123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1432034" y="533400"/>
            <a:ext cx="6248400" cy="1143000"/>
          </a:xfrm>
          <a:prstGeom prst="roundRect">
            <a:avLst/>
          </a:prstGeom>
          <a:solidFill>
            <a:srgbClr val="000066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Ezekiel’s Mission</a:t>
            </a:r>
          </a:p>
        </p:txBody>
      </p:sp>
    </p:spTree>
    <p:extLst>
      <p:ext uri="{BB962C8B-B14F-4D97-AF65-F5344CB8AC3E}">
        <p14:creationId xmlns:p14="http://schemas.microsoft.com/office/powerpoint/2010/main" xmlns="" val="425404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algn="ctr" eaLnBrk="1" hangingPunct="1"/>
            <a:r>
              <a:rPr lang="en-US" altLang="en-US" sz="36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Ezk.1:…28, </a:t>
            </a:r>
            <a:r>
              <a:rPr lang="en-US" altLang="en-US" sz="3600" b="1" dirty="0" smtClean="0">
                <a:solidFill>
                  <a:schemeClr val="bg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put him in his place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1227138" lvl="1" indent="-533400" eaLnBrk="1" hangingPunct="1">
              <a:buFont typeface="Wingdings" pitchFamily="2" charset="2"/>
              <a:buNone/>
            </a:pPr>
            <a:endParaRPr lang="en-US" altLang="en-US" b="1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09600" y="1295400"/>
            <a:ext cx="25146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Bush,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Ex.3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352800" y="1295400"/>
            <a:ext cx="25146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Questions,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Job 38-42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09600" y="2590800"/>
            <a:ext cx="25146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Calling,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Is.6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352800" y="2590800"/>
            <a:ext cx="25146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Exile,</a:t>
            </a:r>
            <a:endParaRPr lang="en-US" altLang="en-US" b="1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Ezk.1:1-3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3352800" y="3886200"/>
            <a:ext cx="2514600" cy="1143000"/>
          </a:xfrm>
          <a:prstGeom prst="rect">
            <a:avLst/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Universe,</a:t>
            </a:r>
            <a:br>
              <a:rPr lang="en-US" altLang="en-US" b="1" dirty="0">
                <a:solidFill>
                  <a:schemeClr val="bg1"/>
                </a:solidFill>
              </a:rPr>
            </a:br>
            <a:r>
              <a:rPr lang="en-US" altLang="en-US" b="1" dirty="0">
                <a:solidFill>
                  <a:schemeClr val="bg1"/>
                </a:solidFill>
              </a:rPr>
              <a:t>Ps.19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096000" y="3886200"/>
            <a:ext cx="2514600" cy="1143000"/>
          </a:xfrm>
          <a:prstGeom prst="rect">
            <a:avLst/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Word,</a:t>
            </a:r>
            <a:br>
              <a:rPr lang="en-US" altLang="en-US" b="1">
                <a:solidFill>
                  <a:schemeClr val="bg1"/>
                </a:solidFill>
              </a:rPr>
            </a:br>
            <a:r>
              <a:rPr lang="en-US" altLang="en-US" b="1">
                <a:solidFill>
                  <a:schemeClr val="bg1"/>
                </a:solidFill>
              </a:rPr>
              <a:t>Ps.19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352800" y="5181600"/>
            <a:ext cx="2514600" cy="1143000"/>
          </a:xfrm>
          <a:prstGeom prst="rect">
            <a:avLst/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Conscience</a:t>
            </a:r>
            <a:r>
              <a:rPr lang="en-US" altLang="en-US" b="1" dirty="0">
                <a:solidFill>
                  <a:schemeClr val="bg1"/>
                </a:solidFill>
              </a:rPr>
              <a:t>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</a:rPr>
              <a:t>Ro.2:14-15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6096000" y="5181600"/>
            <a:ext cx="2514600" cy="1143000"/>
          </a:xfrm>
          <a:prstGeom prst="rect">
            <a:avLst/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Prayer,</a:t>
            </a:r>
            <a:br>
              <a:rPr lang="en-US" altLang="en-US" b="1">
                <a:solidFill>
                  <a:schemeClr val="bg1"/>
                </a:solidFill>
              </a:rPr>
            </a:br>
            <a:r>
              <a:rPr lang="en-US" altLang="en-US" b="1">
                <a:solidFill>
                  <a:schemeClr val="bg1"/>
                </a:solidFill>
              </a:rPr>
              <a:t>Ja.5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6096000" y="1676400"/>
            <a:ext cx="2362200" cy="1676400"/>
          </a:xfrm>
          <a:prstGeom prst="leftArrow">
            <a:avLst>
              <a:gd name="adj1" fmla="val 50000"/>
              <a:gd name="adj2" fmla="val 35227"/>
            </a:avLst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Past</a:t>
            </a: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 flipH="1">
            <a:off x="762000" y="4267200"/>
            <a:ext cx="2362200" cy="1676400"/>
          </a:xfrm>
          <a:prstGeom prst="leftArrow">
            <a:avLst>
              <a:gd name="adj1" fmla="val 50000"/>
              <a:gd name="adj2" fmla="val 35227"/>
            </a:avLst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/>
              <a:t>Present</a:t>
            </a:r>
          </a:p>
        </p:txBody>
      </p:sp>
    </p:spTree>
    <p:extLst>
      <p:ext uri="{BB962C8B-B14F-4D97-AF65-F5344CB8AC3E}">
        <p14:creationId xmlns:p14="http://schemas.microsoft.com/office/powerpoint/2010/main" xmlns="" val="397183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1371600"/>
          </a:xfrm>
        </p:spPr>
        <p:txBody>
          <a:bodyPr/>
          <a:lstStyle/>
          <a:p>
            <a:pPr algn="ctr" eaLnBrk="1" hangingPunct="1"/>
            <a:r>
              <a:rPr lang="en-US" altLang="en-US" sz="2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200" dirty="0" smtClean="0">
                <a:ea typeface="Verdana" panose="020B0604030504040204" pitchFamily="34" charset="0"/>
                <a:cs typeface="Verdana" panose="020B0604030504040204" pitchFamily="34" charset="0"/>
              </a:rPr>
              <a:t>Ezk.1, God put him in his place</a:t>
            </a:r>
            <a:br>
              <a:rPr lang="en-US" altLang="en-US" sz="2200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Ezk.2:1-7, </a:t>
            </a:r>
            <a:r>
              <a:rPr lang="en-US" altLang="en-US" sz="3600" b="1" dirty="0" smtClean="0">
                <a:solidFill>
                  <a:schemeClr val="bg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prepared him</a:t>
            </a:r>
            <a:br>
              <a:rPr lang="en-US" altLang="en-US" sz="3600" b="1" dirty="0" smtClean="0">
                <a:solidFill>
                  <a:schemeClr val="bg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b="1" dirty="0" smtClean="0">
                <a:solidFill>
                  <a:schemeClr val="bg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 his people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886200"/>
          </a:xfrm>
        </p:spPr>
        <p:txBody>
          <a:bodyPr/>
          <a:lstStyle/>
          <a:p>
            <a:pPr marL="396875" indent="-396875" eaLnBrk="1" hangingPunct="1"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altLang="en-US" sz="3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Nations (pl.) as Canaan, 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</a:p>
          <a:p>
            <a:pPr marL="396875" indent="-396875" eaLnBrk="1" hangingPunct="1"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altLang="en-US" sz="3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Rebels</a:t>
            </a:r>
            <a:r>
              <a:rPr lang="en-US" altLang="en-US" sz="34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(5-8).</a:t>
            </a:r>
          </a:p>
          <a:p>
            <a:pPr marL="396875" indent="-396875" eaLnBrk="1" hangingPunct="1"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altLang="en-US" sz="3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not listen, 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4-5.   [33:30-33?]</a:t>
            </a:r>
          </a:p>
        </p:txBody>
      </p:sp>
    </p:spTree>
    <p:extLst>
      <p:ext uri="{BB962C8B-B14F-4D97-AF65-F5344CB8AC3E}">
        <p14:creationId xmlns:p14="http://schemas.microsoft.com/office/powerpoint/2010/main" xmlns="" val="240556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1828800"/>
          </a:xfrm>
        </p:spPr>
        <p:txBody>
          <a:bodyPr/>
          <a:lstStyle/>
          <a:p>
            <a:pPr algn="ctr" eaLnBrk="1" hangingPunct="1"/>
            <a:r>
              <a:rPr lang="en-US" altLang="en-US" sz="2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200" dirty="0" smtClean="0">
                <a:ea typeface="Verdana" panose="020B0604030504040204" pitchFamily="34" charset="0"/>
                <a:cs typeface="Verdana" panose="020B0604030504040204" pitchFamily="34" charset="0"/>
              </a:rPr>
              <a:t>Ezk.1, God put him in his place</a:t>
            </a:r>
            <a:br>
              <a:rPr lang="en-US" altLang="en-US" sz="2200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 smtClean="0">
                <a:ea typeface="Verdana" panose="020B0604030504040204" pitchFamily="34" charset="0"/>
                <a:cs typeface="Verdana" panose="020B0604030504040204" pitchFamily="34" charset="0"/>
              </a:rPr>
              <a:t>Ezk.2:1-7, God prepared him for his people</a:t>
            </a:r>
            <a:br>
              <a:rPr lang="en-US" altLang="en-US" sz="2400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Ezk.2:8-3:27, </a:t>
            </a:r>
            <a:r>
              <a:rPr lang="en-US" altLang="en-US" sz="3600" b="1" dirty="0" smtClean="0">
                <a:solidFill>
                  <a:schemeClr val="bg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provided him</a:t>
            </a:r>
            <a:br>
              <a:rPr lang="en-US" altLang="en-US" sz="3600" b="1" dirty="0" smtClean="0">
                <a:solidFill>
                  <a:schemeClr val="bg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b="1" dirty="0" smtClean="0">
                <a:solidFill>
                  <a:schemeClr val="bg2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with his power</a:t>
            </a:r>
            <a:endParaRPr lang="en-US" altLang="en-US" sz="2400" b="1" dirty="0" smtClean="0">
              <a:solidFill>
                <a:schemeClr val="bg2">
                  <a:lumMod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886200"/>
          </a:xfrm>
        </p:spPr>
        <p:txBody>
          <a:bodyPr/>
          <a:lstStyle/>
          <a:p>
            <a:pPr marL="396875" indent="-396875" eaLnBrk="1" hangingPunct="1"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altLang="en-US" sz="3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Meal</a:t>
            </a:r>
            <a:r>
              <a:rPr lang="en-US" altLang="en-US" sz="34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Word (eat it), 2:8-3:3 (Ac.4:20; Mt.4:4)</a:t>
            </a:r>
          </a:p>
          <a:p>
            <a:pPr marL="396875" indent="-396875" eaLnBrk="1" hangingPunct="1"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altLang="en-US" sz="3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Mission</a:t>
            </a:r>
            <a:r>
              <a:rPr lang="en-US" altLang="en-US" sz="34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Word (explain it), 3:4-11  </a:t>
            </a:r>
          </a:p>
          <a:p>
            <a:pPr marL="396875" indent="-396875" eaLnBrk="1" hangingPunct="1"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altLang="en-US" sz="3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Misery</a:t>
            </a:r>
            <a:r>
              <a:rPr lang="en-US" altLang="en-US" sz="34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Wayward people, 3:6-7</a:t>
            </a:r>
          </a:p>
          <a:p>
            <a:pPr marL="396875" indent="-396875" eaLnBrk="1" hangingPunct="1"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altLang="en-US" sz="3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Might</a:t>
            </a:r>
            <a:r>
              <a:rPr lang="en-US" altLang="en-US" sz="34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Wonder of Lord, 3:12-15  </a:t>
            </a:r>
          </a:p>
          <a:p>
            <a:pPr marL="396875" indent="-396875" eaLnBrk="1" hangingPunct="1"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altLang="en-US" sz="3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Motive</a:t>
            </a:r>
            <a:r>
              <a:rPr lang="en-US" altLang="en-US" sz="34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Watchman, 3:16-27</a:t>
            </a:r>
          </a:p>
        </p:txBody>
      </p:sp>
    </p:spTree>
    <p:extLst>
      <p:ext uri="{BB962C8B-B14F-4D97-AF65-F5344CB8AC3E}">
        <p14:creationId xmlns:p14="http://schemas.microsoft.com/office/powerpoint/2010/main" xmlns="" val="19825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1432034" y="533400"/>
            <a:ext cx="6248400" cy="685800"/>
          </a:xfrm>
          <a:prstGeom prst="roundRect">
            <a:avLst/>
          </a:prstGeom>
          <a:solidFill>
            <a:srgbClr val="000066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Ezekiel’s Mission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1432034" y="1447800"/>
            <a:ext cx="6248400" cy="1143000"/>
          </a:xfrm>
          <a:prstGeom prst="roundRect">
            <a:avLst/>
          </a:prstGeom>
          <a:solidFill>
            <a:srgbClr val="000066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 Lessons From Ezekiel’s Mission</a:t>
            </a:r>
          </a:p>
        </p:txBody>
      </p:sp>
    </p:spTree>
    <p:extLst>
      <p:ext uri="{BB962C8B-B14F-4D97-AF65-F5344CB8AC3E}">
        <p14:creationId xmlns:p14="http://schemas.microsoft.com/office/powerpoint/2010/main" xmlns="" val="377170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200" b="1" dirty="0" smtClean="0"/>
              <a:t>1. </a:t>
            </a:r>
            <a:r>
              <a:rPr lang="en-US" altLang="en-US" sz="3700" b="1" dirty="0" smtClean="0">
                <a:solidFill>
                  <a:srgbClr val="000066"/>
                </a:solidFill>
              </a:rPr>
              <a:t>God impresses Ezekiel</a:t>
            </a:r>
            <a:br>
              <a:rPr lang="en-US" altLang="en-US" sz="3700" b="1" dirty="0" smtClean="0">
                <a:solidFill>
                  <a:srgbClr val="000066"/>
                </a:solidFill>
              </a:rPr>
            </a:br>
            <a:r>
              <a:rPr lang="en-US" altLang="en-US" sz="3700" b="1" dirty="0" smtClean="0">
                <a:solidFill>
                  <a:srgbClr val="000066"/>
                </a:solidFill>
              </a:rPr>
              <a:t>with divine glory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419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b="1" dirty="0" smtClean="0"/>
              <a:t>What would sustain him?  Aware of God’s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581400" y="3108434"/>
            <a:ext cx="1905000" cy="1676400"/>
          </a:xfrm>
          <a:prstGeom prst="rect">
            <a:avLst/>
          </a:prstGeom>
          <a:solidFill>
            <a:srgbClr val="0000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>
                <a:solidFill>
                  <a:schemeClr val="bg1"/>
                </a:solidFill>
              </a:rPr>
              <a:t>God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981200" y="2803634"/>
            <a:ext cx="1524000" cy="609600"/>
          </a:xfrm>
          <a:prstGeom prst="rect">
            <a:avLst/>
          </a:prstGeom>
          <a:solidFill>
            <a:srgbClr val="CCEC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Glory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562600" y="2803634"/>
            <a:ext cx="1752600" cy="609600"/>
          </a:xfrm>
          <a:prstGeom prst="rect">
            <a:avLst/>
          </a:prstGeom>
          <a:solidFill>
            <a:srgbClr val="CCEC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Power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676400" y="4480034"/>
            <a:ext cx="1752600" cy="609600"/>
          </a:xfrm>
          <a:prstGeom prst="rect">
            <a:avLst/>
          </a:prstGeom>
          <a:solidFill>
            <a:srgbClr val="CCEC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Majesty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715000" y="4480034"/>
            <a:ext cx="2438400" cy="609600"/>
          </a:xfrm>
          <a:prstGeom prst="rect">
            <a:avLst/>
          </a:prstGeom>
          <a:solidFill>
            <a:srgbClr val="CCEC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Sovereignty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505200" y="5089634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/>
              <a:t>2 Co.3:18</a:t>
            </a:r>
          </a:p>
        </p:txBody>
      </p:sp>
    </p:spTree>
    <p:extLst>
      <p:ext uri="{BB962C8B-B14F-4D97-AF65-F5344CB8AC3E}">
        <p14:creationId xmlns:p14="http://schemas.microsoft.com/office/powerpoint/2010/main" xmlns="" val="255653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 animBg="1"/>
      <p:bldP spid="13319" grpId="0" animBg="1"/>
      <p:bldP spid="13320" grpId="0" animBg="1"/>
      <p:bldP spid="13321" grpId="0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8647</TotalTime>
  <Words>362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Pixel</vt:lpstr>
      <vt:lpstr>Mission Impossible</vt:lpstr>
      <vt:lpstr>Evangelism: mission impossible?</vt:lpstr>
      <vt:lpstr>Babylonian sieges</vt:lpstr>
      <vt:lpstr>Slide 4</vt:lpstr>
      <vt:lpstr>Ezk.1:…28, God put him in his place</vt:lpstr>
      <vt:lpstr> Ezk.1, God put him in his place Ezk.2:1-7, God prepared him for his people</vt:lpstr>
      <vt:lpstr> Ezk.1, God put him in his place Ezk.2:1-7, God prepared him for his people Ezk.2:8-3:27, God provided him with his power</vt:lpstr>
      <vt:lpstr>Slide 8</vt:lpstr>
      <vt:lpstr>1. God impresses Ezekiel with divine glory</vt:lpstr>
      <vt:lpstr>2. God calls Ezekiel in difficult circumstances (1:1-3)</vt:lpstr>
      <vt:lpstr>3. God calls Ezekiel to faithfulness, not success (3:6-7)</vt:lpstr>
      <vt:lpstr>4. God calls Ezekiel to obey despite difficult audience (3:8-9)</vt:lpstr>
      <vt:lpstr>5. God gives Ezekiel only two weapons (3:10-11)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986</cp:revision>
  <dcterms:created xsi:type="dcterms:W3CDTF">2011-08-18T15:42:19Z</dcterms:created>
  <dcterms:modified xsi:type="dcterms:W3CDTF">2015-07-06T01:42:04Z</dcterms:modified>
</cp:coreProperties>
</file>