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27" r:id="rId2"/>
  </p:sldMasterIdLst>
  <p:notesMasterIdLst>
    <p:notesMasterId r:id="rId23"/>
  </p:notesMasterIdLst>
  <p:sldIdLst>
    <p:sldId id="289" r:id="rId3"/>
    <p:sldId id="305" r:id="rId4"/>
    <p:sldId id="322" r:id="rId5"/>
    <p:sldId id="276" r:id="rId6"/>
    <p:sldId id="292" r:id="rId7"/>
    <p:sldId id="315" r:id="rId8"/>
    <p:sldId id="291" r:id="rId9"/>
    <p:sldId id="295" r:id="rId10"/>
    <p:sldId id="306" r:id="rId11"/>
    <p:sldId id="299" r:id="rId12"/>
    <p:sldId id="307" r:id="rId13"/>
    <p:sldId id="302" r:id="rId14"/>
    <p:sldId id="308" r:id="rId15"/>
    <p:sldId id="309" r:id="rId16"/>
    <p:sldId id="303" r:id="rId17"/>
    <p:sldId id="323" r:id="rId18"/>
    <p:sldId id="311" r:id="rId19"/>
    <p:sldId id="312" r:id="rId20"/>
    <p:sldId id="313" r:id="rId21"/>
    <p:sldId id="314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66"/>
    <a:srgbClr val="660033"/>
    <a:srgbClr val="969696"/>
    <a:srgbClr val="FFFFCC"/>
    <a:srgbClr val="B2B2B2"/>
    <a:srgbClr val="CCFFFF"/>
    <a:srgbClr val="CCECFF"/>
    <a:srgbClr val="FFFF66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70AF-BC8A-4A54-90C0-CD734811C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806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B5FF-4981-4C8D-B06E-5C6C22D61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3107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C3B0-AB1F-4899-80FB-4B7F21F36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9638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9B6A-1167-4F08-8951-C4D898C06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9892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8014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01956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2772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52742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20046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28898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891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F126-461E-49E6-AE94-CDF3DF7BA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38890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16785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04259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46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075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FF35-9743-4AAD-BF8F-230A478A3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513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0127-9779-4FC3-BAE8-00589BFA2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446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DFA2-68AD-4200-8B65-E8A5BBCA7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286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8071-A805-4CEB-8321-AB17884FB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936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A3A4-54F8-401A-9C7E-BF1C461BF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850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F2837-7D79-4800-98FB-0027BC605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089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CCD-90A3-46FE-A3AE-045134D40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497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C55C633-53A6-4291-8E43-612511257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6815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819400" y="1828800"/>
            <a:ext cx="6172200" cy="2209800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Calibri" pitchFamily="34" charset="0"/>
              </a:rPr>
              <a:t>A Blind Man Who Insisted On Seeing Jesus</a:t>
            </a:r>
            <a:endParaRPr lang="en-US" sz="4800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anchor="ctr" anchorCtr="0"/>
          <a:lstStyle/>
          <a:p>
            <a:pPr algn="ctr">
              <a:spcBef>
                <a:spcPts val="0"/>
              </a:spcBef>
            </a:pPr>
            <a:r>
              <a:rPr lang="en-US" sz="3600" b="1" dirty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Some blind eyes see </a:t>
            </a:r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20/20 </a:t>
            </a:r>
            <a:r>
              <a:rPr lang="en-US" sz="3600" b="1" dirty="0" smtClean="0">
                <a:latin typeface="Calibri" pitchFamily="34" charset="0"/>
              </a:rPr>
              <a:t>(John 9)</a:t>
            </a:r>
            <a:endParaRPr lang="en-US" sz="36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96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If you were blind,</a:t>
            </a:r>
            <a:b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what would you do?</a:t>
            </a:r>
            <a:endParaRPr lang="en-US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He made lots of noise </a:t>
            </a:r>
            <a:r>
              <a:rPr lang="en-US" sz="3600" b="1" dirty="0" smtClean="0">
                <a:latin typeface="+mj-lt"/>
              </a:rPr>
              <a:t>(</a:t>
            </a:r>
            <a:r>
              <a:rPr lang="en-US" sz="3600" b="1" u="sng" dirty="0" smtClean="0">
                <a:latin typeface="+mj-lt"/>
              </a:rPr>
              <a:t>47-48</a:t>
            </a:r>
            <a:r>
              <a:rPr lang="en-US" sz="3600" b="1" dirty="0" smtClean="0">
                <a:latin typeface="+mj-lt"/>
              </a:rPr>
              <a:t>)</a:t>
            </a:r>
          </a:p>
          <a:p>
            <a:pPr marL="0" indent="0" algn="ctr">
              <a:buNone/>
            </a:pPr>
            <a:r>
              <a:rPr lang="en-US" sz="3600" b="1" dirty="0" smtClean="0">
                <a:latin typeface="+mj-lt"/>
              </a:rPr>
              <a:t>He trusted Jesus, not others</a:t>
            </a:r>
            <a:endParaRPr lang="en-US" sz="3600" b="1" dirty="0">
              <a:latin typeface="+mj-lt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</a:rPr>
              <a:t>1. </a:t>
            </a:r>
            <a:r>
              <a:rPr lang="en-US" b="1" dirty="0" smtClean="0"/>
              <a:t>People are fickle</a:t>
            </a:r>
          </a:p>
          <a:p>
            <a:pPr marL="514350" indent="-514350">
              <a:buAutoNum type="arabicPeriod"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</a:rPr>
              <a:t>2. </a:t>
            </a:r>
            <a:r>
              <a:rPr lang="en-US" b="1" dirty="0" smtClean="0"/>
              <a:t>People are wrong (48)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</a:rPr>
              <a:t>3. </a:t>
            </a:r>
            <a:r>
              <a:rPr lang="en-US" b="1" dirty="0" smtClean="0"/>
              <a:t>‘Many’</a:t>
            </a:r>
            <a:r>
              <a:rPr lang="en-US" b="1" i="1" dirty="0" smtClean="0"/>
              <a:t> </a:t>
            </a:r>
            <a:r>
              <a:rPr lang="en-US" b="1" dirty="0" smtClean="0"/>
              <a:t>(majority) did not hinder him</a:t>
            </a:r>
            <a:endParaRPr lang="en-US" b="1" i="1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1371600" y="3581400"/>
            <a:ext cx="3124200" cy="762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Be quiet!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(48)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4633452" y="3581400"/>
            <a:ext cx="3124200" cy="762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Cheer up!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(49)</a:t>
            </a:r>
          </a:p>
        </p:txBody>
      </p:sp>
    </p:spTree>
    <p:extLst>
      <p:ext uri="{BB962C8B-B14F-4D97-AF65-F5344CB8AC3E}">
        <p14:creationId xmlns:p14="http://schemas.microsoft.com/office/powerpoint/2010/main" xmlns="" val="337184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518886" y="609600"/>
            <a:ext cx="80772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</a:rPr>
              <a:t>I. Wanted To Receive His Sight, 46-47</a:t>
            </a:r>
            <a:endParaRPr kumimoji="0" lang="en-US" sz="2400" i="0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518652" y="1371600"/>
            <a:ext cx="80772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</a:rPr>
              <a:t>II. Willing To Cause A Stir To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effectLst/>
              </a:rPr>
              <a:t> Get It, 48</a:t>
            </a:r>
            <a:endParaRPr kumimoji="0" lang="en-US" sz="2400" i="0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18652" y="2895600"/>
            <a:ext cx="80772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3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</a:rPr>
              <a:t>IV. </a:t>
            </a:r>
            <a:r>
              <a:rPr lang="en-US" sz="3800" b="1" dirty="0">
                <a:solidFill>
                  <a:srgbClr val="000066"/>
                </a:solidFill>
              </a:rPr>
              <a:t>Went To </a:t>
            </a:r>
            <a:r>
              <a:rPr lang="en-US" sz="3800" b="1" dirty="0" smtClean="0">
                <a:solidFill>
                  <a:srgbClr val="000066"/>
                </a:solidFill>
              </a:rPr>
              <a:t>Jesus Eagerly</a:t>
            </a:r>
            <a:r>
              <a:rPr lang="en-US" sz="3800" b="1" dirty="0">
                <a:solidFill>
                  <a:srgbClr val="000066"/>
                </a:solidFill>
              </a:rPr>
              <a:t>, </a:t>
            </a:r>
            <a:r>
              <a:rPr kumimoji="0" lang="en-US" sz="3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50-52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518652" y="2133600"/>
            <a:ext cx="80772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</a:rPr>
              <a:t>III. Would Not Let Crowd 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effectLst/>
              </a:rPr>
              <a:t>Decide His Future, 48-49</a:t>
            </a:r>
            <a:endParaRPr kumimoji="0" lang="en-US" sz="2400" i="0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53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pPr algn="ctr"/>
            <a:r>
              <a:rPr lang="en-US" sz="38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know it was</a:t>
            </a:r>
            <a:br>
              <a:rPr lang="en-US" sz="38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8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important to him</a:t>
            </a:r>
            <a:endParaRPr lang="en-US" sz="38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 nothing hinder him, 50</a:t>
            </a:r>
          </a:p>
          <a:p>
            <a:pPr>
              <a:spcAft>
                <a:spcPts val="600"/>
              </a:spcAft>
            </a:pPr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Went to Jesus, 50 (</a:t>
            </a:r>
            <a:r>
              <a:rPr lang="en-US" sz="3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Rabboni</a:t>
            </a:r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>
              <a:spcAft>
                <a:spcPts val="600"/>
              </a:spcAft>
            </a:pPr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 desire: “I want to see!” 51</a:t>
            </a:r>
          </a:p>
          <a:p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 ‘faith’ made him well, 52</a:t>
            </a:r>
          </a:p>
          <a:p>
            <a:endParaRPr lang="en-US" b="1" dirty="0"/>
          </a:p>
          <a:p>
            <a:endParaRPr lang="en-US" b="1" dirty="0" smtClean="0"/>
          </a:p>
          <a:p>
            <a:pPr marL="0" indent="0">
              <a:spcBef>
                <a:spcPts val="2400"/>
              </a:spcBef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89222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had faith before he . . .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04504"/>
          </a:xfrm>
        </p:spPr>
        <p:txBody>
          <a:bodyPr/>
          <a:lstStyle/>
          <a:p>
            <a:pPr marL="455613" indent="-398463">
              <a:spcBef>
                <a:spcPts val="0"/>
              </a:spcBef>
            </a:pPr>
            <a:r>
              <a:rPr lang="en-US" sz="3800" b="1" dirty="0" smtClean="0">
                <a:latin typeface="Calibri" pitchFamily="34" charset="0"/>
              </a:rPr>
              <a:t>met Jesus...</a:t>
            </a:r>
          </a:p>
          <a:p>
            <a:pPr marL="455613" indent="-398463">
              <a:spcBef>
                <a:spcPts val="0"/>
              </a:spcBef>
            </a:pPr>
            <a:r>
              <a:rPr lang="en-US" sz="3800" b="1" dirty="0" smtClean="0">
                <a:latin typeface="Calibri" pitchFamily="34" charset="0"/>
              </a:rPr>
              <a:t>called out to Jesus...</a:t>
            </a:r>
          </a:p>
          <a:p>
            <a:pPr marL="455613" indent="-398463">
              <a:spcBef>
                <a:spcPts val="0"/>
              </a:spcBef>
            </a:pPr>
            <a:r>
              <a:rPr lang="en-US" sz="3800" b="1" dirty="0" smtClean="0">
                <a:latin typeface="Calibri" pitchFamily="34" charset="0"/>
              </a:rPr>
              <a:t>went to Jesus...</a:t>
            </a:r>
          </a:p>
          <a:p>
            <a:pPr marL="455613" indent="-398463">
              <a:spcBef>
                <a:spcPts val="0"/>
              </a:spcBef>
            </a:pPr>
            <a:r>
              <a:rPr lang="en-US" sz="3800" b="1" dirty="0" smtClean="0">
                <a:latin typeface="Calibri" pitchFamily="34" charset="0"/>
              </a:rPr>
              <a:t>requested his sight</a:t>
            </a:r>
          </a:p>
          <a:p>
            <a:pPr marL="57150" indent="0">
              <a:buNone/>
            </a:pPr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pPr marL="0" indent="0">
              <a:spcBef>
                <a:spcPts val="2400"/>
              </a:spcBef>
              <a:buNone/>
            </a:pPr>
            <a:endParaRPr lang="en-US" b="1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503904" y="3886200"/>
            <a:ext cx="3886200" cy="2362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Agent of healing:</a:t>
            </a:r>
            <a:b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</a:b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Jesus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 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</a:rPr>
              <a:t>(Who)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400" b="1" dirty="0">
                <a:latin typeface="Calibri" pitchFamily="34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  <a:cs typeface="Arial"/>
              </a:rPr>
              <a:t>♦</a:t>
            </a:r>
            <a:r>
              <a:rPr lang="en-US" sz="3600" b="1" dirty="0" smtClean="0">
                <a:latin typeface="Calibri" pitchFamily="34" charset="0"/>
                <a:cs typeface="Arial"/>
              </a:rPr>
              <a:t>Mt.20:34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Arial"/>
              </a:rPr>
              <a:t>♦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/>
              </a:rPr>
              <a:t>Lk.18:42-43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724400" y="3886200"/>
            <a:ext cx="3886200" cy="2362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Means of healing:</a:t>
            </a:r>
            <a:b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</a:b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Faith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 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</a:rPr>
              <a:t>(When)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400" b="1" dirty="0">
                <a:latin typeface="Calibri" pitchFamily="34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  <a:cs typeface="Arial"/>
              </a:rPr>
              <a:t>♦</a:t>
            </a:r>
            <a:r>
              <a:rPr lang="en-US" sz="3600" b="1" dirty="0" smtClean="0">
                <a:latin typeface="Calibri" pitchFamily="34" charset="0"/>
                <a:cs typeface="Arial"/>
              </a:rPr>
              <a:t>Nu.21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Arial"/>
              </a:rPr>
              <a:t>♦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/>
              </a:rPr>
              <a:t>Ac.2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5257800" y="1371600"/>
            <a:ext cx="3352800" cy="2241756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 after these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things did his faith cure him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609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518886" y="609600"/>
            <a:ext cx="80772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</a:rPr>
              <a:t>I. Wanted To Receive His Sight, 46-47</a:t>
            </a:r>
            <a:endParaRPr kumimoji="0" lang="en-US" sz="2400" i="0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518652" y="1371600"/>
            <a:ext cx="80772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</a:rPr>
              <a:t>II. Willing To Cause A Stir To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effectLst/>
              </a:rPr>
              <a:t> Get It, 48</a:t>
            </a:r>
            <a:endParaRPr kumimoji="0" lang="en-US" sz="2400" i="0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18652" y="3657600"/>
            <a:ext cx="80772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</a:rPr>
              <a:t>V. Walked With</a:t>
            </a:r>
            <a:br>
              <a:rPr kumimoji="0" lang="en-US" sz="3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</a:rPr>
            </a:br>
            <a:r>
              <a:rPr kumimoji="0" lang="en-US" sz="3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</a:rPr>
              <a:t>Jesus Gratefully, </a:t>
            </a:r>
            <a:r>
              <a:rPr kumimoji="0" lang="en-US" sz="3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52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518652" y="2133600"/>
            <a:ext cx="80772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</a:rPr>
              <a:t>III. Would Not Let Crowd 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effectLst/>
              </a:rPr>
              <a:t>Decide His Future, 48-49</a:t>
            </a:r>
            <a:endParaRPr kumimoji="0" lang="en-US" sz="2400" i="0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518652" y="2895600"/>
            <a:ext cx="80772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</a:rPr>
              <a:t>IV. </a:t>
            </a:r>
            <a:r>
              <a:rPr lang="en-US" sz="2400" dirty="0"/>
              <a:t>Went To </a:t>
            </a:r>
            <a:r>
              <a:rPr lang="en-US" sz="2400" dirty="0" smtClean="0"/>
              <a:t>Jesus Eagerly</a:t>
            </a:r>
            <a:r>
              <a:rPr lang="en-US" sz="2400" dirty="0"/>
              <a:t>, 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effectLst/>
              </a:rPr>
              <a:t>50-52</a:t>
            </a:r>
            <a:endParaRPr kumimoji="0" lang="en-US" sz="2400" i="0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378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pPr algn="ctr"/>
            <a:r>
              <a:rPr lang="en-US" sz="3600" b="1" dirty="0" smtClean="0"/>
              <a:t>His gratitude influenced others (Lk.18:43)</a:t>
            </a:r>
            <a:endParaRPr lang="en-US" sz="5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r>
              <a:rPr lang="en-US" b="1" dirty="0" smtClean="0"/>
              <a:t>Jericho – la</a:t>
            </a:r>
            <a:r>
              <a:rPr lang="en-US" sz="3200" b="1" dirty="0" smtClean="0"/>
              <a:t>st town before Jerusalem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676400" y="2438400"/>
            <a:ext cx="5769072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A day’s walk away from city of suffering and death</a:t>
            </a: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0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63096" y="36407"/>
            <a:ext cx="4800600" cy="6844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4891548" y="5518356"/>
            <a:ext cx="304800" cy="228600"/>
          </a:xfrm>
          <a:prstGeom prst="ellipse">
            <a:avLst/>
          </a:prstGeom>
          <a:noFill/>
          <a:ln w="57150"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62400" y="5867400"/>
            <a:ext cx="304800" cy="228600"/>
          </a:xfrm>
          <a:prstGeom prst="ellipse">
            <a:avLst/>
          </a:prstGeom>
          <a:noFill/>
          <a:ln w="57150"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424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33691839"/>
              </p:ext>
            </p:extLst>
          </p:nvPr>
        </p:nvGraphicFramePr>
        <p:xfrm>
          <a:off x="1524000" y="609600"/>
          <a:ext cx="60960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bg1"/>
                          </a:solidFill>
                        </a:rPr>
                        <a:t>The beggar</a:t>
                      </a:r>
                      <a:endParaRPr 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The sinner</a:t>
                      </a:r>
                      <a:endParaRPr lang="en-US" sz="32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Calibri" pitchFamily="34" charset="0"/>
                        </a:rPr>
                        <a:t>He was blind</a:t>
                      </a:r>
                      <a:endParaRPr lang="en-US" sz="32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Calibri" pitchFamily="34" charset="0"/>
                        </a:rPr>
                        <a:t>We were lost</a:t>
                      </a:r>
                      <a:endParaRPr lang="en-US" sz="32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Calibri" pitchFamily="34" charset="0"/>
                        </a:rPr>
                        <a:t>Jesus alone could heal</a:t>
                      </a:r>
                      <a:endParaRPr lang="en-US" sz="32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Calibri" pitchFamily="34" charset="0"/>
                        </a:rPr>
                        <a:t>Jesus alone</a:t>
                      </a:r>
                      <a:br>
                        <a:rPr lang="en-US" sz="3200" b="1" dirty="0" smtClean="0">
                          <a:latin typeface="Calibri" pitchFamily="34" charset="0"/>
                        </a:rPr>
                      </a:br>
                      <a:r>
                        <a:rPr lang="en-US" sz="3200" b="1" dirty="0" smtClean="0">
                          <a:latin typeface="Calibri" pitchFamily="34" charset="0"/>
                        </a:rPr>
                        <a:t>can save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Calibri" pitchFamily="34" charset="0"/>
                        </a:rPr>
                        <a:t>If Jesus leaves w/o healing, he stays blind</a:t>
                      </a:r>
                      <a:endParaRPr lang="en-US" sz="32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Calibri" pitchFamily="34" charset="0"/>
                        </a:rPr>
                        <a:t>If we leave world w/o Jesus, we stay lost</a:t>
                      </a:r>
                      <a:endParaRPr lang="en-US" sz="32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Calibri" pitchFamily="34" charset="0"/>
                        </a:rPr>
                        <a:t>He</a:t>
                      </a:r>
                      <a:r>
                        <a:rPr lang="en-US" sz="3200" b="1" baseline="0" dirty="0" smtClean="0">
                          <a:latin typeface="Calibri" pitchFamily="34" charset="0"/>
                        </a:rPr>
                        <a:t> wants mercy – something undeserved</a:t>
                      </a:r>
                      <a:endParaRPr lang="en-US" sz="32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latin typeface="Calibri" pitchFamily="34" charset="0"/>
                        </a:rPr>
                        <a:t>We can’t buy mercy  (Is.55:1;</a:t>
                      </a:r>
                      <a:r>
                        <a:rPr lang="en-US" sz="3200" b="1" baseline="0" dirty="0" smtClean="0">
                          <a:latin typeface="Calibri" pitchFamily="34" charset="0"/>
                        </a:rPr>
                        <a:t> </a:t>
                      </a:r>
                      <a:br>
                        <a:rPr lang="en-US" sz="3200" b="1" baseline="0" dirty="0" smtClean="0">
                          <a:latin typeface="Calibri" pitchFamily="34" charset="0"/>
                        </a:rPr>
                      </a:br>
                      <a:r>
                        <a:rPr lang="en-US" sz="3200" b="1" baseline="0" dirty="0" smtClean="0">
                          <a:latin typeface="Calibri" pitchFamily="34" charset="0"/>
                        </a:rPr>
                        <a:t>1 Tim.1)</a:t>
                      </a:r>
                      <a:endParaRPr lang="en-US" sz="32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6006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/>
            <a:r>
              <a:rPr lang="en-US" sz="3600" b="1" dirty="0" smtClean="0"/>
              <a:t>Lessons </a:t>
            </a:r>
            <a:r>
              <a:rPr lang="en-US" sz="3200" dirty="0" smtClean="0"/>
              <a:t>(</a:t>
            </a:r>
            <a:r>
              <a:rPr lang="en-US" sz="3200" b="1" dirty="0" smtClean="0"/>
              <a:t>1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 smtClean="0"/>
              <a:t>This is a </a:t>
            </a:r>
            <a:r>
              <a:rPr lang="en-US" sz="3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</a:t>
            </a:r>
            <a:r>
              <a:rPr lang="en-US" sz="3600" b="1" dirty="0" smtClean="0"/>
              <a:t> passage (52)</a:t>
            </a:r>
          </a:p>
          <a:p>
            <a:pPr marL="400050" indent="-401638">
              <a:spcBef>
                <a:spcPts val="600"/>
              </a:spcBef>
            </a:pPr>
            <a:r>
              <a:rPr lang="en-US" sz="3400" b="1" dirty="0" smtClean="0">
                <a:solidFill>
                  <a:schemeClr val="bg2">
                    <a:lumMod val="75000"/>
                  </a:schemeClr>
                </a:solidFill>
              </a:rPr>
              <a:t>Calls to,</a:t>
            </a:r>
            <a:r>
              <a:rPr lang="en-US" sz="3400" b="1" dirty="0" smtClean="0"/>
              <a:t> 47-48</a:t>
            </a:r>
          </a:p>
          <a:p>
            <a:pPr marL="400050" indent="-401638"/>
            <a:r>
              <a:rPr lang="en-US" sz="3400" b="1" dirty="0" smtClean="0">
                <a:solidFill>
                  <a:schemeClr val="bg2">
                    <a:lumMod val="75000"/>
                  </a:schemeClr>
                </a:solidFill>
              </a:rPr>
              <a:t>Casts away,</a:t>
            </a:r>
            <a:r>
              <a:rPr lang="en-US" sz="3400" b="1" dirty="0" smtClean="0"/>
              <a:t> 50   </a:t>
            </a:r>
            <a:r>
              <a:rPr lang="en-US" sz="3400" dirty="0" smtClean="0"/>
              <a:t>[contrast 17-22]</a:t>
            </a:r>
          </a:p>
          <a:p>
            <a:pPr marL="400050" indent="-401638"/>
            <a:r>
              <a:rPr lang="en-US" sz="3400" b="1" dirty="0" smtClean="0">
                <a:solidFill>
                  <a:schemeClr val="bg2">
                    <a:lumMod val="75000"/>
                  </a:schemeClr>
                </a:solidFill>
              </a:rPr>
              <a:t>Continues with, </a:t>
            </a:r>
            <a:r>
              <a:rPr lang="en-US" sz="3400" b="1" dirty="0" smtClean="0"/>
              <a:t>51</a:t>
            </a: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814052" y="3962400"/>
            <a:ext cx="5486400" cy="2339102"/>
          </a:xfrm>
          <a:prstGeom prst="rect">
            <a:avLst/>
          </a:prstGeom>
          <a:solidFill>
            <a:srgbClr val="FFFFCC"/>
          </a:solidFill>
          <a:ln>
            <a:solidFill>
              <a:schemeClr val="bg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algn="ctr"/>
            <a:r>
              <a:rPr lang="en-US" sz="3800" b="1" dirty="0" smtClean="0">
                <a:latin typeface="Calibri" pitchFamily="34" charset="0"/>
              </a:rPr>
              <a:t>Mk.8:34-35 </a:t>
            </a:r>
          </a:p>
          <a:p>
            <a:pPr algn="ctr"/>
            <a:r>
              <a:rPr lang="en-US" sz="3600" b="1" i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call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</a:t>
            </a:r>
          </a:p>
          <a:p>
            <a:pPr algn="ctr"/>
            <a:r>
              <a:rPr lang="en-US" sz="3600" b="1" i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come after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</a:t>
            </a:r>
          </a:p>
          <a:p>
            <a:pPr algn="ctr"/>
            <a:r>
              <a:rPr lang="en-US" sz="3600" b="1" i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deny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self, </a:t>
            </a:r>
            <a:r>
              <a:rPr lang="en-US" sz="3600" b="1" i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follow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Me</a:t>
            </a:r>
            <a:endParaRPr lang="en-US" sz="3600" b="1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716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/>
            <a:r>
              <a:rPr lang="en-US" sz="3600" b="1" dirty="0" smtClean="0"/>
              <a:t>Lessons </a:t>
            </a:r>
            <a:r>
              <a:rPr lang="en-US" sz="3200" dirty="0" smtClean="0"/>
              <a:t>(</a:t>
            </a:r>
            <a:r>
              <a:rPr lang="en-US" sz="3200" b="1" dirty="0" smtClean="0"/>
              <a:t>2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B2B2B2"/>
                </a:solidFill>
              </a:rPr>
              <a:t>This is a student passage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b="1" dirty="0" smtClean="0"/>
              <a:t>This is a </a:t>
            </a:r>
            <a:r>
              <a:rPr lang="en-US" sz="3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servant</a:t>
            </a:r>
            <a:r>
              <a:rPr lang="en-US" sz="3600" b="1" dirty="0" smtClean="0"/>
              <a:t> passage</a:t>
            </a:r>
          </a:p>
          <a:p>
            <a:pPr marL="455613" indent="-398463"/>
            <a:r>
              <a:rPr lang="en-US" sz="3600" b="1" dirty="0" smtClean="0"/>
              <a:t>Disciples chose power over piety </a:t>
            </a:r>
            <a:r>
              <a:rPr lang="en-US" sz="3000" b="1" dirty="0" smtClean="0"/>
              <a:t>(42-45)</a:t>
            </a:r>
          </a:p>
          <a:p>
            <a:pPr marL="455613" indent="-398463"/>
            <a:r>
              <a:rPr lang="en-US" sz="3600" b="1" dirty="0" smtClean="0"/>
              <a:t>Jesus </a:t>
            </a:r>
            <a:r>
              <a:rPr lang="en-US" sz="3600" b="1" u="sng" dirty="0" smtClean="0">
                <a:solidFill>
                  <a:schemeClr val="bg2">
                    <a:lumMod val="75000"/>
                  </a:schemeClr>
                </a:solidFill>
              </a:rPr>
              <a:t>shows</a:t>
            </a:r>
            <a:r>
              <a:rPr lang="en-US" sz="3600" b="1" dirty="0" smtClean="0"/>
              <a:t> them </a:t>
            </a:r>
            <a:r>
              <a:rPr lang="en-US" sz="3600" b="1" dirty="0"/>
              <a:t>humble </a:t>
            </a:r>
            <a:r>
              <a:rPr lang="en-US" sz="3600" b="1" dirty="0" smtClean="0"/>
              <a:t>service</a:t>
            </a:r>
            <a:endParaRPr lang="en-US" sz="3600" b="1" dirty="0"/>
          </a:p>
          <a:p>
            <a:pPr marL="455613" indent="-398463"/>
            <a:r>
              <a:rPr lang="en-US" sz="3600" b="1" dirty="0" smtClean="0"/>
              <a:t>Draws </a:t>
            </a:r>
            <a:r>
              <a:rPr lang="en-US" sz="3600" b="1" dirty="0"/>
              <a:t>focus </a:t>
            </a:r>
            <a:r>
              <a:rPr lang="en-US" sz="3600" b="1" dirty="0" smtClean="0"/>
              <a:t>away from Himself to </a:t>
            </a:r>
            <a:r>
              <a:rPr lang="en-US" sz="3600" b="1" u="sng" dirty="0" smtClean="0">
                <a:solidFill>
                  <a:srgbClr val="800000"/>
                </a:solidFill>
              </a:rPr>
              <a:t>blind</a:t>
            </a:r>
            <a:r>
              <a:rPr lang="en-US" sz="3600" b="1" dirty="0" smtClean="0"/>
              <a:t> </a:t>
            </a:r>
            <a:r>
              <a:rPr lang="en-US" sz="3600" b="1" u="sng" dirty="0" smtClean="0">
                <a:solidFill>
                  <a:srgbClr val="800000"/>
                </a:solidFill>
              </a:rPr>
              <a:t>beggar</a:t>
            </a:r>
            <a:r>
              <a:rPr lang="en-US" sz="3600" b="1" dirty="0" smtClean="0"/>
              <a:t> – a ‘nobody’</a:t>
            </a:r>
            <a:endParaRPr lang="en-US" sz="3600" b="1" dirty="0"/>
          </a:p>
          <a:p>
            <a:pPr marL="455613" indent="-398463"/>
            <a:r>
              <a:rPr lang="en-US" sz="3600" b="1" dirty="0" smtClean="0"/>
              <a:t>Ph.2:5-8 – to save other beggars</a:t>
            </a:r>
            <a:endParaRPr lang="en-US" sz="3600" b="1" dirty="0"/>
          </a:p>
          <a:p>
            <a:pPr marL="457200" lvl="1" indent="0">
              <a:buNone/>
            </a:pPr>
            <a:endParaRPr lang="en-US" sz="3200" b="1" dirty="0" smtClean="0"/>
          </a:p>
          <a:p>
            <a:pPr marL="796925" lvl="1" indent="-339725"/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84417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/>
              <a:t>Mk.10:46-52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86200"/>
          </a:xfrm>
        </p:spPr>
        <p:txBody>
          <a:bodyPr/>
          <a:lstStyle/>
          <a:p>
            <a:r>
              <a:rPr lang="en-US" b="1" dirty="0" smtClean="0"/>
              <a:t>Providence of God brings sinners and Savior together</a:t>
            </a:r>
          </a:p>
          <a:p>
            <a:r>
              <a:rPr lang="en-US" b="1" dirty="0" smtClean="0"/>
              <a:t>Large crowd going to Passover</a:t>
            </a:r>
          </a:p>
          <a:p>
            <a:r>
              <a:rPr lang="en-US" b="1" dirty="0" smtClean="0"/>
              <a:t>Road from Jericho to Jerusalem (Lk.10)</a:t>
            </a:r>
          </a:p>
          <a:p>
            <a:pPr marL="855663" lvl="1" indent="-398463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143921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/>
            <a:r>
              <a:rPr lang="en-US" sz="3600" b="1" dirty="0" smtClean="0"/>
              <a:t>Lessons </a:t>
            </a:r>
            <a:r>
              <a:rPr lang="en-US" sz="3200" dirty="0" smtClean="0"/>
              <a:t>(</a:t>
            </a:r>
            <a:r>
              <a:rPr lang="en-US" sz="3200" b="1" dirty="0" smtClean="0"/>
              <a:t>3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958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B2B2B2"/>
                </a:solidFill>
              </a:rPr>
              <a:t>This is a student passage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B2B2B2"/>
                </a:solidFill>
              </a:rPr>
              <a:t>This is a servant passage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b="1" dirty="0" smtClean="0"/>
              <a:t>This is a </a:t>
            </a:r>
            <a:r>
              <a:rPr lang="en-US" sz="3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salvation</a:t>
            </a:r>
            <a:r>
              <a:rPr lang="en-US" sz="3600" b="1" dirty="0" smtClean="0"/>
              <a:t> passage</a:t>
            </a:r>
          </a:p>
          <a:p>
            <a:pPr marL="455613" indent="-398463"/>
            <a:r>
              <a:rPr lang="en-US" sz="3400" b="1" dirty="0" smtClean="0"/>
              <a:t>I’m glad Jesus cares for nobodies</a:t>
            </a:r>
          </a:p>
          <a:p>
            <a:pPr marL="455613" indent="-398463"/>
            <a:r>
              <a:rPr lang="en-US" sz="3400" b="1" dirty="0" smtClean="0"/>
              <a:t>Every soul is important.  Ac.10:34-35</a:t>
            </a:r>
          </a:p>
          <a:p>
            <a:pPr marL="396875" indent="-339725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154227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63096" y="36407"/>
            <a:ext cx="4800600" cy="6844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4891548" y="5518356"/>
            <a:ext cx="304800" cy="228600"/>
          </a:xfrm>
          <a:prstGeom prst="ellipse">
            <a:avLst/>
          </a:prstGeom>
          <a:noFill/>
          <a:ln w="57150"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061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518886" y="609600"/>
            <a:ext cx="80772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</a:rPr>
              <a:t>I. Wanted To</a:t>
            </a:r>
            <a:r>
              <a:rPr kumimoji="0" lang="en-US" sz="3800" b="1" i="0" u="none" strike="noStrike" cap="none" normalizeH="0" dirty="0" smtClean="0">
                <a:ln>
                  <a:noFill/>
                </a:ln>
                <a:solidFill>
                  <a:srgbClr val="000066"/>
                </a:solidFill>
                <a:effectLst/>
              </a:rPr>
              <a:t> Receive</a:t>
            </a:r>
            <a:br>
              <a:rPr kumimoji="0" lang="en-US" sz="3800" b="1" i="0" u="none" strike="noStrike" cap="none" normalizeH="0" dirty="0" smtClean="0">
                <a:ln>
                  <a:noFill/>
                </a:ln>
                <a:solidFill>
                  <a:srgbClr val="000066"/>
                </a:solidFill>
                <a:effectLst/>
              </a:rPr>
            </a:br>
            <a:r>
              <a:rPr kumimoji="0" lang="en-US" sz="3800" b="1" i="0" u="none" strike="noStrike" cap="none" normalizeH="0" dirty="0" smtClean="0">
                <a:ln>
                  <a:noFill/>
                </a:ln>
                <a:solidFill>
                  <a:srgbClr val="000066"/>
                </a:solidFill>
                <a:effectLst/>
              </a:rPr>
              <a:t>Hi</a:t>
            </a:r>
            <a:r>
              <a:rPr kumimoji="0" lang="en-US" sz="3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</a:rPr>
              <a:t>s Sight, </a:t>
            </a:r>
            <a:r>
              <a:rPr kumimoji="0" lang="en-US" sz="3800" b="1" i="0" u="none" strike="noStrike" cap="none" normalizeH="0" baseline="0" dirty="0" smtClean="0">
                <a:ln>
                  <a:noFill/>
                </a:ln>
                <a:effectLst/>
              </a:rPr>
              <a:t>46-47</a:t>
            </a:r>
          </a:p>
        </p:txBody>
      </p:sp>
    </p:spTree>
    <p:extLst>
      <p:ext uri="{BB962C8B-B14F-4D97-AF65-F5344CB8AC3E}">
        <p14:creationId xmlns:p14="http://schemas.microsoft.com/office/powerpoint/2010/main" xmlns="" val="160087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/>
              <a:t>Opportunity to see . . .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marL="398463" indent="-398463">
              <a:buAutoNum type="arabicPeriod"/>
            </a:pPr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“</a:t>
            </a:r>
            <a:r>
              <a:rPr lang="en-US" sz="3600" b="1" i="1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Maybe one of these days</a:t>
            </a:r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”?</a:t>
            </a:r>
          </a:p>
          <a:p>
            <a:pPr marL="398463" indent="-398463">
              <a:buAutoNum type="arabicPeriod"/>
            </a:pPr>
            <a:r>
              <a:rPr lang="en-US" sz="3600" b="1" dirty="0" smtClean="0">
                <a:latin typeface="Calibri" pitchFamily="34" charset="0"/>
              </a:rPr>
              <a:t>Wordplay: </a:t>
            </a:r>
            <a:r>
              <a:rPr lang="en-US" sz="3600" b="1" dirty="0" smtClean="0">
                <a:solidFill>
                  <a:srgbClr val="800000"/>
                </a:solidFill>
                <a:latin typeface="Calibri" pitchFamily="34" charset="0"/>
              </a:rPr>
              <a:t>‘Bar’</a:t>
            </a:r>
            <a:r>
              <a:rPr lang="en-US" sz="3600" b="1" dirty="0" smtClean="0">
                <a:latin typeface="Calibri" pitchFamily="34" charset="0"/>
              </a:rPr>
              <a:t>▪</a:t>
            </a:r>
            <a:r>
              <a:rPr lang="en-US" sz="3600" b="1" dirty="0" err="1" smtClean="0">
                <a:latin typeface="Calibri" pitchFamily="34" charset="0"/>
              </a:rPr>
              <a:t>Timeus</a:t>
            </a:r>
            <a:r>
              <a:rPr lang="en-US" sz="3600" b="1" dirty="0" smtClean="0">
                <a:latin typeface="Calibri" pitchFamily="34" charset="0"/>
              </a:rPr>
              <a:t> – </a:t>
            </a:r>
            <a:r>
              <a:rPr lang="en-US" sz="3600" b="1" dirty="0" smtClean="0">
                <a:solidFill>
                  <a:srgbClr val="800000"/>
                </a:solidFill>
                <a:latin typeface="Calibri" pitchFamily="34" charset="0"/>
              </a:rPr>
              <a:t>‘</a:t>
            </a:r>
            <a:r>
              <a:rPr lang="en-US" sz="3600" b="1" dirty="0" err="1" smtClean="0">
                <a:solidFill>
                  <a:srgbClr val="800000"/>
                </a:solidFill>
                <a:latin typeface="Calibri" pitchFamily="34" charset="0"/>
              </a:rPr>
              <a:t>Bar’</a:t>
            </a:r>
            <a:r>
              <a:rPr lang="en-US" sz="3600" b="1" dirty="0" err="1" smtClean="0">
                <a:solidFill>
                  <a:srgbClr val="000000"/>
                </a:solidFill>
                <a:latin typeface="Calibri" pitchFamily="34" charset="0"/>
              </a:rPr>
              <a:t>▪David</a:t>
            </a:r>
            <a:endParaRPr lang="en-US" sz="3600" b="1" dirty="0" smtClean="0">
              <a:latin typeface="Calibri" pitchFamily="34" charset="0"/>
            </a:endParaRPr>
          </a:p>
          <a:p>
            <a:pPr marL="398463" indent="-398463">
              <a:buAutoNum type="arabicPeriod"/>
            </a:pPr>
            <a:r>
              <a:rPr lang="en-US" sz="3600" b="1" dirty="0" err="1" smtClean="0">
                <a:solidFill>
                  <a:srgbClr val="800000"/>
                </a:solidFill>
                <a:latin typeface="Calibri" pitchFamily="34" charset="0"/>
              </a:rPr>
              <a:t>Bar</a:t>
            </a:r>
            <a:r>
              <a:rPr lang="en-US" sz="3600" b="1" dirty="0" err="1" smtClean="0">
                <a:latin typeface="Calibri" pitchFamily="34" charset="0"/>
              </a:rPr>
              <a:t>timaeus</a:t>
            </a:r>
            <a:r>
              <a:rPr lang="en-US" sz="3600" b="1" dirty="0" smtClean="0">
                <a:latin typeface="Calibri" pitchFamily="34" charset="0"/>
              </a:rPr>
              <a:t> set himself up see </a:t>
            </a:r>
            <a:r>
              <a:rPr lang="en-US" sz="3600" b="1" dirty="0" err="1" smtClean="0">
                <a:solidFill>
                  <a:srgbClr val="800000"/>
                </a:solidFill>
                <a:latin typeface="Calibri" pitchFamily="34" charset="0"/>
              </a:rPr>
              <a:t>Bar</a:t>
            </a:r>
            <a:r>
              <a:rPr lang="en-US" sz="3600" b="1" dirty="0" err="1" smtClean="0">
                <a:latin typeface="Calibri" pitchFamily="34" charset="0"/>
              </a:rPr>
              <a:t>David</a:t>
            </a:r>
            <a:endParaRPr lang="en-US" sz="3600" b="1" dirty="0" smtClean="0">
              <a:latin typeface="Calibri" pitchFamily="34" charset="0"/>
            </a:endParaRPr>
          </a:p>
          <a:p>
            <a:pPr marL="398463" indent="-398463">
              <a:buAutoNum type="arabicPeriod"/>
            </a:pPr>
            <a:endParaRPr lang="en-US" sz="3600" b="1" dirty="0">
              <a:latin typeface="Calibri" pitchFamily="34" charset="0"/>
            </a:endParaRPr>
          </a:p>
          <a:p>
            <a:pPr marL="398463" indent="-398463">
              <a:buAutoNum type="arabicPeriod"/>
            </a:pPr>
            <a:endParaRPr lang="en-US" sz="3600" b="1" dirty="0" smtClean="0">
              <a:latin typeface="Calibri" pitchFamily="34" charset="0"/>
            </a:endParaRPr>
          </a:p>
          <a:p>
            <a:pPr marL="0" indent="0">
              <a:buNone/>
            </a:pPr>
            <a:endParaRPr lang="en-US" sz="3600" b="1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946356" y="3505200"/>
            <a:ext cx="7239000" cy="838200"/>
          </a:xfrm>
          <a:prstGeom prst="rect">
            <a:avLst/>
          </a:prstGeom>
          <a:solidFill>
            <a:srgbClr val="CCECFF">
              <a:alpha val="2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8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“</a:t>
            </a:r>
            <a:r>
              <a:rPr lang="en-US" sz="3800" b="1" dirty="0" smtClean="0">
                <a:solidFill>
                  <a:srgbClr val="800000"/>
                </a:solidFill>
                <a:latin typeface="Calibri" pitchFamily="34" charset="0"/>
              </a:rPr>
              <a:t>Son of </a:t>
            </a:r>
            <a:r>
              <a:rPr lang="en-US" sz="38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David” </a:t>
            </a:r>
            <a:r>
              <a:rPr lang="en-US" sz="3800" b="1" dirty="0" smtClean="0">
                <a:latin typeface="Calibri" pitchFamily="34" charset="0"/>
              </a:rPr>
              <a:t>(Mt.1:1; 21:9)</a:t>
            </a:r>
          </a:p>
        </p:txBody>
      </p:sp>
    </p:spTree>
    <p:extLst>
      <p:ext uri="{BB962C8B-B14F-4D97-AF65-F5344CB8AC3E}">
        <p14:creationId xmlns:p14="http://schemas.microsoft.com/office/powerpoint/2010/main" xmlns="" val="116055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pPr algn="ctr"/>
            <a:r>
              <a:rPr lang="en-US" sz="3600" b="1" dirty="0" smtClean="0"/>
              <a:t>Lost without revelation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57200" y="1371600"/>
            <a:ext cx="4114800" cy="6096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Cornelius,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Ac.10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572000" y="1371600"/>
            <a:ext cx="4114800" cy="6096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Philosophers,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Ac.17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57200" y="1995948"/>
            <a:ext cx="4114800" cy="609600"/>
          </a:xfrm>
          <a:prstGeom prst="rect">
            <a:avLst/>
          </a:prstGeom>
          <a:solidFill>
            <a:srgbClr val="969696">
              <a:alpha val="6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Gentile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4572000" y="1995948"/>
            <a:ext cx="4114800" cy="609600"/>
          </a:xfrm>
          <a:prstGeom prst="rect">
            <a:avLst/>
          </a:prstGeom>
          <a:solidFill>
            <a:srgbClr val="969696">
              <a:alpha val="6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Gentiles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" y="2622756"/>
            <a:ext cx="4114800" cy="6096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</a:rPr>
              <a:t>Truth seeker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572000" y="2622756"/>
            <a:ext cx="4114800" cy="6096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</a:rPr>
              <a:t>“Something new”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457200" y="3873912"/>
            <a:ext cx="4114800" cy="6096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</a:rPr>
              <a:t>Saved, Ac.10:14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4572000" y="3873912"/>
            <a:ext cx="4114800" cy="6096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</a:rPr>
              <a:t>Lost, Ac.17:27	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57200" y="3247104"/>
            <a:ext cx="41148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rPr>
              <a:t>Infl. by synagogue/OT 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572000" y="3247104"/>
            <a:ext cx="41148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rPr>
              <a:t>Infl.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</a:rPr>
              <a:t> by p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rPr>
              <a:t>orch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57200" y="4498260"/>
            <a:ext cx="4114800" cy="609600"/>
          </a:xfrm>
          <a:prstGeom prst="rect">
            <a:avLst/>
          </a:prstGeom>
          <a:solidFill>
            <a:srgbClr val="969696">
              <a:alpha val="6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Ro.1:16-17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572000" y="4498260"/>
            <a:ext cx="4114800" cy="609600"/>
          </a:xfrm>
          <a:prstGeom prst="rect">
            <a:avLst/>
          </a:prstGeom>
          <a:solidFill>
            <a:srgbClr val="969696">
              <a:alpha val="6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Ro.1:18-24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375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8" grpId="0" animBg="1"/>
      <p:bldP spid="19" grpId="0" animBg="1"/>
      <p:bldP spid="20" grpId="0" animBg="1"/>
      <p:bldP spid="21" grpId="0" animBg="1"/>
      <p:bldP spid="26" grpId="0" animBg="1"/>
      <p:bldP spid="27" grpId="0" animBg="1"/>
      <p:bldP spid="30" grpId="0" animBg="1"/>
      <p:bldP spid="31" grpId="0" animBg="1"/>
      <p:bldP spid="34" grpId="0" animBg="1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518886" y="609600"/>
            <a:ext cx="80772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</a:rPr>
              <a:t>I. Wanted To Receive His Sight, 46-47</a:t>
            </a:r>
            <a:endParaRPr kumimoji="0" lang="en-US" sz="2400" i="0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533400" y="1371600"/>
            <a:ext cx="80772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</a:rPr>
              <a:t>II. Willing To Cause A Stir</a:t>
            </a:r>
            <a:br>
              <a:rPr kumimoji="0" lang="en-US" sz="3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</a:rPr>
            </a:br>
            <a:r>
              <a:rPr kumimoji="0" lang="en-US" sz="3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</a:rPr>
              <a:t>To Get It, </a:t>
            </a:r>
            <a:r>
              <a:rPr kumimoji="0" lang="en-US" sz="3800" b="1" i="0" u="none" strike="noStrike" cap="none" normalizeH="0" baseline="0" dirty="0" smtClean="0">
                <a:ln>
                  <a:noFill/>
                </a:ln>
                <a:effectLst/>
              </a:rPr>
              <a:t>48</a:t>
            </a:r>
          </a:p>
        </p:txBody>
      </p:sp>
    </p:spTree>
    <p:extLst>
      <p:ext uri="{BB962C8B-B14F-4D97-AF65-F5344CB8AC3E}">
        <p14:creationId xmlns:p14="http://schemas.microsoft.com/office/powerpoint/2010/main" xmlns="" val="291785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0104"/>
            <a:ext cx="8229600" cy="715296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bg2">
                    <a:lumMod val="50000"/>
                  </a:schemeClr>
                </a:solidFill>
              </a:rPr>
              <a:t>People 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preferred he </a:t>
            </a:r>
            <a:r>
              <a:rPr lang="en-US" sz="3600" b="1" dirty="0">
                <a:solidFill>
                  <a:schemeClr val="bg2">
                    <a:lumMod val="50000"/>
                  </a:schemeClr>
                </a:solidFill>
              </a:rPr>
              <a:t>stay blind . . 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en-US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b="1" dirty="0" smtClean="0"/>
              <a:t>Bother Jesus?</a:t>
            </a:r>
          </a:p>
          <a:p>
            <a:r>
              <a:rPr lang="en-US" b="1" dirty="0" smtClean="0"/>
              <a:t>Delay their journey?</a:t>
            </a:r>
          </a:p>
          <a:p>
            <a:r>
              <a:rPr lang="en-US" b="1" dirty="0" smtClean="0"/>
              <a:t>Not their priority?</a:t>
            </a:r>
          </a:p>
          <a:p>
            <a:r>
              <a:rPr lang="en-US" b="1" dirty="0" smtClean="0"/>
              <a:t>Interrupt conversation?</a:t>
            </a:r>
          </a:p>
          <a:p>
            <a:r>
              <a:rPr lang="en-US" b="1" dirty="0" smtClean="0"/>
              <a:t>Bother them?</a:t>
            </a:r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12" name="Rounded Rectangle 11"/>
          <p:cNvSpPr/>
          <p:nvPr/>
        </p:nvSpPr>
        <p:spPr bwMode="auto">
          <a:xfrm>
            <a:off x="1356852" y="4392564"/>
            <a:ext cx="6415548" cy="8382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Jesus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heard, stopped, invited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5852652" y="1995948"/>
            <a:ext cx="2819400" cy="1828800"/>
          </a:xfrm>
          <a:prstGeom prst="round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They are okay with</a:t>
            </a:r>
            <a:br>
              <a:rPr kumimoji="0" lang="en-US" sz="3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</a:br>
            <a:r>
              <a:rPr kumimoji="0" lang="en-US" sz="3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his blindness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356852" y="5351208"/>
            <a:ext cx="6415548" cy="8382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Would </a:t>
            </a: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we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take the time?</a:t>
            </a:r>
            <a:endParaRPr kumimoji="0" lang="en-US" sz="360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549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518886" y="609600"/>
            <a:ext cx="80772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</a:rPr>
              <a:t>I. Wanted To Receive His Sight, 46-47</a:t>
            </a:r>
            <a:endParaRPr kumimoji="0" lang="en-US" sz="2400" i="0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518652" y="2133600"/>
            <a:ext cx="80772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</a:rPr>
              <a:t>III. Would Not Let Crowd</a:t>
            </a:r>
            <a:br>
              <a:rPr kumimoji="0" lang="en-US" sz="3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</a:rPr>
            </a:br>
            <a:r>
              <a:rPr kumimoji="0" lang="en-US" sz="3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</a:rPr>
              <a:t>Decide</a:t>
            </a:r>
            <a:r>
              <a:rPr kumimoji="0" lang="en-US" sz="3800" b="1" i="0" u="none" strike="noStrike" cap="none" normalizeH="0" dirty="0" smtClean="0">
                <a:ln>
                  <a:noFill/>
                </a:ln>
                <a:solidFill>
                  <a:srgbClr val="000066"/>
                </a:solidFill>
                <a:effectLst/>
              </a:rPr>
              <a:t> His Future</a:t>
            </a:r>
            <a:r>
              <a:rPr kumimoji="0" lang="en-US" sz="38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</a:rPr>
              <a:t>, </a:t>
            </a:r>
            <a:r>
              <a:rPr kumimoji="0" lang="en-US" sz="3800" b="1" i="0" u="none" strike="noStrike" cap="none" normalizeH="0" baseline="0" dirty="0" smtClean="0">
                <a:ln>
                  <a:noFill/>
                </a:ln>
                <a:effectLst/>
              </a:rPr>
              <a:t>48-49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18652" y="1371600"/>
            <a:ext cx="80772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</a:rPr>
              <a:t>II. Willing To Cause A Stir To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effectLst/>
              </a:rPr>
              <a:t> Get It, 48</a:t>
            </a:r>
            <a:endParaRPr kumimoji="0" lang="en-US" sz="2400" i="0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347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8540</TotalTime>
  <Words>605</Words>
  <Application>Microsoft Office PowerPoint</Application>
  <PresentationFormat>On-screen Show (4:3)</PresentationFormat>
  <Paragraphs>115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Pixel</vt:lpstr>
      <vt:lpstr>1_Default Design</vt:lpstr>
      <vt:lpstr>A Blind Man Who Insisted On Seeing Jesus</vt:lpstr>
      <vt:lpstr>Mk.10:46-52</vt:lpstr>
      <vt:lpstr>Slide 3</vt:lpstr>
      <vt:lpstr>Slide 4</vt:lpstr>
      <vt:lpstr>Opportunity to see . . . </vt:lpstr>
      <vt:lpstr>Lost without revelation</vt:lpstr>
      <vt:lpstr>Slide 7</vt:lpstr>
      <vt:lpstr>People preferred he stay blind . . .</vt:lpstr>
      <vt:lpstr>Slide 9</vt:lpstr>
      <vt:lpstr>If you were blind, what would you do?</vt:lpstr>
      <vt:lpstr>Slide 11</vt:lpstr>
      <vt:lpstr>We know it was important to him</vt:lpstr>
      <vt:lpstr>He had faith before he . . .</vt:lpstr>
      <vt:lpstr>Slide 14</vt:lpstr>
      <vt:lpstr>His gratitude influenced others (Lk.18:43)</vt:lpstr>
      <vt:lpstr>Slide 16</vt:lpstr>
      <vt:lpstr>Slide 17</vt:lpstr>
      <vt:lpstr>Lessons (1)</vt:lpstr>
      <vt:lpstr>Lessons (2)</vt:lpstr>
      <vt:lpstr>Lessons (3)</vt:lpstr>
    </vt:vector>
  </TitlesOfParts>
  <Company>Duggin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church of Christ</cp:lastModifiedBy>
  <cp:revision>970</cp:revision>
  <dcterms:created xsi:type="dcterms:W3CDTF">2011-08-18T15:42:19Z</dcterms:created>
  <dcterms:modified xsi:type="dcterms:W3CDTF">2015-11-01T16:52:52Z</dcterms:modified>
</cp:coreProperties>
</file>