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30"/>
  </p:handoutMasterIdLst>
  <p:sldIdLst>
    <p:sldId id="256" r:id="rId2"/>
    <p:sldId id="406" r:id="rId3"/>
    <p:sldId id="436" r:id="rId4"/>
    <p:sldId id="429" r:id="rId5"/>
    <p:sldId id="410" r:id="rId6"/>
    <p:sldId id="439" r:id="rId7"/>
    <p:sldId id="438" r:id="rId8"/>
    <p:sldId id="440" r:id="rId9"/>
    <p:sldId id="411" r:id="rId10"/>
    <p:sldId id="441" r:id="rId11"/>
    <p:sldId id="412" r:id="rId12"/>
    <p:sldId id="442" r:id="rId13"/>
    <p:sldId id="401" r:id="rId14"/>
    <p:sldId id="443" r:id="rId15"/>
    <p:sldId id="430" r:id="rId16"/>
    <p:sldId id="444" r:id="rId17"/>
    <p:sldId id="417" r:id="rId18"/>
    <p:sldId id="414" r:id="rId19"/>
    <p:sldId id="445" r:id="rId20"/>
    <p:sldId id="431" r:id="rId21"/>
    <p:sldId id="446" r:id="rId22"/>
    <p:sldId id="420" r:id="rId23"/>
    <p:sldId id="447" r:id="rId24"/>
    <p:sldId id="448" r:id="rId25"/>
    <p:sldId id="421" r:id="rId26"/>
    <p:sldId id="433" r:id="rId27"/>
    <p:sldId id="449" r:id="rId28"/>
    <p:sldId id="426" r:id="rId29"/>
  </p:sldIdLst>
  <p:sldSz cx="9144000" cy="6858000" type="screen4x3"/>
  <p:notesSz cx="6858000" cy="9117013"/>
  <p:embeddedFontLst>
    <p:embeddedFont>
      <p:font typeface="Garamond" pitchFamily="18" charset="0"/>
      <p:regular r:id="rId31"/>
      <p:bold r:id="rId32"/>
      <p:italic r:id="rId3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336699"/>
    <a:srgbClr val="0066CC"/>
    <a:srgbClr val="CCFFFF"/>
    <a:srgbClr val="66CCFF"/>
    <a:srgbClr val="0099FF"/>
    <a:srgbClr val="FF0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312" autoAdjust="0"/>
    <p:restoredTop sz="90930" autoAdjust="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2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B104E8-07F9-4238-B7C4-1C2590E3A98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808D3-8E0F-4BAF-9A41-DD153A71AF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75C86-B439-46D4-A4C5-DF91F21621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77A4E-A221-436C-90DE-5B7BF7FE5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F1A50-BE1F-42F1-9818-25EDE242BA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AA6D7-7532-4020-8359-04EE4A556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A123B-51F6-4D17-81AE-1CE0AF7E5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D8886-7CDF-4352-BF2F-BE233E79B2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7B088-171B-4B76-924B-4AFE6AE622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2CBE9-9920-48A5-9A67-9750C75B2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5247-DCA3-499D-9499-C27E06996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93CD24-42BD-4912-8400-98D2F16A8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54BA4E-90B8-4029-91B7-F8BA970DC7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181289" y="2133600"/>
            <a:ext cx="6690934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Self-Control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04800" y="481013"/>
            <a:ext cx="65941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Understanding the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Fruit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of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the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en-US" sz="32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Spirit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….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76400" y="5257800"/>
            <a:ext cx="5707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Galatians 5:22-23</a:t>
            </a: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 is a Requirement of Christians!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Characteristic of a Christian!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Galatians 5:23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But the fruit of the Spirit is love, joy, peace, longsuffering, kindness, goodness, faithfulness,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23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gentleness,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Against such there is no law.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24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And those who are Christ’s have crucified the flesh with its passions and desires.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If we live in the Spirit, let us also walk in the Spirit.”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</a:p>
          <a:p>
            <a:pPr marL="1254125" lvl="2" indent="-227013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Peter 1:5-8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But also for this very reason, giving all diligence,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add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to your faith virtue, to virtue knowledge,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6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to knowledge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to self-control perseverance, to perseverance godliness,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7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to godliness brotherly kindness, and to brotherly kindness love.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For if these things are yours and abound, you will be neither barren nor unfruitful in the knowledge of our Lord Jesus Christ.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”</a:t>
            </a: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Self-Control is a Requirement of Christians!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 Requirement for Men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!! 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Titus 2:2,6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“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But as for you, speak the things which are proper for sound doctrine: 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that the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older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men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be sober, reverent,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temperate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sound in faith, in love, in patience;…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6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Likewise exhort the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young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men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to be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sober-minded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7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in all things showing yourself to be a pattern of good works; in doctrine showing integrity, reverence, incorruptibility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,..”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Self-Control is a Requirement of Christians!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 Requirement for Men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!! 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Titus 2:2,6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“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But as for you, speak the things which are proper for sound doctrine: 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that the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older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men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be sober, reverent,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temperate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sound in faith, in love, in patience;…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6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Likewise exhort the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young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men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to be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sober-minded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7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in all things showing yourself to be a pattern of good works; in doctrine showing integrity, reverence, incorruptibility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,..”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Requirement for the Elders/Leadership!</a:t>
            </a:r>
          </a:p>
          <a:p>
            <a:pPr marL="852488" lvl="1" indent="-336550"/>
            <a:endParaRPr lang="en-U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Titus 1:8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but hospitable, a lover of what is good, sober-minded, just, holy,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self-controlled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,…” 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Timothy 3:2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 bishop then must be blameless, the husband of one wife, temperate,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sober-minded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of good behavior, hospitable, able to teach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;…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”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Self-Control is a Requirement of Christians!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4. 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Requirement for Women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!!</a:t>
            </a: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Titus 2:4-5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that they admonish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the young women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to love their husbands, to love their children,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to be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discreet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chaste, homemakers, good, obedient to their own husbands, that the word of God may not be blasphemed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.”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Timothy 2:9,15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9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… the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women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adorn themselves in modest apparel, with propriety and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moderation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not with braided hair or gold or pearls or costly clothing,…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15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Nevertheless she will be saved in childbearing if they continue in faith, love, and holiness, with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.”</a:t>
            </a: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Self-Control is a Requirement of Christians!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4. 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Requirement for Women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!!</a:t>
            </a: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Titus 2:4-5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that they admonish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the young women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to love their husbands, to love their children,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to be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discreet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chaste, homemakers, good, obedient to their own husbands, that the word of God may not be blasphemed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.”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Timothy 2:9,15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9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… the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women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adorn themselves in modest apparel, with propriety and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moderation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not with braided hair or gold or pearls or costly clothing,…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15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Nevertheless she will be saved in childbearing if they continue in faith, love, and holiness, with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.”</a:t>
            </a: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5. 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THEME OF GODLINESS!</a:t>
            </a:r>
          </a:p>
          <a:p>
            <a:pPr marL="852488" lvl="1" indent="-336550"/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Acts 24:25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 Paul’s teaching to Felix:  “Now as he reasoned about righteousness,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and the judgment to come….”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 Bible Warns us about those Out-of-Control</a:t>
            </a:r>
          </a:p>
          <a:p>
            <a:pPr marL="852488" lvl="1" indent="-336550"/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 Bible Warns us about those Out-of-Control</a:t>
            </a:r>
          </a:p>
          <a:p>
            <a:pPr marL="852488" lvl="1" indent="-336550"/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Many </a:t>
            </a:r>
            <a:r>
              <a:rPr lang="en-US" sz="20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 the WORLD!!</a:t>
            </a: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Timothy 3:1-5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But know this, that in the last days perilous times will come: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For men will be lovers of themselves, lovers of money, boasters, proud, blasphemers, disobedient to parents, unthankful, unholy,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unloving, unforgiving, slanderers,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without self-control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brutal, despisers of good,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traitors, headstrong, haughty, lovers of pleasure rather than lovers of God,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having a form of godliness but denying its power.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And from such people turn away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!”</a:t>
            </a: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We must not copy this behavior!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</a:t>
            </a:r>
            <a:r>
              <a:rPr lang="en-US" sz="2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Cor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15:33</a:t>
            </a: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We are under constant pressure to conform to the world, but we must not – see the world clearly.  </a:t>
            </a:r>
            <a:r>
              <a:rPr lang="en-US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Rom 12:2, 8:28 </a:t>
            </a: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Bible Warns us about those Out-of-Control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Example of the World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Mark 5:1-20</a:t>
            </a: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b="1" u="sng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WITHOUT GOD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Vs. 1-5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Then they came to the other side of the sea, to the country of the </a:t>
            </a:r>
            <a:r>
              <a:rPr lang="en-US" sz="2000" dirty="0" err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Gadarenes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And when He had come out of the boat, immediately there met Him out of the tombs a man with an unclean spirit,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who had his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dwelling among the tombs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; and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no one could bind him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not even with chains, 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because he had often been bound with shackles and chains. And the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chains had been pulled apart by him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and the shackles broken in pieces;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neither could anyone tame him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</a:t>
            </a:r>
            <a:r>
              <a:rPr lang="en-US" sz="2000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And always, night and day, he was in the mountains and in the tombs,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crying out and cutting himself with stones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.”</a:t>
            </a: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b="1" u="sng" dirty="0">
                <a:solidFill>
                  <a:srgbClr val="00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WITH GOD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Vs. 15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“Then they came to Jesus, and saw the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one who had been demon-possessed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and had the legion,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sitting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clothed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 his right mind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And they were afraid.”</a:t>
            </a:r>
          </a:p>
        </p:txBody>
      </p:sp>
      <p:sp>
        <p:nvSpPr>
          <p:cNvPr id="19149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00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 Bible Warns us about those Out-of-Control</a:t>
            </a:r>
          </a:p>
          <a:p>
            <a:pPr marL="852488" lvl="1" indent="-336550"/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False Teachers</a:t>
            </a:r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Matthew 23:25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“Woe to you, scribes and Pharisees, hypocrites! For you cleanse the outside of the cup and dish, but inside they are full of extortion and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self-indulgence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.”  </a:t>
            </a: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12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Peter 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2ff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– Clear and graphic description of ones using a “cloak of godliness” to conceal their out of control behavior!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8419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47371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4737100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4737100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 Control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can be TOUGH!</a:t>
            </a:r>
          </a:p>
          <a:p>
            <a:pPr marL="401638" indent="-401638">
              <a:tabLst>
                <a:tab pos="4737100" algn="l"/>
              </a:tabLst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marL="401638" indent="-401638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1.  One of the great needs in our world is a return to the appreciation of </a:t>
            </a:r>
            <a:r>
              <a:rPr lang="en-US" b="1" u="sng" dirty="0" smtClean="0">
                <a:latin typeface="Garamond" pitchFamily="18" charset="0"/>
                <a:cs typeface="Times New Roman" pitchFamily="18" charset="0"/>
              </a:rPr>
              <a:t>Self-Control!</a:t>
            </a: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!</a:t>
            </a:r>
            <a:endParaRPr lang="en-US" sz="2000" dirty="0" smtClean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801688" lvl="1" indent="-285750"/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01688" lvl="1" indent="-285750">
              <a:spcAft>
                <a:spcPts val="600"/>
              </a:spcAf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The world is OUT OF CONTROL – the more outrageous the behavior, the more it is accepted.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139825" lvl="2" indent="-223838">
              <a:spcAft>
                <a:spcPts val="600"/>
              </a:spcAft>
              <a:buFontTx/>
              <a:buChar char="•"/>
            </a:pP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Desires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are Fanned - Power,  Money,  Lasciviousness</a:t>
            </a:r>
          </a:p>
          <a:p>
            <a:pPr marL="1139825" lvl="2" indent="-223838">
              <a:spcAft>
                <a:spcPts val="600"/>
              </a:spcAft>
              <a:buFontTx/>
              <a:buChar char="•"/>
            </a:pP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Lusts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are Developed and </a:t>
            </a: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Opportunities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Sought!</a:t>
            </a:r>
          </a:p>
          <a:p>
            <a:pPr marL="1139825" lvl="2" indent="-223838">
              <a:spcAft>
                <a:spcPts val="600"/>
              </a:spcAft>
              <a:buFontTx/>
              <a:buChar char="•"/>
            </a:pP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Actions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are Uninhibited!</a:t>
            </a:r>
          </a:p>
          <a:p>
            <a:pPr marL="801688" lvl="1" indent="-285750"/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8838" lvl="1" indent="-401638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 And it is getting worse, and will only get worse!</a:t>
            </a:r>
          </a:p>
          <a:p>
            <a:pPr marL="401638" indent="-401638"/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47371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4737100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4737100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 Control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can be TOUGH!</a:t>
            </a:r>
          </a:p>
          <a:p>
            <a:pPr marL="401638" indent="-401638">
              <a:tabLst>
                <a:tab pos="4737100" algn="l"/>
              </a:tabLst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8838" lvl="1" indent="-401638">
              <a:tabLst>
                <a:tab pos="4737100" algn="l"/>
              </a:tabLst>
            </a:pPr>
            <a:r>
              <a:rPr lang="en-US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 Paul had to work on this Attribute!!</a:t>
            </a:r>
          </a:p>
          <a:p>
            <a:pPr marL="852488" lvl="1" indent="-336550">
              <a:tabLst>
                <a:tab pos="4737100" algn="l"/>
              </a:tabLst>
            </a:pPr>
            <a:endParaRPr lang="en-U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  <a:tabLst>
                <a:tab pos="473710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Corinthians 9:27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But I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discipline my body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bring </a:t>
            </a:r>
            <a:r>
              <a:rPr lang="en-US" sz="20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it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into subjection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lest, when I have preached to others, I myself should become disqualified.</a:t>
            </a:r>
          </a:p>
          <a:p>
            <a:pPr marL="852488" lvl="1" indent="-336550"/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473710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4737100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4737100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 Control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can be TOUGH!</a:t>
            </a:r>
          </a:p>
          <a:p>
            <a:pPr marL="401638" indent="-401638">
              <a:tabLst>
                <a:tab pos="4737100" algn="l"/>
              </a:tabLst>
            </a:pP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8838" lvl="1" indent="-401638">
              <a:tabLst>
                <a:tab pos="4737100" algn="l"/>
              </a:tabLst>
            </a:pPr>
            <a:r>
              <a:rPr lang="en-US" sz="1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 Paul had to work on this Attribute!!</a:t>
            </a:r>
          </a:p>
          <a:p>
            <a:pPr marL="852488" lvl="1" indent="-336550">
              <a:tabLst>
                <a:tab pos="4737100" algn="l"/>
              </a:tabLst>
            </a:pPr>
            <a:endParaRPr lang="en-US" sz="1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  <a:tabLst>
                <a:tab pos="473710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Corinthians 9:27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But I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discipline my body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and 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bring </a:t>
            </a:r>
            <a:r>
              <a:rPr lang="en-US" sz="2000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it</a:t>
            </a:r>
            <a:r>
              <a:rPr lang="en-US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into subjection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lest, when I have preached to others, I myself should become disqualified.</a:t>
            </a:r>
          </a:p>
          <a:p>
            <a:pPr marL="852488" lvl="1" indent="-336550"/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 Something that we ALL have to work on!!</a:t>
            </a:r>
          </a:p>
          <a:p>
            <a:pPr marL="852488" lvl="1" indent="-336550"/>
            <a:endParaRPr lang="en-U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Romans 12:3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For I say, through the grace given to me, to everyone who is among you,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not to think of himself more highly than he ought to think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but to think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soberly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as God has dealt to each one a measure of faith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”</a:t>
            </a:r>
          </a:p>
          <a:p>
            <a:pPr marL="1254125" lvl="2" indent="-227013">
              <a:buFontTx/>
              <a:buChar char="•"/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</a:pPr>
            <a:r>
              <a:rPr lang="en-US" sz="2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Peter 1:5,10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– Requires diligent effort!!</a:t>
            </a:r>
          </a:p>
        </p:txBody>
      </p:sp>
      <p:sp>
        <p:nvSpPr>
          <p:cNvPr id="19661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5426075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5426075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5426075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Keys to Self-Control…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5426075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5426075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5426075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Keys to Self-Control…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426075" algn="l"/>
              </a:tabLst>
            </a:pP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 Sincere Love for God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this gets our spiritual focus correct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1200" b="1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Mark 12:30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‘And you shall love the LORD your God with all your heart, with all your soul, with all your mind, and with all your strength.’ This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first commandment.</a:t>
            </a: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John 14:15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“If you love Me, keep My commandments”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5426075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5426075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5426075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Keys to Self-Control…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426075" algn="l"/>
              </a:tabLst>
            </a:pP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 Sincere Love for God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this gets our spiritual focus correct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1200" b="1" i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Mark 12:30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‘And you shall love the LORD your God with all your heart, with all your soul, with all your mind, and with all your strength.’ This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first commandment.</a:t>
            </a: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John 14:15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“If you love Me, keep My commandments”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426075" algn="l"/>
              </a:tabLst>
            </a:pP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Humility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this gets our personal focus correct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1200" b="1" i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Lu 9:23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- “Then He said to </a:t>
            </a:r>
            <a:r>
              <a:rPr lang="en-US" sz="20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them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all, "If anyone desires to come after Me,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let him deny himself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and take up his cross daily, and follow Me.”</a:t>
            </a: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426075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Mt 18:4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“Therefore whoever humbles himself as this little child is the greatest in the kingdom of heaven.”</a:t>
            </a: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426075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520065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5200650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5200650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Keys to Self-Control…</a:t>
            </a:r>
          </a:p>
          <a:p>
            <a:pPr marL="852488" lvl="1" indent="-336550">
              <a:tabLst>
                <a:tab pos="5200650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200650" algn="l"/>
              </a:tabLst>
            </a:pP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Clear Understanding of Sin 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puts sin in the proper view</a:t>
            </a:r>
          </a:p>
          <a:p>
            <a:pPr marL="1254125" lvl="2" indent="-287338">
              <a:tabLst>
                <a:tab pos="5200650" algn="l"/>
              </a:tabLst>
            </a:pP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spcAft>
                <a:spcPts val="600"/>
              </a:spcAft>
              <a:tabLst>
                <a:tab pos="520065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What things are SINFUL	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Timothy </a:t>
            </a:r>
            <a:r>
              <a:rPr lang="en-US" sz="2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2:15, 3:16-17</a:t>
            </a:r>
            <a:endParaRPr lang="en-US" sz="2000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spcAft>
                <a:spcPts val="600"/>
              </a:spcAft>
              <a:tabLst>
                <a:tab pos="520065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Sin is Pleasurable &amp; Deceitful 	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Hebrews 3:13, 11:25</a:t>
            </a:r>
          </a:p>
          <a:p>
            <a:pPr marL="1254125" lvl="2" indent="-287338">
              <a:spcAft>
                <a:spcPts val="600"/>
              </a:spcAft>
              <a:tabLst>
                <a:tab pos="520065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c.  Sin is a Result of our Desires/Lusts	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James 1:12-18</a:t>
            </a:r>
          </a:p>
          <a:p>
            <a:pPr marL="1254125" lvl="2" indent="-287338">
              <a:spcAft>
                <a:spcPts val="600"/>
              </a:spcAft>
              <a:tabLst>
                <a:tab pos="520065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d.  Sin is a CHOICE	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Joshua 24:15</a:t>
            </a:r>
          </a:p>
          <a:p>
            <a:pPr marL="1254125" lvl="2" indent="-287338">
              <a:spcAft>
                <a:spcPts val="600"/>
              </a:spcAft>
              <a:tabLst>
                <a:tab pos="520065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e.  Sin Results in Death!	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Romans 6:23</a:t>
            </a:r>
          </a:p>
          <a:p>
            <a:pPr marL="1254125" lvl="2" indent="-287338">
              <a:spcAft>
                <a:spcPts val="600"/>
              </a:spcAft>
              <a:tabLst>
                <a:tab pos="5200650" algn="l"/>
              </a:tabLs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f.  HATE SIN!</a:t>
            </a:r>
            <a:r>
              <a:rPr lang="en-US" sz="2000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	Ps 119:104, 128; Pr 8:13</a:t>
            </a:r>
          </a:p>
          <a:p>
            <a:pPr marL="1254125" lvl="2" indent="-287338">
              <a:tabLst>
                <a:tab pos="5200650" algn="l"/>
              </a:tabLst>
            </a:pP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520065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5200650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5200650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Keys to Self-Control…</a:t>
            </a:r>
          </a:p>
          <a:p>
            <a:pPr marL="852488" lvl="1" indent="-336550">
              <a:tabLst>
                <a:tab pos="5200650" algn="l"/>
              </a:tabLst>
            </a:pP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200650" algn="l"/>
              </a:tabLst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DETERMINED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CONVICTION/WORK to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ACT GODLY! </a:t>
            </a:r>
          </a:p>
          <a:p>
            <a:pPr marL="1254125" lvl="2" indent="-287338">
              <a:tabLst>
                <a:tab pos="5200650" algn="l"/>
              </a:tabLst>
            </a:pP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this influences our course of action</a:t>
            </a:r>
          </a:p>
          <a:p>
            <a:pPr marL="1254125" lvl="2" indent="-287338">
              <a:tabLst>
                <a:tab pos="5200650" algn="l"/>
              </a:tabLst>
            </a:pPr>
            <a:endParaRPr 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Joshua 24:15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“… choose for yourselves this day whom you will serve…” , </a:t>
            </a: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Corinthians 15:58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“Therefore, my beloved brethren, be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steadfast,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immovable, always abounding in the work of the Lord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,….”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Timothy 6:12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-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Fight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good fight of faith,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lay hold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on eternal life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852488" lvl="1" indent="-336550">
              <a:tabLst>
                <a:tab pos="4737100" algn="l"/>
              </a:tabLst>
            </a:pPr>
            <a:endParaRPr lang="en-U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  <a:tabLst>
                <a:tab pos="473710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Timothy  2:22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Flee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;  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</a:t>
            </a:r>
            <a:r>
              <a:rPr lang="en-US" sz="2000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Cor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10:13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Escape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;   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James 1:2-8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–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Pray</a:t>
            </a: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>
              <a:tabLst>
                <a:tab pos="5200650" algn="l"/>
              </a:tabLst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Applications to us…</a:t>
            </a:r>
          </a:p>
          <a:p>
            <a:pPr marL="401638" indent="-401638">
              <a:tabLst>
                <a:tab pos="5200650" algn="l"/>
              </a:tabLst>
            </a:pP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tabLst>
                <a:tab pos="5200650" algn="l"/>
              </a:tabLs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Keys to Self-Control…</a:t>
            </a:r>
          </a:p>
          <a:p>
            <a:pPr marL="852488" lvl="1" indent="-336550">
              <a:tabLst>
                <a:tab pos="5200650" algn="l"/>
              </a:tabLst>
            </a:pP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200650" algn="l"/>
              </a:tabLst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</a:t>
            </a:r>
            <a:r>
              <a:rPr lang="en-US" sz="2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DETERMINED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CONVICTION/WORK to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ACT GODLY! </a:t>
            </a:r>
          </a:p>
          <a:p>
            <a:pPr marL="1254125" lvl="2" indent="-287338">
              <a:tabLst>
                <a:tab pos="5200650" algn="l"/>
              </a:tabLst>
            </a:pP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- </a:t>
            </a:r>
            <a:r>
              <a:rPr lang="en-US" sz="20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this influences our course of action</a:t>
            </a:r>
          </a:p>
          <a:p>
            <a:pPr marL="1254125" lvl="2" indent="-287338">
              <a:tabLst>
                <a:tab pos="5200650" algn="l"/>
              </a:tabLst>
            </a:pPr>
            <a:endParaRPr 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Joshua 24:15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“… choose for yourselves this day whom you will serve…” , </a:t>
            </a:r>
            <a:endParaRPr lang="en-US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</a:t>
            </a: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Corinthians 15:58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“Therefore, my beloved brethren, be 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steadfast,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immovable, always abounding in the work of the Lord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,….”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endParaRPr lang="en-US" sz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Timothy 6:12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-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Fight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good fight of faith, </a:t>
            </a:r>
            <a:r>
              <a:rPr lang="en-US" sz="2000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lay hold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on eternal life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</a:t>
            </a:r>
          </a:p>
          <a:p>
            <a:pPr marL="852488" lvl="1" indent="-336550">
              <a:tabLst>
                <a:tab pos="4737100" algn="l"/>
              </a:tabLst>
            </a:pPr>
            <a:endParaRPr lang="en-US" sz="12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27013">
              <a:buFontTx/>
              <a:buChar char="•"/>
              <a:tabLst>
                <a:tab pos="473710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Timothy  2:22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Flee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;  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 </a:t>
            </a:r>
            <a:r>
              <a:rPr lang="en-US" sz="2000" u="sng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Cor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10:13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Escape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;   </a:t>
            </a: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James 1:2-8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– </a:t>
            </a: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Pray</a:t>
            </a: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>
              <a:tabLst>
                <a:tab pos="5200650" algn="l"/>
              </a:tabLst>
            </a:pP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5.  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Constant Self-Evaluation! - 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this corrects our course if needed </a:t>
            </a:r>
          </a:p>
          <a:p>
            <a:pPr marL="852488" lvl="1" indent="-336550">
              <a:tabLst>
                <a:tab pos="5200650" algn="l"/>
              </a:tabLst>
            </a:pPr>
            <a:endParaRPr lang="en-US" sz="8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254125" lvl="2" indent="-287338">
              <a:buFontTx/>
              <a:buChar char="•"/>
              <a:tabLst>
                <a:tab pos="5200650" algn="l"/>
              </a:tabLst>
            </a:pPr>
            <a:r>
              <a:rPr lang="en-US" sz="2000" u="sng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 Corinthians 13:5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“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Examine yourselves </a:t>
            </a:r>
            <a:r>
              <a:rPr lang="en-US" sz="2000" i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as to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whether you are in the faith. Test yourselves. … - unless indeed you are disqualified.”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07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CONCLUSION</a:t>
            </a:r>
          </a:p>
          <a:p>
            <a:pPr marL="401638" indent="-401638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 In </a:t>
            </a:r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Galatians 5:22-23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there are 9 attributes that should Describe Us!!</a:t>
            </a:r>
          </a:p>
          <a:p>
            <a:pPr marL="914400" lvl="1" indent="-398463"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Love, Joy, Peace, Longsuffering, Kindness, Goodness, Faithfulness, Gentleness &amp; Self-Control</a:t>
            </a:r>
          </a:p>
          <a:p>
            <a:pPr marL="401638" indent="-401638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 </a:t>
            </a: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  Are We SELF-CONTROLLED?? </a:t>
            </a: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Are We: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 control of self; </a:t>
            </a:r>
            <a:r>
              <a:rPr lang="en-US" sz="2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master of our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desires and passions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 Restraining!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What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would others say…family, friends, co-workers, brethren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 Remember…</a:t>
            </a: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Self-Controlled is a Requirement!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Those that are not Self-Controlled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– Bad Company!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– Can be Tough!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How:  Love God, Humility,  Proper view of Sin, WORK &amp; Introspective</a:t>
            </a:r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201731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marL="401638" indent="-401638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1.  One of the great needs in our world is a return to the appreciation of </a:t>
            </a:r>
            <a:r>
              <a:rPr lang="en-US" b="1" u="sng" dirty="0" smtClean="0">
                <a:latin typeface="Garamond" pitchFamily="18" charset="0"/>
                <a:cs typeface="Times New Roman" pitchFamily="18" charset="0"/>
              </a:rPr>
              <a:t>Self-Control!</a:t>
            </a:r>
            <a:r>
              <a:rPr lang="en-US" b="1" dirty="0" smtClean="0">
                <a:latin typeface="Garamond" pitchFamily="18" charset="0"/>
                <a:cs typeface="Times New Roman" pitchFamily="18" charset="0"/>
              </a:rPr>
              <a:t>!</a:t>
            </a:r>
            <a:endParaRPr lang="en-US" sz="2000" dirty="0" smtClean="0">
              <a:solidFill>
                <a:srgbClr val="CC0000"/>
              </a:solidFill>
              <a:latin typeface="Garamond" pitchFamily="18" charset="0"/>
              <a:cs typeface="Times New Roman" pitchFamily="18" charset="0"/>
            </a:endParaRPr>
          </a:p>
          <a:p>
            <a:pPr marL="801688" lvl="1" indent="-285750"/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01688" lvl="1" indent="-285750">
              <a:spcAft>
                <a:spcPts val="600"/>
              </a:spcAft>
            </a:pP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The world is OUT OF CONTROL – the more outrageous the behavior, the more it is accepted.</a:t>
            </a:r>
            <a:endParaRPr lang="en-US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139825" lvl="2" indent="-223838">
              <a:spcAft>
                <a:spcPts val="600"/>
              </a:spcAft>
              <a:buFontTx/>
              <a:buChar char="•"/>
            </a:pP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Desires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are Fanned - Power,  Money,  Lasciviousness</a:t>
            </a:r>
          </a:p>
          <a:p>
            <a:pPr marL="1139825" lvl="2" indent="-223838">
              <a:spcAft>
                <a:spcPts val="600"/>
              </a:spcAft>
              <a:buFontTx/>
              <a:buChar char="•"/>
            </a:pP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Lusts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are Developed and </a:t>
            </a: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Opportunities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Sought!</a:t>
            </a:r>
          </a:p>
          <a:p>
            <a:pPr marL="1139825" lvl="2" indent="-223838">
              <a:spcAft>
                <a:spcPts val="600"/>
              </a:spcAft>
              <a:buFontTx/>
              <a:buChar char="•"/>
            </a:pPr>
            <a:r>
              <a:rPr lang="en-US" sz="20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Actions</a:t>
            </a:r>
            <a:r>
              <a:rPr lang="en-US" sz="2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are Uninhibited!</a:t>
            </a:r>
          </a:p>
          <a:p>
            <a:pPr marL="801688" lvl="1" indent="-285750"/>
            <a:endParaRPr lang="en-US" sz="8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8838" lvl="1" indent="-401638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 And it is getting worse, and will only get worse!</a:t>
            </a:r>
          </a:p>
          <a:p>
            <a:pPr marL="401638" indent="-401638"/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	Tolerance (of sin) is more “noble” than self-control (moral excellence); thus leaving foolishness unchecked!</a:t>
            </a:r>
          </a:p>
          <a:p>
            <a:pPr marL="401638" indent="-401638"/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3.   While the pressure is intense, the Lord’s people must not conform to the world’s behavior…we must control self!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022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INTRODUCTION</a:t>
            </a:r>
          </a:p>
          <a:p>
            <a:pPr marL="401638" indent="-401638"/>
            <a:endParaRPr lang="en-US" sz="2000" b="1" u="sng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>
              <a:spcAft>
                <a:spcPts val="60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4.   </a:t>
            </a:r>
            <a:r>
              <a:rPr 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Galatians 5:22-23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provide us 9 attributes that should describe Christians…that is US!!</a:t>
            </a: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Love, Joy, Peace, Longsuffering, Kindness, Goodness, Faithfulness, Gentleness </a:t>
            </a:r>
          </a:p>
          <a:p>
            <a:pPr marL="914400" lvl="1" indent="-398463">
              <a:spcAft>
                <a:spcPts val="600"/>
              </a:spcAft>
              <a:buFontTx/>
              <a:buChar char="•"/>
            </a:pPr>
            <a:r>
              <a:rPr lang="en-US" sz="20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</a:t>
            </a:r>
          </a:p>
          <a:p>
            <a:pPr marL="401638" indent="-401638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5.  We would like to discuss: Self-Control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01688" lvl="1" indent="-2857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01688" lvl="1" indent="-2857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Define this word</a:t>
            </a:r>
          </a:p>
          <a:p>
            <a:pPr marL="801688" lvl="1" indent="-2857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Review God’s Teaching on this word</a:t>
            </a:r>
          </a:p>
          <a:p>
            <a:pPr marL="801688" lvl="1" indent="-2857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c.  Make some Applications!!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Defining “Self Control”…</a:t>
            </a:r>
          </a:p>
          <a:p>
            <a:pPr marL="401638" indent="-401638"/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 Biblical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Usage…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Multiple Words used to describe the concept: Self-control, sober, temperate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309688" lvl="2" indent="-336550">
              <a:buFont typeface="Arial" pitchFamily="34" charset="0"/>
              <a:buChar char="•"/>
            </a:pPr>
            <a:r>
              <a:rPr lang="el-G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ακρατης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εγκρατης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egkrates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σωφρων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sophron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Defining “Self Control”…</a:t>
            </a:r>
          </a:p>
          <a:p>
            <a:pPr marL="401638" indent="-401638"/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 Biblical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Usage…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Multiple Words used to describe the concept: Self-control, sober, temperate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309688" lvl="2" indent="-336550">
              <a:buFont typeface="Arial" pitchFamily="34" charset="0"/>
              <a:buChar char="•"/>
            </a:pPr>
            <a:r>
              <a:rPr lang="el-G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ακρατης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εγκρατης </a:t>
            </a:r>
            <a:r>
              <a:rPr lang="en-US" sz="20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egkrates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σωφρων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sophron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0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THAYER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self-control; the virtue of one who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masters his desires and passions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esp. his sensual appetites; mastering, controlling, curbing &amp; restraining self  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</a:t>
            </a:r>
            <a:r>
              <a:rPr lang="en-US" sz="20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VINCENT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“self-control,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holding in hand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passions and desires</a:t>
            </a: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”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Defining “Self Control”…</a:t>
            </a:r>
          </a:p>
          <a:p>
            <a:pPr marL="401638" indent="-401638"/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 Biblical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Usage…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Multiple Words used to describe the concept: Self-control, sober, temperate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309688" lvl="2" indent="-336550">
              <a:buFont typeface="Arial" pitchFamily="34" charset="0"/>
              <a:buChar char="•"/>
            </a:pPr>
            <a:r>
              <a:rPr lang="el-G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ακρατης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εγκρατης </a:t>
            </a:r>
            <a:r>
              <a:rPr lang="en-US" sz="20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egkrates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σωφρων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sophron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0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THAYER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self-control; the virtue of one who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masters his desires and passions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esp. his sensual appetites; mastering, controlling, curbing &amp; restraining self  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</a:t>
            </a:r>
            <a:r>
              <a:rPr lang="en-US" sz="20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VINCENT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“self-control,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holding in hand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passions and desires”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Synonyms &amp; Antonyms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</a:t>
            </a:r>
            <a:r>
              <a:rPr lang="en-US" sz="20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Synonyms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  </a:t>
            </a:r>
            <a:r>
              <a:rPr lang="en-US" sz="2000" dirty="0" smtClean="0">
                <a:latin typeface="Garamond" pitchFamily="18" charset="0"/>
              </a:rPr>
              <a:t>disciplined</a:t>
            </a:r>
            <a:r>
              <a:rPr lang="en-US" sz="2000" dirty="0">
                <a:latin typeface="Garamond" pitchFamily="18" charset="0"/>
              </a:rPr>
              <a:t>, restraint, willpower, sobriety, discretion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</a:t>
            </a:r>
            <a:r>
              <a:rPr lang="en-US" sz="20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Antonyms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  </a:t>
            </a:r>
            <a:r>
              <a:rPr lang="en-US" sz="2000" dirty="0" smtClean="0">
                <a:latin typeface="Garamond" pitchFamily="18" charset="0"/>
              </a:rPr>
              <a:t>Instability</a:t>
            </a:r>
            <a:r>
              <a:rPr lang="en-US" sz="2000" dirty="0">
                <a:latin typeface="Garamond" pitchFamily="18" charset="0"/>
              </a:rPr>
              <a:t>, rashness</a:t>
            </a:r>
            <a:r>
              <a:rPr lang="en-US" sz="2000" dirty="0" smtClean="0">
                <a:latin typeface="Garamond" pitchFamily="18" charset="0"/>
              </a:rPr>
              <a:t>, </a:t>
            </a:r>
            <a:r>
              <a:rPr lang="en-US" sz="2000" dirty="0">
                <a:latin typeface="Garamond" pitchFamily="18" charset="0"/>
              </a:rPr>
              <a:t>inconsistent, ungoverned, </a:t>
            </a:r>
            <a:r>
              <a:rPr lang="en-US" sz="2000" dirty="0" smtClean="0">
                <a:latin typeface="Garamond" pitchFamily="18" charset="0"/>
              </a:rPr>
              <a:t>unrestrained</a:t>
            </a:r>
            <a:endParaRPr lang="en-US" sz="2000" dirty="0">
              <a:latin typeface="Garamond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Defining “Self Control”…</a:t>
            </a:r>
          </a:p>
          <a:p>
            <a:pPr marL="401638" indent="-401638"/>
            <a:endParaRPr lang="en-US" sz="18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 Biblical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Usage…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 Multiple Words used to describe the concept: Self-control, sober, temperate</a:t>
            </a: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1309688" lvl="2" indent="-336550">
              <a:buFont typeface="Arial" pitchFamily="34" charset="0"/>
              <a:buChar char="•"/>
            </a:pPr>
            <a:r>
              <a:rPr lang="el-GR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ακρατης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εγκρατης </a:t>
            </a:r>
            <a:r>
              <a:rPr lang="en-US" sz="2000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egkrates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 </a:t>
            </a:r>
            <a:r>
              <a:rPr lang="el-GR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σωφρων </a:t>
            </a:r>
            <a:r>
              <a:rPr lang="en-US" sz="20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sophron</a:t>
            </a:r>
            <a:endParaRPr 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</a:t>
            </a:r>
            <a:r>
              <a:rPr lang="en-US" sz="20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THAYER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self-control; the virtue of one who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masters his desires and passions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, esp. his sensual appetites; mastering, controlling, curbing &amp; restraining self  </a:t>
            </a:r>
            <a:r>
              <a:rPr lang="en-US" sz="8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</a:t>
            </a:r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3.  </a:t>
            </a:r>
            <a:r>
              <a:rPr lang="en-US" sz="2000" u="sng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VINCENT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-  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“self-control, </a:t>
            </a:r>
            <a:r>
              <a:rPr lang="en-US" sz="2000" u="sng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holding in hand</a:t>
            </a: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 the passions and desires”</a:t>
            </a:r>
            <a:endParaRPr lang="en-US" sz="1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B.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Synonyms &amp; Antonyms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1. </a:t>
            </a:r>
            <a:r>
              <a:rPr lang="en-US" sz="20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Synonyms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  </a:t>
            </a:r>
            <a:r>
              <a:rPr lang="en-US" sz="2000" dirty="0" smtClean="0">
                <a:latin typeface="Garamond" pitchFamily="18" charset="0"/>
              </a:rPr>
              <a:t>disciplined</a:t>
            </a:r>
            <a:r>
              <a:rPr lang="en-US" sz="2000" dirty="0">
                <a:latin typeface="Garamond" pitchFamily="18" charset="0"/>
              </a:rPr>
              <a:t>, restraint, willpower, sobriety, discretion</a:t>
            </a:r>
            <a:endParaRPr lang="en-US" sz="20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8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2. </a:t>
            </a:r>
            <a:r>
              <a:rPr lang="en-US" sz="2000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Antonyms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:  </a:t>
            </a:r>
            <a:r>
              <a:rPr lang="en-US" sz="2000" dirty="0" smtClean="0">
                <a:latin typeface="Garamond" pitchFamily="18" charset="0"/>
              </a:rPr>
              <a:t>Instability</a:t>
            </a:r>
            <a:r>
              <a:rPr lang="en-US" sz="2000" dirty="0">
                <a:latin typeface="Garamond" pitchFamily="18" charset="0"/>
              </a:rPr>
              <a:t>, rashness</a:t>
            </a:r>
            <a:r>
              <a:rPr lang="en-US" sz="2000" dirty="0" smtClean="0">
                <a:latin typeface="Garamond" pitchFamily="18" charset="0"/>
              </a:rPr>
              <a:t>, </a:t>
            </a:r>
            <a:r>
              <a:rPr lang="en-US" sz="2000" dirty="0">
                <a:latin typeface="Garamond" pitchFamily="18" charset="0"/>
              </a:rPr>
              <a:t>inconsistent, ungoverned, unrestrained</a:t>
            </a:r>
          </a:p>
          <a:p>
            <a:pPr marL="852488" lvl="1" indent="-336550"/>
            <a:endParaRPr lang="en-US" sz="2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C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.  Self Control is Simply…Controlling our Behavior!</a:t>
            </a:r>
          </a:p>
          <a:p>
            <a:pPr marL="852488" lvl="1" indent="-336550"/>
            <a:endParaRPr lang="en-US" sz="8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Text Box 2"/>
          <p:cNvSpPr txBox="1">
            <a:spLocks noChangeArrowheads="1"/>
          </p:cNvSpPr>
          <p:nvPr/>
        </p:nvSpPr>
        <p:spPr bwMode="auto">
          <a:xfrm>
            <a:off x="381000" y="347663"/>
            <a:ext cx="8534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01638" indent="-401638"/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II.  </a:t>
            </a:r>
            <a:r>
              <a:rPr lang="en-US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God’s word on Self-Control …</a:t>
            </a:r>
          </a:p>
          <a:p>
            <a:pPr marL="401638" indent="-401638"/>
            <a:endParaRPr lang="en-US" sz="2000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401638" indent="-401638"/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A. 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cs typeface="Times New Roman" pitchFamily="18" charset="0"/>
              </a:rPr>
              <a:t>Self-Control is a Requirement of Christians!</a:t>
            </a:r>
            <a:endParaRPr lang="en-US" b="1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marL="852488" lvl="1" indent="-336550"/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85347" name="Rectangle 3"/>
          <p:cNvSpPr>
            <a:spLocks noChangeArrowheads="1"/>
          </p:cNvSpPr>
          <p:nvPr/>
        </p:nvSpPr>
        <p:spPr bwMode="auto">
          <a:xfrm>
            <a:off x="228600" y="304800"/>
            <a:ext cx="8686800" cy="6248400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6680</TotalTime>
  <Words>2471</Words>
  <Application>Microsoft Office PowerPoint</Application>
  <PresentationFormat>On-screen Show (4:3)</PresentationFormat>
  <Paragraphs>286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Garamond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Capps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Capps</dc:creator>
  <cp:lastModifiedBy>Johnson</cp:lastModifiedBy>
  <cp:revision>73</cp:revision>
  <dcterms:created xsi:type="dcterms:W3CDTF">2004-07-04T04:20:01Z</dcterms:created>
  <dcterms:modified xsi:type="dcterms:W3CDTF">2015-12-22T07:14:06Z</dcterms:modified>
</cp:coreProperties>
</file>