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sldIdLst>
    <p:sldId id="256" r:id="rId3"/>
    <p:sldId id="262" r:id="rId4"/>
    <p:sldId id="263" r:id="rId5"/>
    <p:sldId id="264" r:id="rId6"/>
    <p:sldId id="265" r:id="rId7"/>
    <p:sldId id="266" r:id="rId8"/>
    <p:sldId id="267" r:id="rId9"/>
    <p:sldId id="257" r:id="rId10"/>
    <p:sldId id="268" r:id="rId11"/>
    <p:sldId id="269" r:id="rId12"/>
    <p:sldId id="270" r:id="rId13"/>
    <p:sldId id="271" r:id="rId14"/>
    <p:sldId id="274" r:id="rId15"/>
    <p:sldId id="273" r:id="rId16"/>
    <p:sldId id="272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CC6600"/>
    <a:srgbClr val="66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0" autoAdjust="0"/>
    <p:restoredTop sz="90929"/>
  </p:normalViewPr>
  <p:slideViewPr>
    <p:cSldViewPr showGuides="1">
      <p:cViewPr varScale="1">
        <p:scale>
          <a:sx n="87" d="100"/>
          <a:sy n="87" d="100"/>
        </p:scale>
        <p:origin x="-8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463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109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68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689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19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044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547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0986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187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26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30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29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217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446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99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868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54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48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109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5082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3282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3253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534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ritannic Bold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ritannic Bold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ritannic Bold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ritannic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ritannic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ritannic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ritannic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ritannic Bold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8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56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A Saint Who Went AWOL</a:t>
            </a:r>
            <a:endParaRPr lang="en-US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Tim.4:10</a:t>
            </a:r>
            <a:endParaRPr lang="en-US" alt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28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Outward piety does not always match inner longings</a:t>
            </a:r>
            <a:endParaRPr lang="en-US" alt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Outwardly he serves with Paul…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Preachers fall because they neglect personal growth.  </a:t>
            </a: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Tim.1:19-20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realize: we can fall.  </a:t>
            </a:r>
            <a:br>
              <a:rPr lang="en-US" altLang="en-US" sz="32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Co.10:12</a:t>
            </a:r>
          </a:p>
        </p:txBody>
      </p:sp>
    </p:spTree>
    <p:extLst>
      <p:ext uri="{BB962C8B-B14F-4D97-AF65-F5344CB8AC3E}">
        <p14:creationId xmlns:p14="http://schemas.microsoft.com/office/powerpoint/2010/main" xmlns="" val="124428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28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altLang="en-US" sz="28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Apostasy may have</a:t>
            </a:r>
            <a:b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occurred gradually</a:t>
            </a:r>
            <a:endParaRPr lang="en-US" alt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‘Falling in love’ with world…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implies . . 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en-US" sz="3200" b="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Demas . . . </a:t>
            </a:r>
          </a:p>
          <a:p>
            <a:pPr marL="914400" lvl="1" indent="-514350">
              <a:buAutoNum type="arabicPeriod"/>
            </a:pPr>
            <a:r>
              <a:rPr lang="en-US" altLang="en-US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Flee from affliction; run in fear of reign of terror?   </a:t>
            </a:r>
            <a:r>
              <a:rPr lang="en-US" altLang="en-US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Mk.4:17</a:t>
            </a:r>
          </a:p>
          <a:p>
            <a:pPr marL="914400" lvl="1" indent="-514350">
              <a:buAutoNum type="arabicPeriod"/>
            </a:pPr>
            <a:r>
              <a:rPr lang="en-US" altLang="en-US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 after world’s glitter?  </a:t>
            </a:r>
            <a:r>
              <a:rPr lang="en-US" altLang="en-US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Mk.4:18-19</a:t>
            </a:r>
            <a:endParaRPr lang="en-US" altLang="en-US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en-US" sz="32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62000" y="2667000"/>
            <a:ext cx="25908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276600" y="2667000"/>
            <a:ext cx="25908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Temptation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791200" y="2667000"/>
            <a:ext cx="25908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Trickery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752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28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Demas believe his own press?</a:t>
            </a:r>
            <a:endParaRPr lang="en-US" alt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lang="en-US" altLang="en-US" sz="3200" b="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en-US" sz="3200" b="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800"/>
              </a:spcBef>
            </a:pPr>
            <a:endParaRPr lang="en-US" altLang="en-US" sz="3200" b="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87680" y="1524000"/>
            <a:ext cx="8153400" cy="2438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Epaphras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my fellow prisoner in Christ Jesus, sends greetings to you, </a:t>
            </a:r>
            <a:r>
              <a:rPr lang="en-US" sz="3200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and so do Mark, Aristarchus, Demas, and Luke, my fellow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workers</a:t>
            </a:r>
            <a:b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Philemon.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33400" y="3002280"/>
            <a:ext cx="1569720" cy="457200"/>
          </a:xfrm>
          <a:prstGeom prst="rect">
            <a:avLst/>
          </a:prstGeom>
          <a:solidFill>
            <a:srgbClr val="FFFF00">
              <a:alpha val="38000"/>
            </a:srgbClr>
          </a:solidFill>
          <a:ln w="127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21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28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Demas panic</a:t>
            </a:r>
            <a:b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others ran? </a:t>
            </a:r>
            <a:r>
              <a:rPr lang="en-US" alt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(v.16)</a:t>
            </a:r>
            <a:endParaRPr lang="en-US" alt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/>
            <a:r>
              <a:rPr lang="en-US" altLang="en-US" sz="32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it takes is one, </a:t>
            </a: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Dt.20:…8</a:t>
            </a:r>
            <a:endParaRPr lang="en-US" altLang="en-US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en-US" altLang="en-US" sz="32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600200" y="685800"/>
            <a:ext cx="5943600" cy="6477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 Past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1600200" y="3124200"/>
            <a:ext cx="5943600" cy="12954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His Prospect</a:t>
            </a:r>
            <a:endParaRPr lang="en-US" sz="4000" b="1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1600200" y="1501140"/>
            <a:ext cx="5943600" cy="6477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His Present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1600200" y="2301240"/>
            <a:ext cx="5943600" cy="6477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His Profanity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86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Demas forgot basics</a:t>
            </a:r>
            <a:endParaRPr lang="en-US" alt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Mt.16:24-26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Col.3:3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altLang="en-US" b="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Died in baptism, </a:t>
            </a:r>
            <a:r>
              <a:rPr lang="en-US" altLang="en-US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2:11-12</a:t>
            </a:r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Died to sin, </a:t>
            </a: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2:20</a:t>
            </a:r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Died to self, </a:t>
            </a: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3:5-7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en-US" sz="3200" b="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en-US" sz="3200" b="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en-US" altLang="en-US" sz="32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87680" y="4343400"/>
            <a:ext cx="8153400" cy="2209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5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Dead men are done with earthly things…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So, you died to traditions of false teachers…</a:t>
            </a:r>
          </a:p>
          <a:p>
            <a:pPr marL="0" marR="0" indent="0" algn="l" defTabSz="579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Calibri" panose="020F0502020204030204" pitchFamily="34" charset="0"/>
              </a:rPr>
              <a:t>	*</a:t>
            </a:r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Christ is our life </a:t>
            </a:r>
            <a:r>
              <a:rPr lang="en-US" sz="3500" dirty="0" smtClean="0">
                <a:latin typeface="Calibri" panose="020F0502020204030204" pitchFamily="34" charset="0"/>
              </a:rPr>
              <a:t>(2, 4)</a:t>
            </a:r>
          </a:p>
          <a:p>
            <a:pPr marL="0" marR="0" indent="0" algn="l" defTabSz="579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Calibri" panose="020F0502020204030204" pitchFamily="34" charset="0"/>
              </a:rPr>
              <a:t>	</a:t>
            </a:r>
            <a:r>
              <a:rPr lang="en-US" sz="3200" dirty="0" smtClean="0">
                <a:latin typeface="Calibri" panose="020F0502020204030204" pitchFamily="34" charset="0"/>
              </a:rPr>
              <a:t>*</a:t>
            </a:r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Dead to sin, alive to Christ</a:t>
            </a:r>
          </a:p>
        </p:txBody>
      </p:sp>
    </p:spTree>
    <p:extLst>
      <p:ext uri="{BB962C8B-B14F-4D97-AF65-F5344CB8AC3E}">
        <p14:creationId xmlns:p14="http://schemas.microsoft.com/office/powerpoint/2010/main" xmlns="" val="258522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Demas Forgot Basics</a:t>
            </a:r>
            <a:r>
              <a:rPr lang="en-US" altLang="en-US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Demas forsook Christ</a:t>
            </a:r>
            <a:endParaRPr lang="en-US" alt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Apostasy is ingratitude to Christ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altLang="en-US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Gn.39:9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learn from . . 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en-US" sz="3200" b="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en-US" altLang="en-US" sz="32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203960" y="3352800"/>
            <a:ext cx="32004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 example of Joseph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709160" y="3352800"/>
            <a:ext cx="32004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 example of Demas</a:t>
            </a:r>
          </a:p>
        </p:txBody>
      </p:sp>
    </p:spTree>
    <p:extLst>
      <p:ext uri="{BB962C8B-B14F-4D97-AF65-F5344CB8AC3E}">
        <p14:creationId xmlns:p14="http://schemas.microsoft.com/office/powerpoint/2010/main" xmlns="" val="4919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Demas forgot basics</a:t>
            </a:r>
            <a:br>
              <a:rPr lang="en-US" alt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Demas forsook Christ</a:t>
            </a:r>
            <a:br>
              <a:rPr lang="en-US" alt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Demas fled to Thessalonica</a:t>
            </a:r>
            <a:endParaRPr lang="en-US" alt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en-US" altLang="en-US" sz="32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en-US" sz="3200" b="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en-US" sz="3200" b="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en-US" sz="32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 descr="https://www.ccel.org/bible/phillips/CNM12-AreaofAct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9640" y="1496106"/>
            <a:ext cx="7276995" cy="437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3886200" y="2225040"/>
            <a:ext cx="381000" cy="381000"/>
          </a:xfrm>
          <a:prstGeom prst="ellipse">
            <a:avLst/>
          </a:prstGeom>
          <a:noFill/>
          <a:ln w="762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14400" y="1554480"/>
            <a:ext cx="381000" cy="381000"/>
          </a:xfrm>
          <a:prstGeom prst="ellipse">
            <a:avLst/>
          </a:prstGeom>
          <a:noFill/>
          <a:ln w="762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56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we avoid</a:t>
            </a:r>
            <a:b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destiny of Demas?</a:t>
            </a:r>
            <a:endParaRPr lang="en-US" alt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Self-control  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altLang="en-US" sz="3400" b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Demas is indirect warning to Timothy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altLang="en-US" sz="3400" b="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Onesiphorus</a:t>
            </a:r>
            <a:r>
              <a:rPr lang="en-US" altLang="en-US" sz="3400" b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an encouragement, </a:t>
            </a:r>
            <a:r>
              <a:rPr lang="en-US" altLang="en-US" sz="3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1:15-18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en-US" sz="3200" b="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en-US" altLang="en-US" sz="32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17720" y="3825240"/>
            <a:ext cx="367284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 example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Demas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3825240"/>
            <a:ext cx="367284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 example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Onesiphorus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617720" y="5227320"/>
            <a:ext cx="3672840" cy="74676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Ran from Paul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822960" y="5227320"/>
            <a:ext cx="3672840" cy="74676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Ran to Paul</a:t>
            </a:r>
          </a:p>
        </p:txBody>
      </p:sp>
    </p:spTree>
    <p:extLst>
      <p:ext uri="{BB962C8B-B14F-4D97-AF65-F5344CB8AC3E}">
        <p14:creationId xmlns:p14="http://schemas.microsoft.com/office/powerpoint/2010/main" xmlns="" val="106391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we avoid</a:t>
            </a:r>
            <a:b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destiny of Demas?</a:t>
            </a:r>
            <a:endParaRPr lang="en-US" alt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Self-control.  </a:t>
            </a:r>
          </a:p>
          <a:p>
            <a:pPr marL="0" indent="0"/>
            <a:r>
              <a:rPr lang="en-US" alt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Steadfastness.  1 Co.15:58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altLang="en-US" sz="3400" b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Yesterday’s victories do not win today’s races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altLang="en-US" sz="3400" b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Marathon, not sprint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en-US" sz="3200" b="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en-US" altLang="en-US" sz="32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17720" y="4572000"/>
            <a:ext cx="367284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Paul had Demas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4572000"/>
            <a:ext cx="367284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had Judas</a:t>
            </a:r>
          </a:p>
        </p:txBody>
      </p:sp>
    </p:spTree>
    <p:extLst>
      <p:ext uri="{BB962C8B-B14F-4D97-AF65-F5344CB8AC3E}">
        <p14:creationId xmlns:p14="http://schemas.microsoft.com/office/powerpoint/2010/main" xmlns="" val="293394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600200" y="685800"/>
            <a:ext cx="5943600" cy="12954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 Past</a:t>
            </a:r>
            <a:endParaRPr lang="en-US" sz="4000" b="1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782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we avoid</a:t>
            </a:r>
            <a:b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destiny of Demas?</a:t>
            </a:r>
            <a:endParaRPr lang="en-US" alt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Self-control.  </a:t>
            </a:r>
          </a:p>
          <a:p>
            <a:pPr marL="0" indent="0"/>
            <a:r>
              <a:rPr lang="en-US" alt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Steadfastness.  1 Co.15:58</a:t>
            </a:r>
          </a:p>
          <a:p>
            <a:pPr marL="0" indent="0"/>
            <a:r>
              <a:rPr lang="en-US" alt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Single-minded focus.  Mt.6:24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altLang="en-US" sz="3400" b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spiritual multitasking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altLang="en-US" sz="3400" b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Demas = Lot’s wife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en-US" sz="3200" b="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en-US" altLang="en-US" sz="32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05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/>
          <a:lstStyle/>
          <a:p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Demas: mentioned two</a:t>
            </a:r>
            <a:b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times in NT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b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Paul’s first Roman imprisonment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en-US" sz="3600" b="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Philemon 24</a:t>
            </a:r>
          </a:p>
          <a:p>
            <a:pPr marL="1203325" lvl="2" indent="-346075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compliments him</a:t>
            </a:r>
          </a:p>
          <a:p>
            <a:pPr marL="1203325" lvl="2" indent="-346075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Demas was a worker</a:t>
            </a:r>
          </a:p>
          <a:p>
            <a:pPr marL="803275" indent="-346075">
              <a:buFont typeface="Wingdings" panose="05000000000000000000" pitchFamily="2" charset="2"/>
              <a:buChar char="§"/>
            </a:pPr>
            <a:r>
              <a:rPr lang="en-US" altLang="en-US" b="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Colossians 4:14</a:t>
            </a:r>
            <a:r>
              <a:rPr lang="en-US" altLang="en-US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203325" lvl="2" indent="-346075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 receive compliments</a:t>
            </a:r>
          </a:p>
          <a:p>
            <a:pPr marL="1203325" lvl="2" indent="-346075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are content with ‘name’</a:t>
            </a:r>
            <a:endParaRPr lang="en-US" altLang="en-US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61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600200" y="685800"/>
            <a:ext cx="5943600" cy="6477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 Past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600200" y="1524000"/>
            <a:ext cx="5943600" cy="12954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His Present</a:t>
            </a:r>
            <a:endParaRPr lang="en-US" sz="4000" b="1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Demas departed (2 Tim.4:10)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4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Urgent request to Timothy:</a:t>
            </a:r>
            <a:br>
              <a:rPr lang="en-US" altLang="en-US" sz="34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come quickly </a:t>
            </a:r>
            <a:r>
              <a:rPr lang="en-US" alt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(9)</a:t>
            </a:r>
            <a:endParaRPr lang="en-US" altLang="en-US" sz="3400" b="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in need, 13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Weather may delay Timothy, 21</a:t>
            </a:r>
          </a:p>
          <a:p>
            <a:pPr marL="0" indent="0" algn="ctr"/>
            <a:r>
              <a:rPr lang="en-US" altLang="en-US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Demas has forsaken me </a:t>
            </a:r>
            <a:r>
              <a:rPr lang="en-US" alt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(10)</a:t>
            </a:r>
            <a:endParaRPr lang="en-US" altLang="en-US" sz="34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/>
            <a:endParaRPr lang="en-US" altLang="en-US" sz="3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77240" y="4404360"/>
            <a:ext cx="7589520" cy="22098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To </a:t>
            </a:r>
            <a:r>
              <a:rPr lang="en-US" sz="3600" dirty="0">
                <a:latin typeface="Calibri" panose="020F0502020204030204" pitchFamily="34" charset="0"/>
              </a:rPr>
              <a:t>separate connection </a:t>
            </a:r>
            <a:r>
              <a:rPr lang="en-US" sz="3600" dirty="0" smtClean="0">
                <a:latin typeface="Calibri" panose="020F0502020204030204" pitchFamily="34" charset="0"/>
              </a:rPr>
              <a:t>with someone   . . . abandon</a:t>
            </a:r>
            <a:r>
              <a:rPr lang="en-US" sz="3600" dirty="0">
                <a:latin typeface="Calibri" panose="020F0502020204030204" pitchFamily="34" charset="0"/>
              </a:rPr>
              <a:t>, desert </a:t>
            </a:r>
            <a:r>
              <a:rPr lang="en-US" sz="2000" dirty="0">
                <a:latin typeface="Calibri" panose="020F0502020204030204" pitchFamily="34" charset="0"/>
              </a:rPr>
              <a:t>– BDAG.  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3600" dirty="0" smtClean="0">
                <a:latin typeface="Calibri" panose="020F0502020204030204" pitchFamily="34" charset="0"/>
              </a:rPr>
              <a:t>To leave </a:t>
            </a:r>
            <a:r>
              <a:rPr lang="en-US" sz="3600" dirty="0">
                <a:latin typeface="Calibri" panose="020F0502020204030204" pitchFamily="34" charset="0"/>
              </a:rPr>
              <a:t>that individual uncared for </a:t>
            </a:r>
            <a:r>
              <a:rPr lang="en-US" sz="2000" dirty="0">
                <a:latin typeface="Calibri" panose="020F0502020204030204" pitchFamily="34" charset="0"/>
              </a:rPr>
              <a:t>– L-N.</a:t>
            </a:r>
            <a:r>
              <a:rPr lang="en-US" sz="3200" dirty="0">
                <a:latin typeface="Calibri" panose="020F0502020204030204" pitchFamily="34" charset="0"/>
              </a:rPr>
              <a:t>   </a:t>
            </a:r>
            <a:endParaRPr lang="en-US" sz="3200" dirty="0" smtClean="0">
              <a:latin typeface="Calibri" panose="020F0502020204030204" pitchFamily="34" charset="0"/>
            </a:endParaRPr>
          </a:p>
          <a:p>
            <a:r>
              <a:rPr lang="en-US" sz="3600" dirty="0" smtClean="0">
                <a:latin typeface="Calibri" panose="020F0502020204030204" pitchFamily="34" charset="0"/>
              </a:rPr>
              <a:t>Safer / </a:t>
            </a:r>
            <a:r>
              <a:rPr lang="en-US" sz="3600" dirty="0">
                <a:latin typeface="Calibri" panose="020F0502020204030204" pitchFamily="34" charset="0"/>
              </a:rPr>
              <a:t>more </a:t>
            </a:r>
            <a:r>
              <a:rPr lang="en-US" sz="3600" dirty="0" smtClean="0">
                <a:latin typeface="Calibri" panose="020F0502020204030204" pitchFamily="34" charset="0"/>
              </a:rPr>
              <a:t>comfort </a:t>
            </a:r>
            <a:r>
              <a:rPr lang="en-US" sz="3600" dirty="0">
                <a:latin typeface="Calibri" panose="020F0502020204030204" pitchFamily="34" charset="0"/>
              </a:rPr>
              <a:t>in Thessalonica</a:t>
            </a:r>
            <a:r>
              <a:rPr lang="en-US" sz="3600" dirty="0" smtClean="0">
                <a:latin typeface="Calibri" panose="020F0502020204030204" pitchFamily="34" charset="0"/>
              </a:rPr>
              <a:t>?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82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Demas departed (2 Tim.4:10)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Urgent request to Timothy:</a:t>
            </a:r>
            <a:br>
              <a:rPr lang="en-US" altLang="en-US" sz="28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come quickly</a:t>
            </a:r>
          </a:p>
          <a:p>
            <a:pPr marL="0" indent="0" algn="ctr"/>
            <a:r>
              <a:rPr lang="en-US" alt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28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Demas has forsaken me</a:t>
            </a:r>
          </a:p>
          <a:p>
            <a:pPr marL="0" indent="0" algn="ctr"/>
            <a:r>
              <a:rPr lang="en-US" altLang="en-US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4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 loved this present world</a:t>
            </a:r>
          </a:p>
          <a:p>
            <a:pPr marL="0" indent="0"/>
            <a:endParaRPr lang="en-US" altLang="en-US" sz="3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04800" y="3642360"/>
            <a:ext cx="8534400" cy="2133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1. </a:t>
            </a:r>
            <a:r>
              <a:rPr lang="en-US" sz="35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Action</a:t>
            </a:r>
            <a:r>
              <a:rPr lang="en-US" sz="3500" dirty="0" smtClean="0">
                <a:latin typeface="Calibri" panose="020F0502020204030204" pitchFamily="34" charset="0"/>
              </a:rPr>
              <a:t>: fell in love with world (ct. 4:8)</a:t>
            </a:r>
          </a:p>
          <a:p>
            <a:pPr>
              <a:spcAft>
                <a:spcPts val="60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anose="020F0502020204030204" pitchFamily="34" charset="0"/>
              </a:rPr>
              <a:t>2. </a:t>
            </a:r>
            <a:r>
              <a:rPr kumimoji="0" lang="en-US" sz="35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Age</a:t>
            </a:r>
            <a:r>
              <a:rPr kumimoji="0" lang="en-US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: ‘the now age’ (4:8; 1 Tim.4:8; 6:7, 17)</a:t>
            </a:r>
          </a:p>
          <a:p>
            <a:r>
              <a:rPr lang="en-US" sz="2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3. </a:t>
            </a:r>
            <a:r>
              <a:rPr lang="en-US" sz="35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Aim</a:t>
            </a:r>
            <a:r>
              <a:rPr lang="en-US" sz="3500" dirty="0" smtClean="0">
                <a:latin typeface="Calibri" panose="020F0502020204030204" pitchFamily="34" charset="0"/>
              </a:rPr>
              <a:t>: please self, not Lord (2 Tim.2:4)</a:t>
            </a:r>
            <a:endParaRPr kumimoji="0" lang="en-US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13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600200" y="685800"/>
            <a:ext cx="5943600" cy="6477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 Past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1600200" y="2316480"/>
            <a:ext cx="5943600" cy="12954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His Profanity</a:t>
            </a:r>
            <a:endParaRPr lang="en-US" sz="4000" b="1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1600200" y="1501140"/>
            <a:ext cx="5943600" cy="6477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His Present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49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Pro▪fane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z="3200" b="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</a:t>
            </a:r>
            <a:r>
              <a:rPr lang="en-US" altLang="en-US" sz="32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sz="3200" b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before</a:t>
            </a:r>
          </a:p>
          <a:p>
            <a:pPr algn="ctr"/>
            <a:r>
              <a:rPr lang="en-US" altLang="en-US" sz="3200" b="0" dirty="0" err="1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Fanum</a:t>
            </a:r>
            <a:r>
              <a:rPr lang="en-US" altLang="en-US" sz="32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sz="3200" b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temple</a:t>
            </a:r>
          </a:p>
          <a:p>
            <a:pPr marL="0" indent="0" algn="ctr"/>
            <a:r>
              <a:rPr lang="en-US" altLang="en-US" sz="3200" b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sacred; secularity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1600200" y="3352800"/>
            <a:ext cx="5913120" cy="1371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spcBef>
                <a:spcPct val="20000"/>
              </a:spcBef>
            </a:pPr>
            <a:r>
              <a:rPr lang="en-US" altLang="en-US" sz="3400" b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Tim.1:9; 4:7; 6:20;</a:t>
            </a:r>
            <a:br>
              <a:rPr lang="en-US" altLang="en-US" sz="3400" b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b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Tim.2:16; Hb.12:16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 anchor="ctr" anchorCtr="0"/>
          <a:lstStyle/>
          <a:p>
            <a:r>
              <a:rPr lang="en-US" altLang="en-US" sz="28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Demas’ privilege</a:t>
            </a:r>
            <a:b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presented dangers</a:t>
            </a:r>
            <a:endParaRPr lang="en-US" alt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required to be Paul.  </a:t>
            </a: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Mt.25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3200" b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 put himself in danger.</a:t>
            </a:r>
            <a:r>
              <a:rPr lang="en-US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Mt.26</a:t>
            </a:r>
          </a:p>
        </p:txBody>
      </p:sp>
    </p:spTree>
    <p:extLst>
      <p:ext uri="{BB962C8B-B14F-4D97-AF65-F5344CB8AC3E}">
        <p14:creationId xmlns:p14="http://schemas.microsoft.com/office/powerpoint/2010/main" xmlns="" val="361292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Britannic Bol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477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Blank Presentation</vt:lpstr>
      <vt:lpstr>1_Default Design</vt:lpstr>
      <vt:lpstr>A Saint Who Went AWOL</vt:lpstr>
      <vt:lpstr>Slide 2</vt:lpstr>
      <vt:lpstr>Demas: mentioned two other times in NT</vt:lpstr>
      <vt:lpstr>Slide 4</vt:lpstr>
      <vt:lpstr>Demas departed (2 Tim.4:10)</vt:lpstr>
      <vt:lpstr>Demas departed (2 Tim.4:10)</vt:lpstr>
      <vt:lpstr>Slide 7</vt:lpstr>
      <vt:lpstr>Pro▪fane</vt:lpstr>
      <vt:lpstr>1. Demas’ privilege presented dangers</vt:lpstr>
      <vt:lpstr>2. Outward piety does not always match inner longings</vt:lpstr>
      <vt:lpstr>3. Apostasy may have occurred gradually</vt:lpstr>
      <vt:lpstr>4. Did Demas believe his own press?</vt:lpstr>
      <vt:lpstr>5. Did Demas panic when others ran? (v.16)</vt:lpstr>
      <vt:lpstr>Slide 14</vt:lpstr>
      <vt:lpstr>1. Demas forgot basics</vt:lpstr>
      <vt:lpstr>1. Demas Forgot Basics 2. Demas forsook Christ</vt:lpstr>
      <vt:lpstr>1. Demas forgot basics 2. Demas forsook Christ 3. Demas fled to Thessalonica</vt:lpstr>
      <vt:lpstr>How can we avoid the destiny of Demas?</vt:lpstr>
      <vt:lpstr>How can we avoid the destiny of Demas?</vt:lpstr>
      <vt:lpstr>How can we avoid the destiny of Demas?</vt:lpstr>
    </vt:vector>
  </TitlesOfParts>
  <Company>閈]狴逄嬘뿿��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Johnson</cp:lastModifiedBy>
  <cp:revision>50</cp:revision>
  <dcterms:created xsi:type="dcterms:W3CDTF">2007-03-04T04:26:01Z</dcterms:created>
  <dcterms:modified xsi:type="dcterms:W3CDTF">2015-12-22T07:22:00Z</dcterms:modified>
</cp:coreProperties>
</file>