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79" r:id="rId5"/>
    <p:sldId id="278" r:id="rId6"/>
    <p:sldId id="261" r:id="rId7"/>
    <p:sldId id="287" r:id="rId8"/>
    <p:sldId id="280" r:id="rId9"/>
    <p:sldId id="262" r:id="rId10"/>
    <p:sldId id="281" r:id="rId11"/>
    <p:sldId id="282" r:id="rId12"/>
    <p:sldId id="283" r:id="rId13"/>
    <p:sldId id="284" r:id="rId14"/>
    <p:sldId id="285" r:id="rId15"/>
    <p:sldId id="286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906828" y="1905000"/>
            <a:ext cx="7308024" cy="1575816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Learning Obedience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solidFill>
            <a:srgbClr val="FFFFCC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Personal decision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Passionate devotion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Opposite of lukewarm / indifferent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Mt.22:37, all heart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Hb.8:10, on heart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15296" y="3429000"/>
            <a:ext cx="7696200" cy="15240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“and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unable to do anything; for all the people were very attentive to hear 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Lk.19:48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114800" y="3962400"/>
            <a:ext cx="2514600" cy="533400"/>
          </a:xfrm>
          <a:prstGeom prst="rect">
            <a:avLst/>
          </a:prstGeom>
          <a:solidFill>
            <a:schemeClr val="accent1">
              <a:lumMod val="20000"/>
              <a:lumOff val="80000"/>
              <a:alpha val="41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613356" y="2241756"/>
            <a:ext cx="2133600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5296" y="1524000"/>
            <a:ext cx="3475704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Hang on!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(every word)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64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solidFill>
            <a:srgbClr val="FFFFCC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Personal decision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Passionate devotion</a:t>
            </a:r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Pious disposition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Ro.6:17, from the heart…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Voluntary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Whole-hearted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Sincere (did not merely go through motions)</a:t>
            </a:r>
          </a:p>
          <a:p>
            <a:pPr marL="973138" lvl="2" indent="-234950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Hb.11:7, revere; cautious (5:7)</a:t>
            </a:r>
          </a:p>
          <a:p>
            <a:pPr marL="973138" lvl="2" indent="-234950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Hb.11:8, readily; no argument</a:t>
            </a:r>
          </a:p>
        </p:txBody>
      </p:sp>
    </p:spTree>
    <p:extLst>
      <p:ext uri="{BB962C8B-B14F-4D97-AF65-F5344CB8AC3E}">
        <p14:creationId xmlns="" xmlns:p14="http://schemas.microsoft.com/office/powerpoint/2010/main" val="34491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634"/>
            <a:ext cx="7772400" cy="1391762"/>
          </a:xfrm>
          <a:solidFill>
            <a:srgbClr val="FFFFCC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Personal decision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Passionate devotion</a:t>
            </a:r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Pious disposition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Precise deeds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Lk.6:46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Reactions to Paul’s writings –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2819400"/>
            <a:ext cx="7148052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“We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must remember that baptism in his time was different from what it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commonly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is today.   It was adult baptism.   That is not to say that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b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NT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is opposed to infant baptism…”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383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634"/>
            <a:ext cx="7772400" cy="1391762"/>
          </a:xfrm>
          <a:solidFill>
            <a:srgbClr val="FFFFCC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Personal decision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Passionate devotion</a:t>
            </a:r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Pious disposition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Precise deeds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Lk.6:46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Reactions to Paul’s writings –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63564" y="2819400"/>
            <a:ext cx="7207044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“A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few drops of water symbolize as well as, yea better than, a lake or an ocean.  Baptism by immersion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submersion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becomes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no more symbolic than sprinkling or pouring” </a:t>
            </a:r>
          </a:p>
        </p:txBody>
      </p:sp>
    </p:spTree>
    <p:extLst>
      <p:ext uri="{BB962C8B-B14F-4D97-AF65-F5344CB8AC3E}">
        <p14:creationId xmlns="" xmlns:p14="http://schemas.microsoft.com/office/powerpoint/2010/main" val="35968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676400"/>
          </a:xfrm>
          <a:solidFill>
            <a:srgbClr val="FFFFCC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Personal decision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Passionate devotion</a:t>
            </a:r>
            <a: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Pious disposition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Precise deeds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Prioritized details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8296"/>
            <a:ext cx="7772400" cy="449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Mt.5:21, first be reconciled…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Mt.6:33, seek first…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Mt.8:21, first go bury father ? 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43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Obedience?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556" y="3200400"/>
            <a:ext cx="8610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Disobedience Is Easy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556" y="15240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Obedience Must Be Learned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0556" y="23622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Does Obedience Include?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2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solidFill>
            <a:schemeClr val="tx2">
              <a:lumMod val="75000"/>
            </a:schemeClr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Mt.7:21, do whatever we want?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Mt.21:28-32, disobedience: not much work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Pt.4:17-18, only two groups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350340"/>
            <a:ext cx="3886200" cy="68580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house of God</a:t>
            </a:r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4589208" y="3350340"/>
            <a:ext cx="38862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do not obey gospel</a:t>
            </a:r>
            <a:endParaRPr lang="en-US" sz="3400" dirty="0"/>
          </a:p>
        </p:txBody>
      </p:sp>
      <p:sp>
        <p:nvSpPr>
          <p:cNvPr id="6" name="Rectangle 5"/>
          <p:cNvSpPr/>
          <p:nvPr/>
        </p:nvSpPr>
        <p:spPr>
          <a:xfrm>
            <a:off x="685800" y="4038600"/>
            <a:ext cx="3886200" cy="68580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us</a:t>
            </a:r>
            <a:endParaRPr lang="en-US" sz="3400" dirty="0"/>
          </a:p>
        </p:txBody>
      </p:sp>
      <p:sp>
        <p:nvSpPr>
          <p:cNvPr id="7" name="Rectangle 6"/>
          <p:cNvSpPr/>
          <p:nvPr/>
        </p:nvSpPr>
        <p:spPr>
          <a:xfrm>
            <a:off x="4589208" y="4038600"/>
            <a:ext cx="38862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ungodly</a:t>
            </a:r>
            <a:endParaRPr lang="en-US" sz="3400" dirty="0"/>
          </a:p>
        </p:txBody>
      </p:sp>
      <p:sp>
        <p:nvSpPr>
          <p:cNvPr id="8" name="Rectangle 7"/>
          <p:cNvSpPr/>
          <p:nvPr/>
        </p:nvSpPr>
        <p:spPr>
          <a:xfrm>
            <a:off x="685800" y="4724400"/>
            <a:ext cx="3886200" cy="68580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righteous</a:t>
            </a:r>
            <a:endParaRPr lang="en-US" sz="3400" dirty="0"/>
          </a:p>
        </p:txBody>
      </p:sp>
      <p:sp>
        <p:nvSpPr>
          <p:cNvPr id="9" name="Rectangle 8"/>
          <p:cNvSpPr/>
          <p:nvPr/>
        </p:nvSpPr>
        <p:spPr>
          <a:xfrm>
            <a:off x="4589208" y="4724400"/>
            <a:ext cx="3886200" cy="6858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sinner</a:t>
            </a:r>
            <a:endParaRPr lang="en-US" sz="3400" dirty="0"/>
          </a:p>
        </p:txBody>
      </p:sp>
    </p:spTree>
    <p:extLst>
      <p:ext uri="{BB962C8B-B14F-4D97-AF65-F5344CB8AC3E}">
        <p14:creationId xmlns="" xmlns:p14="http://schemas.microsoft.com/office/powerpoint/2010/main" val="412060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“Obey”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5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Lit., to hear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200"/>
              </a:spcBef>
              <a:spcAft>
                <a:spcPts val="600"/>
              </a:spcAft>
              <a:buNone/>
            </a:pPr>
            <a:r>
              <a:rPr lang="en-US" sz="5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follow instructions, obey…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65008"/>
            <a:ext cx="77724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your seed all the nations of the earth shall be blessed, because you have obeyed My 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voice”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Gn.22:18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839496"/>
            <a:ext cx="77724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the men marveled, saying, “Who can this be, that even the winds and the sea obey Him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Mt.8:27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Obedience?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740312" y="2286000"/>
            <a:ext cx="5638800" cy="1828800"/>
          </a:xfrm>
          <a:prstGeom prst="ellipse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‘of </a:t>
            </a:r>
            <a:r>
              <a:rPr lang="en-US" sz="3600" dirty="0">
                <a:solidFill>
                  <a:srgbClr val="000066"/>
                </a:solidFill>
              </a:rPr>
              <a:t>following the guidance of an </a:t>
            </a:r>
            <a:r>
              <a:rPr lang="en-US" sz="3600" dirty="0" smtClean="0">
                <a:solidFill>
                  <a:srgbClr val="000066"/>
                </a:solidFill>
              </a:rPr>
              <a:t>authority’</a:t>
            </a:r>
            <a:endParaRPr lang="en-US" sz="3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6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92162"/>
          </a:xfrm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certain kind of listening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3060"/>
            <a:ext cx="7772400" cy="54839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Eph.6:1, children to parents…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Peter 1:14, </a:t>
            </a: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of obedience </a:t>
            </a:r>
          </a:p>
          <a:p>
            <a:pPr marL="693738" lvl="1" indent="-354013"/>
            <a:r>
              <a:rPr lang="en-US" sz="3600" b="1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</a:t>
            </a:r>
            <a:r>
              <a:rPr lang="en-US" sz="3600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6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chief characteristic</a:t>
            </a:r>
          </a:p>
          <a:p>
            <a:pPr marL="693738" lvl="1" indent="-354013">
              <a:spcAft>
                <a:spcPts val="600"/>
              </a:spcAft>
            </a:pPr>
            <a:r>
              <a:rPr lang="en-US" sz="36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Ep.2:2, </a:t>
            </a:r>
            <a:r>
              <a:rPr lang="en-US" sz="3600" b="1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sons of disobedience</a:t>
            </a:r>
            <a:r>
              <a:rPr lang="en-US" sz="3600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5:29, our highest calling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1052" y="1066800"/>
            <a:ext cx="7772400" cy="18288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listen, to submit in such a way that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inner assent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inseparable from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outer conduct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34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Obedience?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556" y="1524000"/>
            <a:ext cx="8610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Obedience Must Be Learned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0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Heb.5:7-9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0328"/>
            <a:ext cx="7772400" cy="565108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Obedience is NOT: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4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Jesus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suffered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Hb.5:8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Jesus suffered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many things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Mt.16:21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Jesus suffered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death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Hb.13:12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1052" y="1524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Studying someone’s orders.  Mt.7:26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2286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Doing what someone says.  1 Sm.15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0548" y="3048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Agreement. 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8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704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Heb.5:7-9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0328"/>
            <a:ext cx="7772400" cy="565108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Obedience is NOT: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Author</a:t>
            </a:r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”: cause, source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1052" y="1524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Studying someone’s orders.  Mt.7:26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2286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Doing what someone says.  1 Sm.15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0548" y="3048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Agreement.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5296" y="3810000"/>
            <a:ext cx="7772400" cy="609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My idea.  Hb.10:5-9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2444" y="5257800"/>
            <a:ext cx="7361904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“By obedience to Him we are through Him made partakers of His salvation”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– ISBE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55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Obedience?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556" y="2362200"/>
            <a:ext cx="8610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Does</a:t>
            </a:r>
            <a:b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 Include?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556" y="15240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Obedience Must Be Learned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2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solidFill>
            <a:srgbClr val="FFFFCC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Personal decision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suffered and died alone (Mt.26:40)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8756" y="3276600"/>
            <a:ext cx="69342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“It’s not fair for me to have to give, visit, work…when others don’t”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8756" y="4419600"/>
            <a:ext cx="69342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could Jesus say?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others our standard?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55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669</TotalTime>
  <Words>535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“Obey”</vt:lpstr>
      <vt:lpstr>Slide 3</vt:lpstr>
      <vt:lpstr>A certain kind of listening</vt:lpstr>
      <vt:lpstr>Slide 5</vt:lpstr>
      <vt:lpstr>Heb.5:7-9</vt:lpstr>
      <vt:lpstr>Heb.5:7-9</vt:lpstr>
      <vt:lpstr>Slide 8</vt:lpstr>
      <vt:lpstr>1. Personal decision</vt:lpstr>
      <vt:lpstr>1. Personal decision 2. Passionate devotion</vt:lpstr>
      <vt:lpstr>1. Personal decision 2. Passionate devotion 3. Pious disposition</vt:lpstr>
      <vt:lpstr>1. Personal decision 2. Passionate devotion 3. Pious disposition 4. Precise deeds</vt:lpstr>
      <vt:lpstr>1. Personal decision 2. Passionate devotion 3. Pious disposition 4. Precise deeds</vt:lpstr>
      <vt:lpstr>1. Personal decision 2. Passionate devotion 3. Pious disposition 4. Precise deeds 5. Prioritized details</vt:lpstr>
      <vt:lpstr>Slide 15</vt:lpstr>
      <vt:lpstr>Mt.7:21, do whatever we want?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71</cp:revision>
  <dcterms:created xsi:type="dcterms:W3CDTF">2015-11-27T18:49:23Z</dcterms:created>
  <dcterms:modified xsi:type="dcterms:W3CDTF">2016-01-24T16:34:54Z</dcterms:modified>
</cp:coreProperties>
</file>