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1"/>
  </p:sldMasterIdLst>
  <p:sldIdLst>
    <p:sldId id="257" r:id="rId2"/>
    <p:sldId id="264" r:id="rId3"/>
    <p:sldId id="256" r:id="rId4"/>
    <p:sldId id="263" r:id="rId5"/>
    <p:sldId id="269" r:id="rId6"/>
    <p:sldId id="258" r:id="rId7"/>
    <p:sldId id="259" r:id="rId8"/>
    <p:sldId id="260" r:id="rId9"/>
    <p:sldId id="265" r:id="rId10"/>
    <p:sldId id="28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4" r:id="rId21"/>
    <p:sldId id="286" r:id="rId22"/>
    <p:sldId id="281" r:id="rId23"/>
  </p:sldIdLst>
  <p:sldSz cx="12192000" cy="6858000"/>
  <p:notesSz cx="6858000" cy="9144000"/>
  <p:embeddedFontLst>
    <p:embeddedFont>
      <p:font typeface="Lato Heavy" charset="0"/>
      <p:bold r:id="rId24"/>
      <p:boldItalic r:id="rId25"/>
    </p:embeddedFont>
    <p:embeddedFont>
      <p:font typeface="Calibri Light" pitchFamily="34" charset="0"/>
      <p:regular r:id="rId26"/>
      <p: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Wingdings 2" pitchFamily="18" charset="2"/>
      <p:regular r:id="rId32"/>
    </p:embeddedFont>
    <p:embeddedFont>
      <p:font typeface="PT Serif Caption" charset="0"/>
      <p:regular r:id="rId33"/>
      <p:italic r:id="rId34"/>
    </p:embeddedFont>
    <p:embeddedFont>
      <p:font typeface="PT Serif" charset="0"/>
      <p:regular r:id="rId35"/>
      <p:bold r:id="rId36"/>
      <p:italic r:id="rId37"/>
      <p:boldItalic r:id="rId38"/>
    </p:embeddedFont>
    <p:embeddedFont>
      <p:font typeface="Georgia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3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14" y="-7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2007_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Sheet1!$B$1</c:f>
              <c:strCache>
                <c:ptCount val="1"/>
                <c:pt idx="0">
                  <c:v>How Much We Watch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Sheet1!$A$2:$A$4</c:f>
              <c:strCache>
                <c:ptCount val="3"/>
                <c:pt idx="0">
                  <c:v>None</c:v>
                </c:pt>
                <c:pt idx="1">
                  <c:v>A Little Less</c:v>
                </c:pt>
                <c:pt idx="2">
                  <c:v>A Lot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0.1</c:v>
                </c:pt>
                <c:pt idx="1">
                  <c:v>2.5</c:v>
                </c:pt>
                <c:pt idx="2">
                  <c:v>4.5</c:v>
                </c:pt>
              </c:numCache>
            </c:numRef>
          </c:val>
        </c:ser>
        <c:dLbls/>
        <c:overlap val="100"/>
        <c:axId val="109264256"/>
        <c:axId val="109290624"/>
      </c:barChart>
      <c:catAx>
        <c:axId val="1092642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90624"/>
        <c:crosses val="autoZero"/>
        <c:auto val="1"/>
        <c:lblAlgn val="ctr"/>
        <c:lblOffset val="100"/>
      </c:catAx>
      <c:valAx>
        <c:axId val="1092906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9264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8A697-9D75-4DE8-8C28-1296A6CF43C1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756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899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922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472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5875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960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9386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5755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08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451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3171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smtClean="0"/>
              <a:pPr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7924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rcRect b="2834"/>
          <a:stretch>
            <a:fillRect/>
          </a:stretch>
        </p:blipFill>
        <p:spPr>
          <a:xfrm>
            <a:off x="4229100" y="0"/>
            <a:ext cx="3529013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3375" y="381000"/>
            <a:ext cx="295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Love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3375" y="1428750"/>
            <a:ext cx="29527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Grace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375" y="247650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Forgiveness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3375" y="352425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Purity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3375" y="457200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Sacrifice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3375" y="561975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Patience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58188" y="38099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Peace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58188" y="142874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Humility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3438" y="247649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Honesty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53438" y="352425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Compassion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358188" y="4572000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Justice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58188" y="5619749"/>
            <a:ext cx="32956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Faith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99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Friends With The World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942941"/>
            <a:ext cx="4162425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1942941"/>
            <a:ext cx="3448050" cy="476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 r="16217"/>
          <a:stretch>
            <a:fillRect/>
          </a:stretch>
        </p:blipFill>
        <p:spPr>
          <a:xfrm>
            <a:off x="8201819" y="1942941"/>
            <a:ext cx="3990181" cy="4762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25941" y="4977672"/>
            <a:ext cx="1624012" cy="16240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542" y="4032577"/>
            <a:ext cx="1285875" cy="2571750"/>
          </a:xfrm>
          <a:prstGeom prst="rect">
            <a:avLst/>
          </a:prstGeom>
        </p:spPr>
      </p:pic>
      <p:pic>
        <p:nvPicPr>
          <p:cNvPr id="1026" name="Picture 2" descr="http://shhome.wpengine.com/wp-content/uploads/2011/01/Android-car-radi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7092"/>
          <a:stretch>
            <a:fillRect/>
          </a:stretch>
        </p:blipFill>
        <p:spPr bwMode="auto">
          <a:xfrm>
            <a:off x="8610600" y="2032467"/>
            <a:ext cx="3171825" cy="1840287"/>
          </a:xfrm>
          <a:prstGeom prst="rect">
            <a:avLst/>
          </a:prstGeom>
          <a:noFill/>
          <a:ln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redcircleagency.com/wp-content/uploads/2014/09/fortune-bay-resort-casino-billboard-0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0161" y="2581835"/>
            <a:ext cx="4785626" cy="365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rcRect b="15455"/>
          <a:stretch>
            <a:fillRect/>
          </a:stretch>
        </p:blipFill>
        <p:spPr>
          <a:xfrm>
            <a:off x="7669774" y="3119886"/>
            <a:ext cx="4311555" cy="2500985"/>
          </a:xfrm>
          <a:prstGeom prst="rect">
            <a:avLst/>
          </a:prstGeom>
        </p:spPr>
      </p:pic>
      <p:pic>
        <p:nvPicPr>
          <p:cNvPr id="11" name="Picture 6" descr="http://wheretheclassroomends.com/wp-content/uploads/2011/12/Magazine-advertisment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876" y="2975300"/>
            <a:ext cx="4048125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12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5734050" cy="435133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4400" dirty="0" smtClean="0">
                <a:latin typeface="PT Serif" panose="020A0603040505020204" pitchFamily="18" charset="0"/>
              </a:rPr>
              <a:t>What we listen to will have a measurable impact on what we become</a:t>
            </a:r>
            <a:endParaRPr lang="en-US" sz="4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Acts 16:18-30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026" name="Picture 2" descr="https://crisiemhutchings.files.wordpress.com/2015/07/paul-and-silas-in-pri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096" y="2057081"/>
            <a:ext cx="3940378" cy="473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3675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Ways of the World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704" y="1988929"/>
            <a:ext cx="4822166" cy="2308324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Bad Attitudes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618257" y="4457382"/>
            <a:ext cx="4854696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Loose Morality</a:t>
            </a:r>
            <a:endParaRPr lang="en-US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6667752" y="1988929"/>
            <a:ext cx="4822166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Rampant Materialism</a:t>
            </a:r>
            <a:endParaRPr lang="en-US" sz="7200" dirty="0"/>
          </a:p>
        </p:txBody>
      </p:sp>
      <p:sp>
        <p:nvSpPr>
          <p:cNvPr id="9" name="TextBox 8"/>
          <p:cNvSpPr txBox="1"/>
          <p:nvPr/>
        </p:nvSpPr>
        <p:spPr>
          <a:xfrm>
            <a:off x="6667752" y="4457382"/>
            <a:ext cx="4822166" cy="23083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Deviant Sexuality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xmlns="" val="1264600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5447"/>
          <a:stretch>
            <a:fillRect/>
          </a:stretch>
        </p:blipFill>
        <p:spPr>
          <a:xfrm>
            <a:off x="3406053" y="0"/>
            <a:ext cx="53937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" y="295275"/>
            <a:ext cx="4114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DVR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734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499" y="1939068"/>
            <a:ext cx="11182350" cy="338596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We live in a world where we crave to be entertained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The morality in the world’s entertainment has dropped significantly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Who produces the content we consume? What is their purpose?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Georgia" panose="02040502050405020303" pitchFamily="18" charset="0"/>
              </a:rPr>
              <a:t>What are some common themes in movies or TV shows?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040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Entertainment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041" y="6024166"/>
            <a:ext cx="3459818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Belittling Others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80430" y="5369137"/>
            <a:ext cx="2537582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Violence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3855921" y="6018800"/>
            <a:ext cx="4578741" cy="646331"/>
          </a:xfrm>
          <a:prstGeom prst="rect">
            <a:avLst/>
          </a:prstGeom>
          <a:solidFill>
            <a:schemeClr val="accent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Inappropriate Sexuality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2922467" y="5367645"/>
            <a:ext cx="2523591" cy="646331"/>
          </a:xfrm>
          <a:prstGeom prst="rect">
            <a:avLst/>
          </a:prstGeom>
          <a:solidFill>
            <a:schemeClr val="accent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Revenge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5472892" y="5362279"/>
            <a:ext cx="2985307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Materialism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8457060" y="6024603"/>
            <a:ext cx="325198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Crude Humor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8475469" y="5367644"/>
            <a:ext cx="3251981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Bad Language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8511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11182350" cy="435133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sz="6000" dirty="0" smtClean="0">
                <a:latin typeface="Georgia" panose="02040502050405020303" pitchFamily="18" charset="0"/>
              </a:rPr>
              <a:t>We become </a:t>
            </a:r>
            <a:r>
              <a:rPr lang="en-US" sz="6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desensitized</a:t>
            </a:r>
            <a:r>
              <a:rPr lang="en-US" sz="6000" dirty="0" smtClean="0">
                <a:latin typeface="Georgia" panose="02040502050405020303" pitchFamily="18" charset="0"/>
              </a:rPr>
              <a:t> to it</a:t>
            </a:r>
          </a:p>
          <a:p>
            <a:pPr>
              <a:spcAft>
                <a:spcPts val="1800"/>
              </a:spcAft>
            </a:pPr>
            <a:r>
              <a:rPr lang="en-US" sz="6000" dirty="0" smtClean="0">
                <a:latin typeface="Georgia" panose="02040502050405020303" pitchFamily="18" charset="0"/>
              </a:rPr>
              <a:t>We </a:t>
            </a:r>
            <a:r>
              <a:rPr lang="en-US" sz="6000" dirty="0" smtClean="0">
                <a:solidFill>
                  <a:srgbClr val="0070C0"/>
                </a:solidFill>
                <a:latin typeface="Georgia" panose="02040502050405020303" pitchFamily="18" charset="0"/>
              </a:rPr>
              <a:t>accept </a:t>
            </a:r>
            <a:r>
              <a:rPr lang="en-US" sz="6000" dirty="0" smtClean="0">
                <a:latin typeface="Georgia" panose="02040502050405020303" pitchFamily="18" charset="0"/>
              </a:rPr>
              <a:t>it</a:t>
            </a:r>
          </a:p>
          <a:p>
            <a:pPr>
              <a:spcAft>
                <a:spcPts val="1800"/>
              </a:spcAft>
            </a:pPr>
            <a:r>
              <a:rPr lang="en-US" sz="6000" dirty="0" smtClean="0">
                <a:latin typeface="Georgia" panose="02040502050405020303" pitchFamily="18" charset="0"/>
              </a:rPr>
              <a:t>We </a:t>
            </a:r>
            <a:r>
              <a:rPr lang="en-US" sz="6000" dirty="0" smtClean="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</a:rPr>
              <a:t>practice</a:t>
            </a:r>
            <a:r>
              <a:rPr lang="en-US" sz="6000" dirty="0" smtClean="0">
                <a:latin typeface="Georgia" panose="02040502050405020303" pitchFamily="18" charset="0"/>
              </a:rPr>
              <a:t> it</a:t>
            </a:r>
          </a:p>
          <a:p>
            <a:pPr>
              <a:spcAft>
                <a:spcPts val="600"/>
              </a:spcAft>
            </a:pPr>
            <a:endParaRPr lang="en-US" sz="3200" dirty="0" smtClean="0">
              <a:latin typeface="Georgia" panose="02040502050405020303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040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Entertainment Effects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113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90600" y="4040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Entertainment Solution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aphicFrame>
        <p:nvGraphicFramePr>
          <p:cNvPr id="26" name="Chart 25"/>
          <p:cNvGraphicFramePr/>
          <p:nvPr>
            <p:extLst/>
          </p:nvPr>
        </p:nvGraphicFramePr>
        <p:xfrm>
          <a:off x="2032000" y="1942941"/>
          <a:ext cx="8128000" cy="4776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Rectangle 26"/>
          <p:cNvSpPr/>
          <p:nvPr/>
        </p:nvSpPr>
        <p:spPr>
          <a:xfrm>
            <a:off x="8015004" y="3605510"/>
            <a:ext cx="16674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Lot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719485" y="4642981"/>
            <a:ext cx="7057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Less is better than a lot!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0" name="Picture 2" descr="http://www.dispatch.com/content/graphics/2011/11/24/bc-amish-attacks-nyt-art-glcf0t27-1amish-attacks-jpeg-03743-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057"/>
          <a:stretch>
            <a:fillRect/>
          </a:stretch>
        </p:blipFill>
        <p:spPr bwMode="auto">
          <a:xfrm>
            <a:off x="2931458" y="3591143"/>
            <a:ext cx="1448747" cy="11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6956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26" grpId="0">
        <p:bldAsOne/>
      </p:bldGraphic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5447"/>
          <a:stretch>
            <a:fillRect/>
          </a:stretch>
        </p:blipFill>
        <p:spPr>
          <a:xfrm>
            <a:off x="3406053" y="0"/>
            <a:ext cx="53937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" y="295275"/>
            <a:ext cx="4114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DVR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819275"/>
            <a:ext cx="4114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Playlist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0771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5572125" cy="4351337"/>
          </a:xfrm>
        </p:spPr>
        <p:txBody>
          <a:bodyPr>
            <a:noAutofit/>
          </a:bodyPr>
          <a:lstStyle/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Colossians 3:16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We learn from music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Music turns our emotions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Music inspires us to greater things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God commanded its use because of its measurable effects</a:t>
            </a:r>
            <a:endParaRPr lang="en-US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Music Effects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00851" y="2194560"/>
            <a:ext cx="5295900" cy="4351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 2" pitchFamily="18" charset="2"/>
              <a:buChar char="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Wingdings 2" pitchFamily="18" charset="2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dirty="0" smtClean="0">
                <a:solidFill>
                  <a:srgbClr val="C00000"/>
                </a:solidFill>
                <a:latin typeface="Georgia" panose="02040502050405020303" pitchFamily="18" charset="0"/>
              </a:rPr>
              <a:t>Top 40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Music of today obviously reflects the values of its writers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Hatred for authority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Drunkenness and revelry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Promiscuity/sexuality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Anger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Selfishness and arrogance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latin typeface="Georgia" panose="02040502050405020303" pitchFamily="18" charset="0"/>
              </a:rPr>
              <a:t>Profanity  </a:t>
            </a:r>
            <a:endParaRPr lang="en-US" dirty="0">
              <a:latin typeface="PT Serif" panose="020A060304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539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b="15447"/>
          <a:stretch>
            <a:fillRect/>
          </a:stretch>
        </p:blipFill>
        <p:spPr>
          <a:xfrm>
            <a:off x="3406053" y="0"/>
            <a:ext cx="539374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7250" y="295275"/>
            <a:ext cx="4114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DVR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50" y="1819275"/>
            <a:ext cx="4114800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Playlist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50" y="3441087"/>
            <a:ext cx="411480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Jesus’ News</a:t>
            </a:r>
            <a:endParaRPr lang="en-US" sz="4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078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253"/>
            <a:ext cx="9525000" cy="6286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303" y="1404993"/>
            <a:ext cx="2744368" cy="412869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9006" y="856933"/>
            <a:ext cx="3916084" cy="5221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7089" y="227012"/>
            <a:ext cx="3497461" cy="59531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39150" y="2643982"/>
            <a:ext cx="2381250" cy="3571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2782" y="2219325"/>
            <a:ext cx="2247900" cy="33718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121243" y="4210050"/>
            <a:ext cx="2952750" cy="76944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Depressed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3593" y="5537686"/>
            <a:ext cx="2952750" cy="76944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Angry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02340" y="226626"/>
            <a:ext cx="2952750" cy="76944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Dishonest</a:t>
            </a:r>
            <a:endParaRPr lang="en-US" sz="4400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7396" y="2426036"/>
            <a:ext cx="295275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Egotistical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61776" y="78522"/>
            <a:ext cx="2952750" cy="76944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Rude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4809" y="5355540"/>
            <a:ext cx="295275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Loud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43826" y="4188262"/>
            <a:ext cx="3645477" cy="76944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Disobedient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40031" y="1107003"/>
            <a:ext cx="295275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Impure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71910" y="3660478"/>
            <a:ext cx="2952750" cy="76944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Violent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33860" y="3485961"/>
            <a:ext cx="2952750" cy="769441"/>
          </a:xfrm>
          <a:prstGeom prst="rect">
            <a:avLst/>
          </a:prstGeom>
          <a:noFill/>
          <a:effectLst>
            <a:outerShdw blurRad="50800" dist="38100" dir="5400000" algn="t" rotWithShape="0">
              <a:schemeClr val="tx1">
                <a:alpha val="40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Vengeful</a:t>
            </a:r>
            <a:endParaRPr lang="en-US" sz="4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748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6896100" cy="43513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We care a lot about the world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Describe how you feel after watching the news: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Depressed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Hopeless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Angry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Distrusting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News Effects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074" name="Picture 2" descr="http://www.wnd.com/files/2013/03/bill-oreilly-angry-po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84974" y="3152775"/>
            <a:ext cx="5088961" cy="247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00075" y="2367865"/>
            <a:ext cx="11458575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Philippians 4:8 </a:t>
            </a:r>
            <a:r>
              <a:rPr lang="en-US" sz="4000" dirty="0" smtClean="0">
                <a:latin typeface="Georgia" panose="02040502050405020303" pitchFamily="18" charset="0"/>
              </a:rPr>
              <a:t>- </a:t>
            </a:r>
            <a:r>
              <a:rPr lang="en-US" sz="4000" dirty="0">
                <a:latin typeface="Georgia" panose="02040502050405020303" pitchFamily="18" charset="0"/>
              </a:rPr>
              <a:t>Finally, brothers, whatever is true, whatever is honorable, whatever is just, whatever is pure, whatever is lovely, whatever is commendable, if there is any excellence, if there is anything worthy of praise, </a:t>
            </a:r>
            <a:r>
              <a:rPr lang="en-US" sz="4000" dirty="0">
                <a:solidFill>
                  <a:srgbClr val="C00000"/>
                </a:solidFill>
                <a:latin typeface="Georgia" panose="02040502050405020303" pitchFamily="18" charset="0"/>
              </a:rPr>
              <a:t>think about these things</a:t>
            </a:r>
            <a:r>
              <a:rPr lang="en-US" sz="4000" dirty="0">
                <a:latin typeface="Georgia" panose="02040502050405020303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xmlns="" val="302803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735263"/>
            <a:ext cx="10753725" cy="3017837"/>
          </a:xfrm>
        </p:spPr>
        <p:txBody>
          <a:bodyPr>
            <a:no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96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Everything in Moderation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The Solution To Media 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4762" y="1123950"/>
            <a:ext cx="11944350" cy="573405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0075" y="2367865"/>
            <a:ext cx="11458575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Matthew 5:30 </a:t>
            </a:r>
            <a:r>
              <a:rPr lang="en-US" sz="4000" dirty="0" smtClean="0">
                <a:latin typeface="Georgia" panose="02040502050405020303" pitchFamily="18" charset="0"/>
              </a:rPr>
              <a:t>- </a:t>
            </a: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And if your right hand causes you to sin, </a:t>
            </a:r>
            <a:r>
              <a:rPr lang="en-US" sz="4000" b="1" dirty="0">
                <a:solidFill>
                  <a:schemeClr val="tx1"/>
                </a:solidFill>
                <a:latin typeface="Georgia" panose="02040502050405020303" pitchFamily="18" charset="0"/>
              </a:rPr>
              <a:t>cut it off </a:t>
            </a:r>
            <a:r>
              <a:rPr lang="en-US" sz="4000" dirty="0">
                <a:solidFill>
                  <a:schemeClr val="tx1"/>
                </a:solidFill>
                <a:latin typeface="Georgia" panose="02040502050405020303" pitchFamily="18" charset="0"/>
              </a:rPr>
              <a:t>and throw it away. For it is better that you lose one of your members than that your whole body go into hell.</a:t>
            </a:r>
          </a:p>
        </p:txBody>
      </p:sp>
    </p:spTree>
    <p:extLst>
      <p:ext uri="{BB962C8B-B14F-4D97-AF65-F5344CB8AC3E}">
        <p14:creationId xmlns:p14="http://schemas.microsoft.com/office/powerpoint/2010/main" xmlns="" val="86180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2194560"/>
            <a:ext cx="1118235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“</a:t>
            </a:r>
            <a:r>
              <a:rPr lang="en-US" sz="4400" dirty="0" smtClean="0">
                <a:solidFill>
                  <a:srgbClr val="FF0000"/>
                </a:solidFill>
                <a:latin typeface="Georgia" panose="02040502050405020303" pitchFamily="18" charset="0"/>
              </a:rPr>
              <a:t>Therefore </a:t>
            </a:r>
            <a:r>
              <a:rPr lang="en-US" sz="4400" dirty="0">
                <a:solidFill>
                  <a:srgbClr val="FF0000"/>
                </a:solidFill>
                <a:latin typeface="Georgia" panose="02040502050405020303" pitchFamily="18" charset="0"/>
              </a:rPr>
              <a:t>go out from their midst, and be separate from them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, says the Lord, and touch no unclean thing; then I will welcome you, </a:t>
            </a:r>
            <a:r>
              <a:rPr lang="en-US" sz="4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and </a:t>
            </a:r>
            <a:r>
              <a:rPr lang="en-US" sz="4400" dirty="0">
                <a:solidFill>
                  <a:prstClr val="black"/>
                </a:solidFill>
                <a:latin typeface="Georgia" panose="02040502050405020303" pitchFamily="18" charset="0"/>
              </a:rPr>
              <a:t>I will be a father to you, and you shall be sons and daughters to me, says the Lord Almighty."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2</a:t>
            </a:r>
            <a:r>
              <a:rPr lang="en-US" sz="6600" b="1" baseline="300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nd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Corinthians 6:17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6735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95000"/>
                <a:lumOff val="5000"/>
              </a:schemeClr>
            </a:gs>
            <a:gs pos="82000">
              <a:srgbClr val="20396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799" y="3148013"/>
            <a:ext cx="10163175" cy="2387600"/>
          </a:xfrm>
        </p:spPr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T Serif Caption" panose="02060603050505020204" pitchFamily="18" charset="0"/>
              </a:rPr>
              <a:t>Our Consumption of Media</a:t>
            </a:r>
            <a:endParaRPr lang="en-US" sz="9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T Serif Caption" panose="020606030505050202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6" y="709613"/>
            <a:ext cx="7620000" cy="1905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76518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84" y="0"/>
            <a:ext cx="10870029" cy="6858000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238810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24447"/>
            <a:ext cx="3833791" cy="680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297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0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PT Serif" panose="020A0603040505020204" pitchFamily="18" charset="0"/>
              </a:rPr>
              <a:t>“You </a:t>
            </a:r>
            <a:r>
              <a:rPr lang="en-US" sz="5400" dirty="0">
                <a:latin typeface="PT Serif" panose="020A0603040505020204" pitchFamily="18" charset="0"/>
              </a:rPr>
              <a:t>adulterous people! Do you not know that </a:t>
            </a:r>
            <a:r>
              <a:rPr lang="en-US" sz="5400" dirty="0">
                <a:solidFill>
                  <a:srgbClr val="C00000"/>
                </a:solidFill>
                <a:latin typeface="PT Serif" panose="020A0603040505020204" pitchFamily="18" charset="0"/>
              </a:rPr>
              <a:t>friendship with the world is enmity with God? </a:t>
            </a:r>
            <a:r>
              <a:rPr lang="en-US" sz="5400" dirty="0" smtClean="0">
                <a:solidFill>
                  <a:srgbClr val="C00000"/>
                </a:solidFill>
                <a:latin typeface="PT Serif" panose="020A0603040505020204" pitchFamily="18" charset="0"/>
              </a:rPr>
              <a:t>    </a:t>
            </a:r>
            <a:r>
              <a:rPr lang="en-US" sz="5400" dirty="0" smtClean="0">
                <a:latin typeface="PT Serif" panose="020A0603040505020204" pitchFamily="18" charset="0"/>
              </a:rPr>
              <a:t>Therefore </a:t>
            </a:r>
            <a:r>
              <a:rPr lang="en-US" sz="5400" dirty="0">
                <a:latin typeface="PT Serif" panose="020A0603040505020204" pitchFamily="18" charset="0"/>
              </a:rPr>
              <a:t>whoever wishes to be a friend of the world makes himself an enemy of God</a:t>
            </a:r>
            <a:r>
              <a:rPr lang="en-US" sz="5400" dirty="0" smtClean="0">
                <a:latin typeface="PT Serif" panose="020A0603040505020204" pitchFamily="18" charset="0"/>
              </a:rPr>
              <a:t>.”</a:t>
            </a: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James 4:4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622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0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Georgia" panose="02040502050405020303" pitchFamily="18" charset="0"/>
              </a:rPr>
              <a:t>“</a:t>
            </a:r>
            <a:r>
              <a:rPr lang="en-US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Do 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not love the world </a:t>
            </a:r>
            <a:r>
              <a:rPr lang="en-US" sz="5400" dirty="0">
                <a:latin typeface="Georgia" panose="02040502050405020303" pitchFamily="18" charset="0"/>
              </a:rPr>
              <a:t>or the things in the world. If anyone loves the world, the love of the Father is not in him</a:t>
            </a:r>
            <a:r>
              <a:rPr lang="en-US" sz="5400" dirty="0" smtClean="0">
                <a:latin typeface="Georgia" panose="02040502050405020303" pitchFamily="18" charset="0"/>
              </a:rPr>
              <a:t>.”</a:t>
            </a: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6600" b="1" baseline="300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John 2:15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677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5708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latin typeface="Georgia" panose="02040502050405020303" pitchFamily="18" charset="0"/>
              </a:rPr>
              <a:t>“</a:t>
            </a:r>
            <a:r>
              <a:rPr lang="en-US" sz="5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Do 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not be conformed to this world</a:t>
            </a:r>
            <a:r>
              <a:rPr lang="en-US" sz="5400" dirty="0">
                <a:latin typeface="Georgia" panose="02040502050405020303" pitchFamily="18" charset="0"/>
              </a:rPr>
              <a:t>, but be transformed by the renewal of your mind, that by testing you may discern what is the will of God, what is good and acceptable and perfect</a:t>
            </a:r>
            <a:r>
              <a:rPr lang="en-US" sz="5400" dirty="0" smtClean="0">
                <a:latin typeface="Georgia" panose="02040502050405020303" pitchFamily="18" charset="0"/>
              </a:rPr>
              <a:t>.”</a:t>
            </a: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Romans 12:2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74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23832"/>
            <a:ext cx="10515600" cy="43513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>
                <a:latin typeface="Georgia" panose="02040502050405020303" pitchFamily="18" charset="0"/>
              </a:rPr>
              <a:t>“Do not be deceived: "</a:t>
            </a:r>
            <a:r>
              <a:rPr lang="en-US" sz="5400" dirty="0">
                <a:solidFill>
                  <a:srgbClr val="C00000"/>
                </a:solidFill>
                <a:latin typeface="Georgia" panose="02040502050405020303" pitchFamily="18" charset="0"/>
              </a:rPr>
              <a:t>Bad company ruins good morals</a:t>
            </a:r>
            <a:r>
              <a:rPr lang="en-US" sz="5400" dirty="0">
                <a:latin typeface="Georgia" panose="02040502050405020303" pitchFamily="18" charset="0"/>
              </a:rPr>
              <a:t>." </a:t>
            </a:r>
            <a:endParaRPr lang="en-US" sz="5400" dirty="0">
              <a:latin typeface="PT Serif" panose="020A060304050502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gradFill>
            <a:gsLst>
              <a:gs pos="0">
                <a:schemeClr val="accent5">
                  <a:lumMod val="95000"/>
                  <a:lumOff val="5000"/>
                </a:schemeClr>
              </a:gs>
              <a:gs pos="82000">
                <a:srgbClr val="203966"/>
              </a:gs>
            </a:gsLst>
            <a:path path="circle">
              <a:fillToRect l="50000" t="50000" r="50000" b="50000"/>
            </a:path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251619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1</a:t>
            </a:r>
            <a:r>
              <a:rPr lang="en-US" sz="6600" b="1" baseline="30000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st</a:t>
            </a:r>
            <a:r>
              <a:rPr lang="en-US" sz="6600" b="1" dirty="0" smtClean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Corinthians 15:33</a:t>
            </a:r>
            <a:endParaRPr lang="en-US" sz="6600" b="1" dirty="0">
              <a:solidFill>
                <a:schemeClr val="bg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81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749</TotalTime>
  <Words>512</Words>
  <Application>Microsoft Office PowerPoint</Application>
  <PresentationFormat>Custom</PresentationFormat>
  <Paragraphs>91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Lato Heavy</vt:lpstr>
      <vt:lpstr>Calibri Light</vt:lpstr>
      <vt:lpstr>Calibri</vt:lpstr>
      <vt:lpstr>Wingdings 2</vt:lpstr>
      <vt:lpstr>PT Serif Caption</vt:lpstr>
      <vt:lpstr>PT Serif</vt:lpstr>
      <vt:lpstr>Georgia</vt:lpstr>
      <vt:lpstr>HDOfficeLightV0</vt:lpstr>
      <vt:lpstr>Slide 1</vt:lpstr>
      <vt:lpstr>Slide 2</vt:lpstr>
      <vt:lpstr>Our Consumption of Media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Tramell (STRAM2195)</dc:creator>
  <cp:lastModifiedBy>Johnson</cp:lastModifiedBy>
  <cp:revision>27</cp:revision>
  <dcterms:created xsi:type="dcterms:W3CDTF">2015-10-25T01:48:24Z</dcterms:created>
  <dcterms:modified xsi:type="dcterms:W3CDTF">2016-03-07T16:12:56Z</dcterms:modified>
</cp:coreProperties>
</file>