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sldIdLst>
    <p:sldId id="256" r:id="rId3"/>
    <p:sldId id="257" r:id="rId4"/>
    <p:sldId id="289" r:id="rId5"/>
    <p:sldId id="308" r:id="rId6"/>
    <p:sldId id="337" r:id="rId7"/>
    <p:sldId id="348" r:id="rId8"/>
    <p:sldId id="349" r:id="rId9"/>
    <p:sldId id="325" r:id="rId10"/>
    <p:sldId id="326" r:id="rId11"/>
    <p:sldId id="350" r:id="rId12"/>
    <p:sldId id="351" r:id="rId13"/>
    <p:sldId id="352" r:id="rId14"/>
    <p:sldId id="353" r:id="rId15"/>
    <p:sldId id="356" r:id="rId16"/>
    <p:sldId id="355" r:id="rId17"/>
    <p:sldId id="3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FF99"/>
    <a:srgbClr val="000066"/>
    <a:srgbClr val="800000"/>
    <a:srgbClr val="003300"/>
    <a:srgbClr val="9900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88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9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1 Corinthians 13</a:t>
            </a:r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Picture of Love In</a:t>
            </a:r>
            <a:br>
              <a:rPr lang="en-US" sz="4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House of Loathing</a:t>
            </a:r>
          </a:p>
        </p:txBody>
      </p:sp>
    </p:spTree>
    <p:extLst>
      <p:ext uri="{BB962C8B-B14F-4D97-AF65-F5344CB8AC3E}">
        <p14:creationId xmlns:p14="http://schemas.microsoft.com/office/powerpoint/2010/main" val="1316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is kind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Gracious, friendly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Longsuffering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[passive]</a:t>
            </a:r>
            <a: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retaliate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Kindness </a:t>
            </a:r>
            <a:r>
              <a:rPr lang="en-US" sz="3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[active]</a:t>
            </a:r>
            <a:r>
              <a:rPr lang="en-US" sz="31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bestows benefits</a:t>
            </a:r>
          </a:p>
          <a:p>
            <a:pPr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endure offenses out of fear...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[Stoicism; angry on inside; hold in]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Co.6:7, we can overlook slights…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(Prov.19:11)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Ep.4:32 </a:t>
            </a:r>
            <a:r>
              <a:rPr lang="en-US" dirty="0">
                <a:latin typeface="Times New Roman"/>
                <a:ea typeface="Verdana" panose="020B0604030504040204" pitchFamily="34" charset="0"/>
                <a:cs typeface="Times New Roman"/>
              </a:rPr>
              <a:t>→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5:1.   1 Co.11:21-22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5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is kind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Kindness of God offers . . .</a:t>
            </a:r>
            <a:endParaRPr lang="en-US" sz="34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33413" indent="-293688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Provisions for </a:t>
            </a:r>
            <a:r>
              <a:rPr lang="en-US" sz="35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sinners, Mt.5</a:t>
            </a:r>
          </a:p>
          <a:p>
            <a:pPr marL="633413" indent="-293688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Pity for </a:t>
            </a:r>
            <a:r>
              <a:rPr lang="en-US" sz="35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worst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sinner, 1 Tim.1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Kindness follows God’s example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Wife would trade </a:t>
            </a:r>
            <a:r>
              <a:rPr lang="en-US" sz="3400" u="sng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handsome</a:t>
            </a: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for </a:t>
            </a:r>
            <a:r>
              <a:rPr lang="en-US" sz="3400" u="sng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kind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Kindness would solve many church problems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does not envy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Unpleasant feelings because of advantages of others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love dies, jealousy, envy, hatred, and strife grow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kinds of jealousy: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sz="35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sz="35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Phil.1:15-18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992" y="3733800"/>
            <a:ext cx="3657600" cy="1905000"/>
          </a:xfrm>
          <a:prstGeom prst="rect">
            <a:avLst/>
          </a:prstGeom>
          <a:solidFill>
            <a:srgbClr val="800000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aseline="30000" dirty="0">
                <a:solidFill>
                  <a:srgbClr val="FFFF00"/>
                </a:solidFill>
              </a:rPr>
              <a:t>1</a:t>
            </a:r>
            <a:r>
              <a:rPr lang="en-US" sz="3600" dirty="0"/>
              <a:t>Wants what  others have.  </a:t>
            </a:r>
            <a:br>
              <a:rPr lang="en-US" sz="3600" dirty="0"/>
            </a:br>
            <a:r>
              <a:rPr lang="en-US" sz="3600" dirty="0">
                <a:solidFill>
                  <a:srgbClr val="FFFF00"/>
                </a:solidFill>
              </a:rPr>
              <a:t>“Me too!”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4662948" y="3733800"/>
            <a:ext cx="3657600" cy="1905000"/>
          </a:xfrm>
          <a:prstGeom prst="rect">
            <a:avLst/>
          </a:prstGeom>
          <a:solidFill>
            <a:srgbClr val="800000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aseline="30000" dirty="0">
                <a:solidFill>
                  <a:srgbClr val="FFFF00"/>
                </a:solidFill>
              </a:rPr>
              <a:t>2</a:t>
            </a:r>
            <a:r>
              <a:rPr lang="en-US" sz="3600" dirty="0"/>
              <a:t>Wishes others did not have it.</a:t>
            </a:r>
            <a:br>
              <a:rPr lang="en-US" sz="3600" dirty="0"/>
            </a:br>
            <a:r>
              <a:rPr lang="en-US" sz="3600" dirty="0">
                <a:solidFill>
                  <a:srgbClr val="FFFF00"/>
                </a:solidFill>
              </a:rPr>
              <a:t>“Me, not you!”</a:t>
            </a:r>
          </a:p>
        </p:txBody>
      </p:sp>
    </p:spTree>
    <p:extLst>
      <p:ext uri="{BB962C8B-B14F-4D97-AF65-F5344CB8AC3E}">
        <p14:creationId xmlns:p14="http://schemas.microsoft.com/office/powerpoint/2010/main" val="40566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does not envy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Fruits of envy put . . . </a:t>
            </a:r>
            <a:endParaRPr lang="en-US" sz="34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38748" y="1600200"/>
            <a:ext cx="6034548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Joseph in slavery</a:t>
            </a:r>
          </a:p>
        </p:txBody>
      </p:sp>
      <p:sp>
        <p:nvSpPr>
          <p:cNvPr id="6" name="Rectangle 5"/>
          <p:cNvSpPr/>
          <p:nvPr/>
        </p:nvSpPr>
        <p:spPr>
          <a:xfrm>
            <a:off x="1538748" y="2514600"/>
            <a:ext cx="6034548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David in exile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38748" y="3429000"/>
            <a:ext cx="6034548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Daniel in lion’s den</a:t>
            </a:r>
          </a:p>
        </p:txBody>
      </p:sp>
      <p:sp>
        <p:nvSpPr>
          <p:cNvPr id="9" name="Rectangle 8"/>
          <p:cNvSpPr/>
          <p:nvPr/>
        </p:nvSpPr>
        <p:spPr>
          <a:xfrm>
            <a:off x="1538748" y="4343400"/>
            <a:ext cx="6034548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Jesus on cross </a:t>
            </a:r>
            <a:r>
              <a:rPr lang="en-US" sz="3200" dirty="0">
                <a:solidFill>
                  <a:schemeClr val="bg1"/>
                </a:solidFill>
              </a:rPr>
              <a:t>(Mt.27:18)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8748" y="5257800"/>
            <a:ext cx="6034548" cy="838200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Corinth in division </a:t>
            </a:r>
            <a:r>
              <a:rPr lang="en-US" sz="3200" dirty="0">
                <a:solidFill>
                  <a:schemeClr val="bg1"/>
                </a:solidFill>
              </a:rPr>
              <a:t>(3:1-3)</a:t>
            </a:r>
          </a:p>
        </p:txBody>
      </p:sp>
    </p:spTree>
    <p:extLst>
      <p:ext uri="{BB962C8B-B14F-4D97-AF65-F5344CB8AC3E}">
        <p14:creationId xmlns:p14="http://schemas.microsoft.com/office/powerpoint/2010/main" val="392016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does not parade itself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‘braggart’; ‘windbag’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Ostentatious boasting; showoff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Co.4:7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Jg.7:2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Mt.6:1, 5, </a:t>
            </a:r>
            <a:r>
              <a:rPr lang="en-US" sz="35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seen</a:t>
            </a: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Lk.18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0328" y="2898060"/>
            <a:ext cx="7391400" cy="137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457200">
              <a:spcAft>
                <a:spcPts val="1200"/>
              </a:spcAft>
            </a:pPr>
            <a:r>
              <a:rPr lang="en-US" sz="3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Origen: esp. of intellectual pride.</a:t>
            </a:r>
          </a:p>
          <a:p>
            <a:pPr lvl="1" indent="-457200">
              <a:spcAft>
                <a:spcPts val="1200"/>
              </a:spcAft>
            </a:pPr>
            <a:r>
              <a:rPr lang="en-US" sz="3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Cicero: of rhetorical display.</a:t>
            </a:r>
          </a:p>
        </p:txBody>
      </p:sp>
    </p:spTree>
    <p:extLst>
      <p:ext uri="{BB962C8B-B14F-4D97-AF65-F5344CB8AC3E}">
        <p14:creationId xmlns:p14="http://schemas.microsoft.com/office/powerpoint/2010/main" val="173493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is not puffed up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71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puff oneself out like a pair of bellows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endParaRPr lang="en-US" sz="35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Inflated concept of own importance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sz="3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Pr.6:17, proud look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[haughty eyes]</a:t>
            </a:r>
          </a:p>
        </p:txBody>
      </p:sp>
      <p:sp>
        <p:nvSpPr>
          <p:cNvPr id="4" name="Rectangle 3"/>
          <p:cNvSpPr/>
          <p:nvPr/>
        </p:nvSpPr>
        <p:spPr>
          <a:xfrm>
            <a:off x="1088928" y="4724400"/>
            <a:ext cx="6963696" cy="1219200"/>
          </a:xfrm>
          <a:prstGeom prst="rect">
            <a:avLst/>
          </a:prstGeom>
          <a:solidFill>
            <a:srgbClr val="003300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love is not as impressed</a:t>
            </a:r>
            <a:b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itself as with others. </a:t>
            </a:r>
          </a:p>
        </p:txBody>
      </p:sp>
      <p:pic>
        <p:nvPicPr>
          <p:cNvPr id="1026" name="Picture 2" descr="C:\Users\Owner\AppData\Local\Microsoft\Windows\Temporary Internet Files\Content.IE5\LP6X23KW\Bellow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914" y="1524000"/>
            <a:ext cx="207818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91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563" marR="0" indent="-182563" algn="ctr"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srgbClr val="FFFFCC"/>
                </a:solidFill>
                <a:latin typeface="Calibri" panose="020F0502020204030204" pitchFamily="34" charset="0"/>
                <a:ea typeface="Times New Roman"/>
              </a:rPr>
              <a:t>A portrait of Christ.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500" i="1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He demonstrated each trait flawlessly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500" i="1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would this love affect . . .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8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Congregation?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srgbClr val="FFFFCC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8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Family?</a:t>
            </a: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82563" marR="0" indent="-182563">
              <a:spcBef>
                <a:spcPts val="0"/>
              </a:spcBef>
              <a:spcAft>
                <a:spcPts val="900"/>
              </a:spcAft>
            </a:pPr>
            <a:r>
              <a:rPr lang="en-US" sz="36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28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800" dirty="0">
                <a:solidFill>
                  <a:schemeClr val="accent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Me? 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Co.16:14, 22</a:t>
            </a:r>
          </a:p>
        </p:txBody>
      </p:sp>
    </p:spTree>
    <p:extLst>
      <p:ext uri="{BB962C8B-B14F-4D97-AF65-F5344CB8AC3E}">
        <p14:creationId xmlns:p14="http://schemas.microsoft.com/office/powerpoint/2010/main" val="14345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Co.12-14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love </a:t>
            </a:r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dominate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Co.13 – </a:t>
            </a:r>
          </a:p>
          <a:p>
            <a:pPr marL="0" indent="0" defTabSz="574675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a. 1-3: without love, greatest gifts 			are piddling 					</a:t>
            </a:r>
          </a:p>
          <a:p>
            <a:pPr marL="0" indent="0" defTabSz="57467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b.	4-7: love personified (</a:t>
            </a:r>
            <a:r>
              <a:rPr lang="en-US" sz="32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person▪ify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 defTabSz="5746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c.	8-13: love is permanent</a:t>
            </a:r>
          </a:p>
          <a:p>
            <a:pPr marL="0" indent="0" defTabSz="57467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“Love”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an act of the will…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953000"/>
            <a:ext cx="8077200" cy="1676400"/>
          </a:xfrm>
          <a:prstGeom prst="round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Enables us ‘to love what is not naturally lovable: lepers, criminals, enemies…’</a:t>
            </a:r>
          </a:p>
          <a:p>
            <a:pPr algn="ctr"/>
            <a:r>
              <a:rPr lang="en-US" sz="3400" dirty="0">
                <a:solidFill>
                  <a:srgbClr val="FFFF99"/>
                </a:solidFill>
              </a:rPr>
              <a:t>But: 2 Sm.13  .  .  .  / .  .  .  1 Co.16:13</a:t>
            </a:r>
          </a:p>
        </p:txBody>
      </p:sp>
    </p:spTree>
    <p:extLst>
      <p:ext uri="{BB962C8B-B14F-4D97-AF65-F5344CB8AC3E}">
        <p14:creationId xmlns:p14="http://schemas.microsoft.com/office/powerpoint/2010/main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295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Casualty Of Love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(Love Dies, 1-3)</a:t>
            </a:r>
          </a:p>
        </p:txBody>
      </p:sp>
    </p:spTree>
    <p:extLst>
      <p:ext uri="{BB962C8B-B14F-4D97-AF65-F5344CB8AC3E}">
        <p14:creationId xmlns:p14="http://schemas.microsoft.com/office/powerpoint/2010/main" val="179058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Corinthians measured worth by possession of superior gifts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295400"/>
            <a:ext cx="8001000" cy="5181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had nothing to do with it</a:t>
            </a:r>
          </a:p>
          <a:p>
            <a:pPr marL="339725" indent="-3397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examines ‘greatest gifts’: without love – zero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times: ‘and have not love’</a:t>
            </a: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13:1: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066800"/>
            <a:ext cx="8001000" cy="5410200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Cleopatra  </a:t>
            </a:r>
            <a:r>
              <a:rPr lang="en-US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(Plutarch)</a:t>
            </a:r>
            <a:endParaRPr lang="en-US" sz="2400" dirty="0">
              <a:latin typeface="Times New Roman"/>
              <a:ea typeface="Verdana" panose="020B0604030504040204" pitchFamily="34" charset="0"/>
              <a:cs typeface="Times New Roman"/>
            </a:endParaRP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Dionysus Temple in Corinth worshipped gods with cymbals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Tongues of angels (2 Co.12:4)</a:t>
            </a:r>
          </a:p>
          <a:p>
            <a:pPr marL="339725" indent="-339725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prstClr val="black"/>
                </a:solidFill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1:7 –Corinthians have greatest gifts (but some have no love)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4648200"/>
            <a:ext cx="8077200" cy="838200"/>
          </a:xfrm>
          <a:prstGeom prst="roundRect">
            <a:avLst/>
          </a:prstGeom>
          <a:solidFill>
            <a:srgbClr val="FFFF99"/>
          </a:solidFill>
          <a:ln w="3175"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457200" algn="ctr">
              <a:spcAft>
                <a:spcPts val="900"/>
              </a:spcAft>
            </a:pPr>
            <a:r>
              <a:rPr lang="en-US" sz="3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carnal, immature church of NT!</a:t>
            </a:r>
          </a:p>
        </p:txBody>
      </p:sp>
    </p:spTree>
    <p:extLst>
      <p:ext uri="{BB962C8B-B14F-4D97-AF65-F5344CB8AC3E}">
        <p14:creationId xmlns:p14="http://schemas.microsoft.com/office/powerpoint/2010/main" val="252077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13:2: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066800"/>
            <a:ext cx="8001000" cy="5410200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Balaam; donkey; Caiaphas – without love, no better than these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514600"/>
            <a:ext cx="3886200" cy="2362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Mt.7:22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“prophesied in Your name…”</a:t>
            </a:r>
          </a:p>
          <a:p>
            <a:pPr algn="ctr"/>
            <a:r>
              <a:rPr lang="en-US" sz="3600" dirty="0"/>
              <a:t>Mt.7:23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33452" y="2514600"/>
            <a:ext cx="3886200" cy="2362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Lk.9:54</a:t>
            </a:r>
          </a:p>
          <a:p>
            <a:pPr algn="ctr"/>
            <a:r>
              <a:rPr lang="en-US" sz="3600" dirty="0">
                <a:solidFill>
                  <a:srgbClr val="FFFF00"/>
                </a:solidFill>
              </a:rPr>
              <a:t>“fire from heaven…”</a:t>
            </a:r>
          </a:p>
          <a:p>
            <a:pPr algn="ctr"/>
            <a:r>
              <a:rPr lang="en-US" sz="3600" dirty="0"/>
              <a:t>Faith.   Love?</a:t>
            </a:r>
          </a:p>
        </p:txBody>
      </p:sp>
    </p:spTree>
    <p:extLst>
      <p:ext uri="{BB962C8B-B14F-4D97-AF65-F5344CB8AC3E}">
        <p14:creationId xmlns:p14="http://schemas.microsoft.com/office/powerpoint/2010/main" val="46956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13:3: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1066800"/>
            <a:ext cx="8001000" cy="5410200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Times New Roman"/>
                <a:ea typeface="Verdana" panose="020B0604030504040204" pitchFamily="34" charset="0"/>
                <a:cs typeface="Times New Roman"/>
              </a:rPr>
              <a:t>►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greatest gift to someone in need…but without love</a:t>
            </a:r>
          </a:p>
          <a:p>
            <a:pPr marL="339725" indent="-339725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1496" y="2286000"/>
            <a:ext cx="7543800" cy="1828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Acts 5:1-11, sizeable contribution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Not even martyrdom counts without love.       –Ignatius.     –Tertullian. </a:t>
            </a:r>
          </a:p>
        </p:txBody>
      </p:sp>
    </p:spTree>
    <p:extLst>
      <p:ext uri="{BB962C8B-B14F-4D97-AF65-F5344CB8AC3E}">
        <p14:creationId xmlns:p14="http://schemas.microsoft.com/office/powerpoint/2010/main" val="192990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Casualty Of Love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1371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 startAt="2"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 Of Love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(Love survives, 4-7)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61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u="sng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suffers long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Long-tempered; opposite of short-tempered or resentful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Slow to anger, slow to take offense, slow to inflict punishment</a:t>
            </a:r>
          </a:p>
          <a:p>
            <a:pPr>
              <a:spcBef>
                <a:spcPts val="0"/>
              </a:spcBef>
              <a:spcAft>
                <a:spcPts val="12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Mt.18:26…29…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Co.12:20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 with people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7421" y="4114800"/>
            <a:ext cx="37338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Impatient charges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653117" y="4114800"/>
            <a:ext cx="37338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Counter-charges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37421" y="4955460"/>
            <a:ext cx="37338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Anger issues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955460"/>
            <a:ext cx="3733800" cy="685800"/>
          </a:xfrm>
          <a:prstGeom prst="rect">
            <a:avLst/>
          </a:prstGeom>
          <a:solidFill>
            <a:srgbClr val="FFFFCC"/>
          </a:solidFill>
          <a:ln w="952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Immaturity</a:t>
            </a:r>
          </a:p>
        </p:txBody>
      </p:sp>
    </p:spTree>
    <p:extLst>
      <p:ext uri="{BB962C8B-B14F-4D97-AF65-F5344CB8AC3E}">
        <p14:creationId xmlns:p14="http://schemas.microsoft.com/office/powerpoint/2010/main" val="7510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2140</TotalTime>
  <Words>547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Wingdings</vt:lpstr>
      <vt:lpstr>4_Default Design</vt:lpstr>
      <vt:lpstr>Office Theme</vt:lpstr>
      <vt:lpstr>PowerPoint Presentation</vt:lpstr>
      <vt:lpstr>1 Co.12-14</vt:lpstr>
      <vt:lpstr>PowerPoint Presentation</vt:lpstr>
      <vt:lpstr>Corinthians measured worth by possession of superior gifts</vt:lpstr>
      <vt:lpstr>13:1: tongues</vt:lpstr>
      <vt:lpstr>13:2: prophecy</vt:lpstr>
      <vt:lpstr>13:3: charity</vt:lpstr>
      <vt:lpstr>PowerPoint Presentation</vt:lpstr>
      <vt:lpstr>1. Love suffers long</vt:lpstr>
      <vt:lpstr>2. Love is kind</vt:lpstr>
      <vt:lpstr>2. Love is kind</vt:lpstr>
      <vt:lpstr>3. Love does not envy</vt:lpstr>
      <vt:lpstr>3. Love does not envy</vt:lpstr>
      <vt:lpstr>4. Love does not parade itself</vt:lpstr>
      <vt:lpstr>5. Love is not puffed up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tchtcj@gmail.com</cp:lastModifiedBy>
  <cp:revision>255</cp:revision>
  <dcterms:created xsi:type="dcterms:W3CDTF">2015-11-27T18:49:23Z</dcterms:created>
  <dcterms:modified xsi:type="dcterms:W3CDTF">2016-05-09T01:38:26Z</dcterms:modified>
</cp:coreProperties>
</file>