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sldIdLst>
    <p:sldId id="256" r:id="rId3"/>
    <p:sldId id="337" r:id="rId4"/>
    <p:sldId id="257" r:id="rId5"/>
    <p:sldId id="338" r:id="rId6"/>
    <p:sldId id="289" r:id="rId7"/>
    <p:sldId id="336" r:id="rId8"/>
    <p:sldId id="325" r:id="rId9"/>
    <p:sldId id="308" r:id="rId10"/>
    <p:sldId id="339" r:id="rId11"/>
    <p:sldId id="340" r:id="rId12"/>
    <p:sldId id="326" r:id="rId13"/>
    <p:sldId id="341" r:id="rId14"/>
    <p:sldId id="342" r:id="rId15"/>
    <p:sldId id="343" r:id="rId16"/>
    <p:sldId id="328" r:id="rId17"/>
    <p:sldId id="344" r:id="rId18"/>
    <p:sldId id="305" r:id="rId19"/>
    <p:sldId id="34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9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5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3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72821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Ashes of Love</a:t>
            </a:r>
          </a:p>
        </p:txBody>
      </p:sp>
    </p:spTree>
    <p:extLst>
      <p:ext uri="{BB962C8B-B14F-4D97-AF65-F5344CB8AC3E}">
        <p14:creationId xmlns:p14="http://schemas.microsoft.com/office/powerpoint/2010/main" val="13169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Fornication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2514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Disagreements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16002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Uncontrolled Anger</a:t>
            </a:r>
          </a:p>
        </p:txBody>
      </p:sp>
    </p:spTree>
    <p:extLst>
      <p:ext uri="{BB962C8B-B14F-4D97-AF65-F5344CB8AC3E}">
        <p14:creationId xmlns:p14="http://schemas.microsoft.com/office/powerpoint/2010/main" val="374092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</a:t>
            </a:r>
            <a:endParaRPr lang="en-US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90600"/>
            <a:ext cx="80010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knows if this is the number one cause of divorce in U.S.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 is number one argument.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waste money; put strain on marriage – a hot-button issue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is spender, other a saver; both </a:t>
            </a: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love money (1 T.6:10)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0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</a:t>
            </a:r>
            <a:endParaRPr lang="en-US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90600"/>
            <a:ext cx="8001000" cy="5562600"/>
          </a:xfrm>
        </p:spPr>
        <p:txBody>
          <a:bodyPr>
            <a:normAutofit/>
          </a:bodyPr>
          <a:lstStyle/>
          <a:p>
            <a:pPr marL="398463" indent="-398463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one is pushover, other a strict disciplinarian</a:t>
            </a:r>
          </a:p>
          <a:p>
            <a:pPr marL="398463" indent="-398463"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q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Lifestyle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one gives them every-thing they want; other wants to teach them how to work</a:t>
            </a:r>
          </a:p>
          <a:p>
            <a:pPr marL="398463" indent="-398463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q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one wants them to be popular . . . wealthy; other wants them to put God first (Mt.6:33)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Fornication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34290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 Lack of Commitment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16002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Uncontrolled Anger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25146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Disagreements</a:t>
            </a:r>
          </a:p>
        </p:txBody>
      </p:sp>
    </p:spTree>
    <p:extLst>
      <p:ext uri="{BB962C8B-B14F-4D97-AF65-F5344CB8AC3E}">
        <p14:creationId xmlns:p14="http://schemas.microsoft.com/office/powerpoint/2010/main" val="3231601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Instant society / gratification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unwilling to stay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600200"/>
            <a:ext cx="8001000" cy="5029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</a:t>
            </a:r>
            <a:r>
              <a:rPr lang="en-US" sz="35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no 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‘no fault divorce’: 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Gn.2:18-24; Mt.19:3-9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Mal.2:14-16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87792" y="3048000"/>
            <a:ext cx="5361036" cy="1015176"/>
          </a:xfrm>
          <a:prstGeom prst="roundRect">
            <a:avLst/>
          </a:prstGeom>
          <a:solidFill>
            <a:srgbClr val="FFFF99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Resolve:</a:t>
            </a:r>
            <a:b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will not let it fail…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90252" y="4800600"/>
            <a:ext cx="5361036" cy="1015176"/>
          </a:xfrm>
          <a:prstGeom prst="roundRect">
            <a:avLst/>
          </a:prstGeom>
          <a:solidFill>
            <a:srgbClr val="FFFF99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Marriage vows are</a:t>
            </a:r>
            <a:b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mere words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524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 marriage: best behavior;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marriage: downhill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600200"/>
            <a:ext cx="800100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Dt.24:5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Prov.31:10-12, 23, 28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Co.7:33-34, concerned about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Tim.5:8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49592" y="2254044"/>
            <a:ext cx="7054644" cy="990600"/>
          </a:xfrm>
          <a:prstGeom prst="roundRect">
            <a:avLst/>
          </a:prstGeom>
          <a:solidFill>
            <a:srgbClr val="FFFF99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Importance of time together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1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 marriage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143000"/>
            <a:ext cx="8001000" cy="5486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quit courting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Fighting begins; molehills…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Drift apart (hobbies; time)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 slights resurface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or not communication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Prefer company of others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5060" y="5791200"/>
            <a:ext cx="56388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All so unnecessary</a:t>
            </a:r>
          </a:p>
        </p:txBody>
      </p:sp>
    </p:spTree>
    <p:extLst>
      <p:ext uri="{BB962C8B-B14F-4D97-AF65-F5344CB8AC3E}">
        <p14:creationId xmlns:p14="http://schemas.microsoft.com/office/powerpoint/2010/main" val="29091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Vapor, breath, thus transitory, frail, as Job 7:16 –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‘my days are a breath’</a:t>
            </a: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3672" y="685800"/>
            <a:ext cx="7843692" cy="1981200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Live joyfully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 with the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wife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whom you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love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all the days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</a:rPr>
              <a:t> of your vain life which He has given you under the sun... 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–Ec.9:9</a:t>
            </a:r>
            <a:endParaRPr lang="en-US" sz="3600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545518" y="1875504"/>
            <a:ext cx="75438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5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457200"/>
            <a:ext cx="8001000" cy="5791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hard to kill a marriage –</a:t>
            </a:r>
          </a:p>
          <a:p>
            <a:pPr>
              <a:spcAft>
                <a:spcPts val="1500"/>
              </a:spcAft>
            </a:pPr>
            <a:r>
              <a:rPr lang="en-US" sz="2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Burn it to ashes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(anger)</a:t>
            </a:r>
          </a:p>
          <a:p>
            <a:pPr>
              <a:spcAft>
                <a:spcPts val="1500"/>
              </a:spcAft>
            </a:pPr>
            <a:r>
              <a:rPr lang="en-US" sz="2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Freeze it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(silence, neglect)</a:t>
            </a:r>
          </a:p>
          <a:p>
            <a:pPr marL="398463" indent="-398463">
              <a:spcAft>
                <a:spcPts val="1500"/>
              </a:spcAft>
            </a:pPr>
            <a:r>
              <a:rPr lang="en-US" sz="2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 it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(complaints, criticism, fault-finding, nitpicking)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Betray it with unfaithfulness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Starve it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(as neglected plant)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85800" y="5105400"/>
            <a:ext cx="7772400" cy="1143000"/>
          </a:xfrm>
          <a:prstGeom prst="roundRect">
            <a:avLst/>
          </a:prstGeom>
          <a:solidFill>
            <a:srgbClr val="FFFF99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biblical love can properly sustain it.  </a:t>
            </a:r>
            <a:r>
              <a:rPr lang="en-US" sz="3200" dirty="0">
                <a:solidFill>
                  <a:schemeClr val="tx1"/>
                </a:solidFill>
              </a:rPr>
              <a:t>Ep.5:25</a:t>
            </a:r>
          </a:p>
        </p:txBody>
      </p:sp>
    </p:spTree>
    <p:extLst>
      <p:ext uri="{BB962C8B-B14F-4D97-AF65-F5344CB8AC3E}">
        <p14:creationId xmlns:p14="http://schemas.microsoft.com/office/powerpoint/2010/main" val="11726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‘Ashes’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Distress –Tamar, 2 Sm.13:19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Altar –Jeroboam, 1 K.13:3; 2 K.23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Genocide –Mordecai, Est.4:1,3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Tragedies –Job, Job 2:8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Immorality –Sodom, 2 Pt.2:6</a:t>
            </a:r>
          </a:p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Ashes of Love 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marriage has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 marL="236538" indent="-236538"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don‘t know how to handle them</a:t>
            </a:r>
          </a:p>
          <a:p>
            <a:pPr marL="236538" indent="-236538">
              <a:spcBef>
                <a:spcPts val="0"/>
              </a:spcBef>
              <a:spcAft>
                <a:spcPts val="15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don’t try</a:t>
            </a:r>
          </a:p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Tim.3:16-17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514350">
              <a:spcBef>
                <a:spcPts val="0"/>
              </a:spcBef>
              <a:spcAft>
                <a:spcPts val="1500"/>
              </a:spcAft>
              <a:buFont typeface="+mj-lt"/>
              <a:buAutoNum type="arabicParenR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direction; aim for perfection</a:t>
            </a:r>
          </a:p>
          <a:p>
            <a:pPr marL="914400" lvl="1" indent="-514350">
              <a:spcBef>
                <a:spcPts val="0"/>
              </a:spcBef>
              <a:spcAft>
                <a:spcPts val="1500"/>
              </a:spcAft>
              <a:buFont typeface="+mj-lt"/>
              <a:buAutoNum type="arabicParenR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“Love wife sometimes”?</a:t>
            </a:r>
          </a:p>
          <a:p>
            <a:pPr marL="914400" lvl="1" indent="-514350">
              <a:spcBef>
                <a:spcPts val="0"/>
              </a:spcBef>
              <a:spcAft>
                <a:spcPts val="1500"/>
              </a:spcAft>
              <a:buFont typeface="+mj-lt"/>
              <a:buAutoNum type="arabicParenR"/>
            </a:pP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“Submit to husband when you feel like it”?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can’t believe this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happening to 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“It doesn’t work like you preach it”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apply sermon to spouse</a:t>
            </a:r>
            <a:endParaRPr lang="en-US" sz="3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39644" y="2743200"/>
            <a:ext cx="6477000" cy="13716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Problems in marriage that</a:t>
            </a:r>
            <a:br>
              <a:rPr lang="en-US" sz="3600" dirty="0"/>
            </a:br>
            <a:r>
              <a:rPr lang="en-US" sz="3600" dirty="0"/>
              <a:t>cause marriage problems</a:t>
            </a:r>
          </a:p>
        </p:txBody>
      </p:sp>
    </p:spTree>
    <p:extLst>
      <p:ext uri="{BB962C8B-B14F-4D97-AF65-F5344CB8AC3E}">
        <p14:creationId xmlns:p14="http://schemas.microsoft.com/office/powerpoint/2010/main" val="278903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Fornication</a:t>
            </a:r>
          </a:p>
        </p:txBody>
      </p:sp>
    </p:spTree>
    <p:extLst>
      <p:ext uri="{BB962C8B-B14F-4D97-AF65-F5344CB8AC3E}">
        <p14:creationId xmlns:p14="http://schemas.microsoft.com/office/powerpoint/2010/main" val="179058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Prov.7:6-10, 21-23, 26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Today: pornography, society, ‘idols’ encourage immorality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strong enough to let guard down.  Gn.39; 2 Sm.11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Fantasy: grass is greener in another marriage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Fornication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16764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Uncontrolled Anger</a:t>
            </a:r>
          </a:p>
        </p:txBody>
      </p:sp>
    </p:spTree>
    <p:extLst>
      <p:ext uri="{BB962C8B-B14F-4D97-AF65-F5344CB8AC3E}">
        <p14:creationId xmlns:p14="http://schemas.microsoft.com/office/powerpoint/2010/main" val="62661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6388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280988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treat them harshly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–NRSV</a:t>
            </a:r>
          </a:p>
          <a:p>
            <a:pPr marL="280988" indent="-280988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‘Never trust your tongue when your heart is bitter’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280988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67696"/>
            <a:ext cx="8001000" cy="12954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Husbands, </a:t>
            </a:r>
            <a:r>
              <a:rPr lang="en-US" sz="3600" b="1" dirty="0">
                <a:solidFill>
                  <a:srgbClr val="000066"/>
                </a:solidFill>
              </a:rPr>
              <a:t>love</a:t>
            </a:r>
            <a:r>
              <a:rPr lang="en-US" sz="3600" dirty="0">
                <a:solidFill>
                  <a:srgbClr val="000066"/>
                </a:solidFill>
              </a:rPr>
              <a:t> your wives and</a:t>
            </a:r>
            <a:br>
              <a:rPr lang="en-US" sz="3600" dirty="0">
                <a:solidFill>
                  <a:srgbClr val="000066"/>
                </a:solidFill>
              </a:rPr>
            </a:br>
            <a:r>
              <a:rPr lang="en-US" sz="3600" dirty="0">
                <a:solidFill>
                  <a:srgbClr val="000066"/>
                </a:solidFill>
              </a:rPr>
              <a:t>do </a:t>
            </a:r>
            <a:r>
              <a:rPr lang="en-US" sz="3600" b="1" dirty="0">
                <a:solidFill>
                  <a:srgbClr val="000066"/>
                </a:solidFill>
              </a:rPr>
              <a:t>not</a:t>
            </a:r>
            <a:r>
              <a:rPr lang="en-US" sz="3600" dirty="0">
                <a:solidFill>
                  <a:srgbClr val="000066"/>
                </a:solidFill>
              </a:rPr>
              <a:t> be </a:t>
            </a:r>
            <a:r>
              <a:rPr lang="en-US" sz="3600" b="1" dirty="0">
                <a:solidFill>
                  <a:srgbClr val="000066"/>
                </a:solidFill>
              </a:rPr>
              <a:t>bitter</a:t>
            </a:r>
            <a:r>
              <a:rPr lang="en-US" sz="3600" dirty="0">
                <a:solidFill>
                  <a:srgbClr val="000066"/>
                </a:solidFill>
              </a:rPr>
              <a:t> toward them. </a:t>
            </a:r>
          </a:p>
        </p:txBody>
      </p:sp>
    </p:spTree>
    <p:extLst>
      <p:ext uri="{BB962C8B-B14F-4D97-AF65-F5344CB8AC3E}">
        <p14:creationId xmlns:p14="http://schemas.microsoft.com/office/powerpoint/2010/main" val="11244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Col.3:19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8200"/>
            <a:ext cx="8001000" cy="56388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280988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8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Two ways to mishandle anger – 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67696"/>
            <a:ext cx="8001000" cy="12954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Husbands, </a:t>
            </a:r>
            <a:r>
              <a:rPr lang="en-US" sz="3600" b="1" dirty="0">
                <a:solidFill>
                  <a:srgbClr val="000066"/>
                </a:solidFill>
              </a:rPr>
              <a:t>love</a:t>
            </a:r>
            <a:r>
              <a:rPr lang="en-US" sz="3600" dirty="0">
                <a:solidFill>
                  <a:srgbClr val="000066"/>
                </a:solidFill>
              </a:rPr>
              <a:t> your wives and</a:t>
            </a:r>
            <a:br>
              <a:rPr lang="en-US" sz="3600" dirty="0">
                <a:solidFill>
                  <a:srgbClr val="000066"/>
                </a:solidFill>
              </a:rPr>
            </a:br>
            <a:r>
              <a:rPr lang="en-US" sz="3600" dirty="0">
                <a:solidFill>
                  <a:srgbClr val="000066"/>
                </a:solidFill>
              </a:rPr>
              <a:t>do </a:t>
            </a:r>
            <a:r>
              <a:rPr lang="en-US" sz="3600" b="1" dirty="0">
                <a:solidFill>
                  <a:srgbClr val="000066"/>
                </a:solidFill>
              </a:rPr>
              <a:t>not</a:t>
            </a:r>
            <a:r>
              <a:rPr lang="en-US" sz="3600" dirty="0">
                <a:solidFill>
                  <a:srgbClr val="000066"/>
                </a:solidFill>
              </a:rPr>
              <a:t> be </a:t>
            </a:r>
            <a:r>
              <a:rPr lang="en-US" sz="3600" b="1" dirty="0">
                <a:solidFill>
                  <a:srgbClr val="000066"/>
                </a:solidFill>
              </a:rPr>
              <a:t>bitter</a:t>
            </a:r>
            <a:r>
              <a:rPr lang="en-US" sz="3600" dirty="0">
                <a:solidFill>
                  <a:srgbClr val="000066"/>
                </a:solidFill>
              </a:rPr>
              <a:t> toward them.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77644" y="2895600"/>
            <a:ext cx="3886200" cy="3610896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339725" indent="-339725" algn="ctr">
              <a:buAutoNum type="arabicPeriod"/>
            </a:pPr>
            <a:r>
              <a:rPr lang="en-US" sz="3600" dirty="0"/>
              <a:t> </a:t>
            </a:r>
            <a:r>
              <a:rPr lang="en-US" sz="4000" u="sng" dirty="0"/>
              <a:t>Losing it</a:t>
            </a:r>
            <a:br>
              <a:rPr lang="en-US" sz="3600" dirty="0"/>
            </a:br>
            <a:r>
              <a:rPr lang="en-US" sz="3600" dirty="0"/>
              <a:t>(blowing up)</a:t>
            </a:r>
          </a:p>
          <a:p>
            <a:pPr marL="398463" indent="-398463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FFFF00"/>
                </a:solidFill>
              </a:rPr>
              <a:t>Angry words.  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2 Sm.6:20-23</a:t>
            </a:r>
          </a:p>
          <a:p>
            <a:pPr marL="398463" indent="-398463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FFFF00"/>
                </a:solidFill>
              </a:rPr>
              <a:t>Angry actions.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Est.1:10-12; 2:1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7696" y="2895600"/>
            <a:ext cx="3886200" cy="3610896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3600" dirty="0"/>
              <a:t>2. </a:t>
            </a:r>
            <a:r>
              <a:rPr lang="en-US" sz="4000" u="sng" dirty="0"/>
              <a:t>Keeping it</a:t>
            </a:r>
            <a:br>
              <a:rPr lang="en-US" sz="3600" dirty="0"/>
            </a:br>
            <a:r>
              <a:rPr lang="en-US" sz="3600" dirty="0"/>
              <a:t>(bottling up)</a:t>
            </a:r>
          </a:p>
          <a:p>
            <a:pPr marL="398463" indent="-398463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FFFF00"/>
                </a:solidFill>
              </a:rPr>
              <a:t>Be angry at sin.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Ep.4:26-27</a:t>
            </a:r>
            <a:endParaRPr lang="en-US" sz="3600" dirty="0">
              <a:solidFill>
                <a:srgbClr val="FFFF00"/>
              </a:solidFill>
            </a:endParaRPr>
          </a:p>
          <a:p>
            <a:pPr marL="398463" indent="-398463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rgbClr val="FFFF00"/>
                </a:solidFill>
              </a:rPr>
              <a:t>Bitterness is sin.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Ep.4:31</a:t>
            </a:r>
          </a:p>
        </p:txBody>
      </p:sp>
    </p:spTree>
    <p:extLst>
      <p:ext uri="{BB962C8B-B14F-4D97-AF65-F5344CB8AC3E}">
        <p14:creationId xmlns:p14="http://schemas.microsoft.com/office/powerpoint/2010/main" val="28986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1895</TotalTime>
  <Words>508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4_Default Design</vt:lpstr>
      <vt:lpstr>Office Theme</vt:lpstr>
      <vt:lpstr>PowerPoint Presentation</vt:lpstr>
      <vt:lpstr>‘Ashes’</vt:lpstr>
      <vt:lpstr>Every marriage has problems</vt:lpstr>
      <vt:lpstr>“I can’t believe this is happening to me”</vt:lpstr>
      <vt:lpstr>PowerPoint Presentation</vt:lpstr>
      <vt:lpstr>Old problem</vt:lpstr>
      <vt:lpstr>PowerPoint Presentation</vt:lpstr>
      <vt:lpstr>Col.3:19</vt:lpstr>
      <vt:lpstr>Col.3:19</vt:lpstr>
      <vt:lpstr>PowerPoint Presentation</vt:lpstr>
      <vt:lpstr>Money</vt:lpstr>
      <vt:lpstr>Money Children</vt:lpstr>
      <vt:lpstr>PowerPoint Presentation</vt:lpstr>
      <vt:lpstr>Instant society / gratification Many unwilling to stay</vt:lpstr>
      <vt:lpstr>Before marriage: best behavior; After marriage: downhill slide</vt:lpstr>
      <vt:lpstr>After marriage . . .</vt:lpstr>
      <vt:lpstr>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tchtcj@gmail.com</cp:lastModifiedBy>
  <cp:revision>228</cp:revision>
  <dcterms:created xsi:type="dcterms:W3CDTF">2015-11-27T18:49:23Z</dcterms:created>
  <dcterms:modified xsi:type="dcterms:W3CDTF">2016-05-23T16:02:35Z</dcterms:modified>
</cp:coreProperties>
</file>