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19"/>
  </p:notesMasterIdLst>
  <p:sldIdLst>
    <p:sldId id="298" r:id="rId3"/>
    <p:sldId id="391" r:id="rId4"/>
    <p:sldId id="406" r:id="rId5"/>
    <p:sldId id="407" r:id="rId6"/>
    <p:sldId id="408" r:id="rId7"/>
    <p:sldId id="260" r:id="rId8"/>
    <p:sldId id="362" r:id="rId9"/>
    <p:sldId id="409" r:id="rId10"/>
    <p:sldId id="410" r:id="rId11"/>
    <p:sldId id="404" r:id="rId12"/>
    <p:sldId id="393" r:id="rId13"/>
    <p:sldId id="412" r:id="rId14"/>
    <p:sldId id="413" r:id="rId15"/>
    <p:sldId id="414" r:id="rId16"/>
    <p:sldId id="354" r:id="rId17"/>
    <p:sldId id="41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FFFF"/>
    <a:srgbClr val="CCFFCC"/>
    <a:srgbClr val="FFFFCC"/>
    <a:srgbClr val="000066"/>
    <a:srgbClr val="FFFFFF"/>
    <a:srgbClr val="FF3300"/>
    <a:srgbClr val="CC6600"/>
    <a:srgbClr val="00FF00"/>
    <a:srgbClr val="E185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Paul’s Model</a:t>
            </a:r>
            <a:b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Prayer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(I)</a:t>
            </a:r>
            <a:endParaRPr lang="en-US" alt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Col.1:9-14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611648"/>
          </a:xfrm>
          <a:solidFill>
            <a:srgbClr val="FFFFCC"/>
          </a:solidFill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altLang="en-US" sz="2400" dirty="0">
                <a:latin typeface="Verdana" pitchFamily="34" charset="0"/>
              </a:rPr>
              <a:t>I. Be Filled With The Knowledge Of His Will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609600"/>
            <a:ext cx="9158748" cy="6096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762000"/>
            <a:ext cx="9144000" cy="12192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3700" kern="0" dirty="0">
                <a:solidFill>
                  <a:srgbClr val="000066"/>
                </a:solidFill>
                <a:latin typeface="Verdana" pitchFamily="34" charset="0"/>
              </a:rPr>
              <a:t>II. Walk Worthy Of The Lord, </a:t>
            </a:r>
            <a:r>
              <a:rPr lang="en-US" altLang="en-US" sz="3700" kern="0" dirty="0">
                <a:latin typeface="Verdana" pitchFamily="34" charset="0"/>
              </a:rPr>
              <a:t>10</a:t>
            </a:r>
          </a:p>
        </p:txBody>
      </p:sp>
    </p:spTree>
    <p:extLst>
      <p:ext uri="{BB962C8B-B14F-4D97-AF65-F5344CB8AC3E}">
        <p14:creationId xmlns="" xmlns:p14="http://schemas.microsoft.com/office/powerpoint/2010/main" val="38122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sz="3600" dirty="0"/>
              <a:t> Gn.5:22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strolling, but living faithfully</a:t>
            </a:r>
          </a:p>
          <a:p>
            <a:pPr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60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His Majesty’s service, walking requires . . 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3.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Advancement.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676400"/>
            <a:ext cx="7772400" cy="820992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wisdom affects daily life.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3:5-7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45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Walk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Worthy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3600" dirty="0"/>
              <a:t>in a manner worthy of, suitably, of comparable value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77112"/>
            <a:ext cx="8229600" cy="47426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“Money’s </a:t>
            </a:r>
            <a:r>
              <a:rPr lang="en-US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Ac.15:38 (1 T.5:17)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 worthy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Ep.4:1,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Ph.1:27,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Col.1:10,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Col.4:5,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toward outsiders</a:t>
            </a:r>
          </a:p>
        </p:txBody>
      </p:sp>
      <p:pic>
        <p:nvPicPr>
          <p:cNvPr id="3" name="Picture 2" descr="external image scales-of-justice-clip-art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77112"/>
            <a:ext cx="2743200" cy="2304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08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Walk Worthy: </a:t>
            </a:r>
            <a:r>
              <a:rPr lang="en-US" sz="3600" dirty="0"/>
              <a:t>in a manner worthy of, suitably, comparable value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77112"/>
            <a:ext cx="8229600" cy="47426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life that honors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Him because of –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1.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He is,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1:15, 18-19.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2.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He has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done, 1: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 </a:t>
            </a:r>
          </a:p>
        </p:txBody>
      </p:sp>
      <p:pic>
        <p:nvPicPr>
          <p:cNvPr id="3" name="Picture 2" descr="external image scales-of-justice-clip-art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971" y="1714056"/>
            <a:ext cx="4042229" cy="33954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48200" y="3323304"/>
            <a:ext cx="1447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LORD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3276600"/>
            <a:ext cx="1447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63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611648"/>
          </a:xfrm>
          <a:solidFill>
            <a:srgbClr val="FFFFCC"/>
          </a:solidFill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altLang="en-US" sz="2400" dirty="0">
                <a:latin typeface="Verdana" pitchFamily="34" charset="0"/>
              </a:rPr>
              <a:t>I. Be Filled With The Knowledge Of His Will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609600"/>
            <a:ext cx="9158748" cy="60960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524000"/>
            <a:ext cx="9144000" cy="121920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3700" kern="0" dirty="0">
                <a:solidFill>
                  <a:srgbClr val="000066"/>
                </a:solidFill>
                <a:latin typeface="Verdana" pitchFamily="34" charset="0"/>
              </a:rPr>
              <a:t>III. Fully Pleasing Him, </a:t>
            </a:r>
            <a:r>
              <a:rPr lang="en-US" altLang="en-US" sz="3700" kern="0" dirty="0">
                <a:latin typeface="Verdana" pitchFamily="34" charset="0"/>
              </a:rPr>
              <a:t>10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59952"/>
            <a:ext cx="9144000" cy="61164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2400" kern="0" dirty="0">
                <a:latin typeface="Verdana" pitchFamily="34" charset="0"/>
              </a:rPr>
              <a:t>II. Walk Worthy Of The Lord</a:t>
            </a:r>
            <a:endParaRPr lang="en-US" altLang="en-US" sz="3700" kern="0" dirty="0">
              <a:solidFill>
                <a:srgbClr val="0000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1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all pleasing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‘Please Him in all respects’ 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(NASB)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362200"/>
            <a:ext cx="3810000" cy="18288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Comprehensive goal.</a:t>
            </a:r>
          </a:p>
          <a:p>
            <a:pPr marL="0" lvl="1"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(Jonah)</a:t>
            </a:r>
          </a:p>
        </p:txBody>
      </p:sp>
      <p:sp>
        <p:nvSpPr>
          <p:cNvPr id="5" name="Rectangle 4"/>
          <p:cNvSpPr/>
          <p:nvPr/>
        </p:nvSpPr>
        <p:spPr>
          <a:xfrm>
            <a:off x="4739148" y="2362200"/>
            <a:ext cx="3810000" cy="18288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Continuous</a:t>
            </a:r>
            <a:b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goal.</a:t>
            </a:r>
          </a:p>
          <a:p>
            <a:pPr marL="0" lvl="1" algn="ctr"/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(Solomon)</a:t>
            </a:r>
          </a:p>
        </p:txBody>
      </p:sp>
    </p:spTree>
    <p:extLst>
      <p:ext uri="{BB962C8B-B14F-4D97-AF65-F5344CB8AC3E}">
        <p14:creationId xmlns="" xmlns:p14="http://schemas.microsoft.com/office/powerpoint/2010/main" val="25015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all pleasing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‘Please Him in all respects’ 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(NASB)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362200"/>
            <a:ext cx="6248400" cy="914400"/>
          </a:xfrm>
          <a:prstGeom prst="rect">
            <a:avLst/>
          </a:prstGeom>
          <a:solidFill>
            <a:srgbClr val="CCFFFF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200" b="1" baseline="30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 goal. 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Verse 10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3352800"/>
            <a:ext cx="6248400" cy="914400"/>
          </a:xfrm>
          <a:prstGeom prst="rect">
            <a:avLst/>
          </a:prstGeom>
          <a:solidFill>
            <a:srgbClr val="CCFFFF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200" b="1" baseline="30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Committed goal. 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Dn.6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4343400"/>
            <a:ext cx="6248400" cy="914400"/>
          </a:xfrm>
          <a:prstGeom prst="rect">
            <a:avLst/>
          </a:prstGeom>
          <a:solidFill>
            <a:srgbClr val="CCFFFF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200" b="1" baseline="30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Concerned goal. 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Co.10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36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600" dirty="0"/>
              <a:t>Bloody Saturday, Shanghai</a:t>
            </a:r>
            <a:br>
              <a:rPr lang="en-US" sz="3600" dirty="0"/>
            </a:br>
            <a:r>
              <a:rPr lang="en-US" sz="3200" dirty="0"/>
              <a:t>August 28, 1937</a:t>
            </a:r>
            <a:endParaRPr lang="en-US" sz="36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1049" y="1676400"/>
            <a:ext cx="6161904" cy="4191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18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/>
              <a:t>Col.1:1…7-8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Paul had never been to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Colosse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Writes from Roman imprisonment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Has three choices –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b="1" dirty="0"/>
              <a:t>1. </a:t>
            </a:r>
            <a:r>
              <a:rPr lang="en-US" sz="3200" dirty="0"/>
              <a:t>Focus only on himself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b="1" dirty="0"/>
              <a:t>2. </a:t>
            </a:r>
            <a:r>
              <a:rPr lang="en-US" sz="3200" dirty="0"/>
              <a:t>Fume over his circumstances</a:t>
            </a:r>
          </a:p>
          <a:p>
            <a:pPr marL="796925" lvl="1" indent="-339725">
              <a:spcAft>
                <a:spcPts val="600"/>
              </a:spcAft>
              <a:buNone/>
              <a:tabLst>
                <a:tab pos="855663" algn="l"/>
              </a:tabLst>
            </a:pPr>
            <a:r>
              <a:rPr lang="en-US" sz="2400" b="1" dirty="0"/>
              <a:t>3. </a:t>
            </a:r>
            <a:r>
              <a:rPr lang="en-US" sz="3200" dirty="0"/>
              <a:t>Fix heart with gratitude for spiritual growth of unknown Christians, Col.1:3</a:t>
            </a:r>
          </a:p>
        </p:txBody>
      </p:sp>
    </p:spTree>
    <p:extLst>
      <p:ext uri="{BB962C8B-B14F-4D97-AF65-F5344CB8AC3E}">
        <p14:creationId xmlns="" xmlns:p14="http://schemas.microsoft.com/office/powerpoint/2010/main" val="185126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600" dirty="0"/>
              <a:t>Col.1:9-14, Paul’s prayer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Not for his release, for care packages, for financial support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Not for Colossians to escape persecution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Paul prays . . 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Thankfully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1:6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Persistently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1:9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Specifically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1:9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Spiritually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1:9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Aggressively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898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600" dirty="0"/>
              <a:t>Col.1:9-14, Paul’s prayer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Paul prays with anxiety and concern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He has </a:t>
            </a:r>
            <a:r>
              <a:rPr lang="en-US" sz="3600" u="sng" dirty="0">
                <a:solidFill>
                  <a:schemeClr val="accent2">
                    <a:lumMod val="50000"/>
                  </a:schemeClr>
                </a:solidFill>
              </a:rPr>
              <a:t>heard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(</a:t>
            </a:r>
            <a:r>
              <a:rPr lang="en-US" sz="3600" u="sng" dirty="0"/>
              <a:t>4</a:t>
            </a:r>
            <a:r>
              <a:rPr lang="en-US" sz="3600" dirty="0"/>
              <a:t>, </a:t>
            </a:r>
            <a:r>
              <a:rPr lang="en-US" sz="3600" u="sng" dirty="0"/>
              <a:t>9</a:t>
            </a:r>
            <a:r>
              <a:rPr lang="en-US" sz="3600" dirty="0"/>
              <a:t>)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about . . .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faith,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4?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love,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4, 8?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hope,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5?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2, 3, 6</a:t>
            </a:r>
          </a:p>
        </p:txBody>
      </p:sp>
    </p:spTree>
    <p:extLst>
      <p:ext uri="{BB962C8B-B14F-4D97-AF65-F5344CB8AC3E}">
        <p14:creationId xmlns="" xmlns:p14="http://schemas.microsoft.com/office/powerpoint/2010/main" val="105647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67844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I. Be Filled With</a:t>
            </a:r>
            <a:b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</a:br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Knowledge Of His Will, </a:t>
            </a:r>
            <a:r>
              <a:rPr lang="en-US" altLang="en-US" sz="3700" dirty="0">
                <a:latin typeface="Verdana" pitchFamily="34" charset="0"/>
              </a:rPr>
              <a:t>9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676400"/>
            <a:ext cx="9158748" cy="5181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ea typeface="Verdana" panose="020B0604030504040204" pitchFamily="34" charset="0"/>
                <a:cs typeface="Verdana" panose="020B0604030504040204" pitchFamily="34" charset="0"/>
              </a:rPr>
              <a:t>Jn.7:17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0988" algn="ctr"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Insults God to think our will</a:t>
            </a:r>
            <a:b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equals or nullifies His will.</a:t>
            </a:r>
          </a:p>
          <a:p>
            <a:pPr marL="1309688" lvl="1" indent="-5715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“Doctrine doesn’t matter”</a:t>
            </a:r>
          </a:p>
          <a:p>
            <a:pPr marL="1309688" lvl="1" indent="-5715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“Doesn’t matter what you believe”</a:t>
            </a:r>
          </a:p>
          <a:p>
            <a:pPr marL="1766888" lvl="2" indent="-5715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Gal.1:6</a:t>
            </a:r>
          </a:p>
          <a:p>
            <a:pPr marL="1766888" lvl="2" indent="-5715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K.5</a:t>
            </a:r>
          </a:p>
          <a:p>
            <a:pPr marL="1766888" lvl="2" indent="-5715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Ep.5:17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038600" y="3355260"/>
            <a:ext cx="4572000" cy="225404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Gnostics thought they knew it all.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Colossians had full knowledge.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939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ea typeface="Verdana" panose="020B0604030504040204" pitchFamily="34" charset="0"/>
                <a:cs typeface="Verdana" panose="020B0604030504040204" pitchFamily="34" charset="0"/>
              </a:rPr>
              <a:t>We have not ‘arrived’ in knowledge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0988">
              <a:spcBef>
                <a:spcPts val="1200"/>
              </a:spcBef>
              <a:spcAft>
                <a:spcPts val="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Filled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’:</a:t>
            </a:r>
          </a:p>
          <a:p>
            <a:pPr marL="280988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95388" lvl="1" indent="-457200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‘Fill’: </a:t>
            </a: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Ep.5:18.  </a:t>
            </a:r>
          </a:p>
          <a:p>
            <a:pPr marL="1652588" lvl="2" indent="-4572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Anger . . . Knowledge</a:t>
            </a:r>
          </a:p>
          <a:p>
            <a:pPr marL="1652588" lvl="2" indent="-457200">
              <a:spcBef>
                <a:spcPts val="0"/>
              </a:spcBef>
              <a:spcAft>
                <a:spcPts val="1500"/>
              </a:spcAft>
              <a:buFont typeface="Courier New" panose="02070309020205020404" pitchFamily="49" charset="0"/>
              <a:buChar char="o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Ships: fully equipped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lvl="1" indent="-501650">
              <a:spcBef>
                <a:spcPts val="0"/>
              </a:spcBef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’: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our knowledge of Him </a:t>
            </a:r>
            <a:r>
              <a:rPr kumimoji="0" lang="en-US" sz="3200" b="0" i="0" u="none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(10)</a:t>
            </a:r>
          </a:p>
          <a:p>
            <a:pPr marL="1195388" lvl="2" indent="-5016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baseline="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teaching controls us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(9)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209800" y="1056972"/>
            <a:ext cx="3048000" cy="653844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Jn.12:3, house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10200" y="1056972"/>
            <a:ext cx="3048000" cy="653844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Ac.5:3,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satan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09800" y="1877964"/>
            <a:ext cx="3048000" cy="653844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Ac.5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:28, Jeru.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410200" y="1877964"/>
            <a:ext cx="3048000" cy="653844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Col.1:9; 4:12</a:t>
            </a:r>
          </a:p>
        </p:txBody>
      </p:sp>
    </p:spTree>
    <p:extLst>
      <p:ext uri="{BB962C8B-B14F-4D97-AF65-F5344CB8AC3E}">
        <p14:creationId xmlns="" xmlns:p14="http://schemas.microsoft.com/office/powerpoint/2010/main" val="85794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600" dirty="0">
                <a:ea typeface="Verdana" panose="020B0604030504040204" pitchFamily="34" charset="0"/>
                <a:cs typeface="Verdana" panose="020B0604030504040204" pitchFamily="34" charset="0"/>
              </a:rPr>
              <a:t>We have not ‘arrived’ in knowledge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0988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Filled with . . .</a:t>
            </a:r>
          </a:p>
          <a:p>
            <a:pPr marL="2809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will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we have a choice. 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Jn.5:14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95388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wants them deep in doctrine.</a:t>
            </a:r>
          </a:p>
          <a:p>
            <a:pPr marL="236538" lvl="1">
              <a:spcBef>
                <a:spcPts val="600"/>
              </a:spcBef>
              <a:spcAft>
                <a:spcPts val="6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Wisdom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Mt.12:42.  Col.4:5</a:t>
            </a:r>
          </a:p>
          <a:p>
            <a:pPr marL="236538"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insight</a:t>
            </a:r>
          </a:p>
          <a:p>
            <a:pPr marL="236538" lvl="1">
              <a:spcBef>
                <a:spcPts val="600"/>
              </a:spcBef>
              <a:spcAft>
                <a:spcPts val="6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3:16</a:t>
            </a:r>
          </a:p>
          <a:p>
            <a:pPr marL="236538"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1:18; 2:3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6538" lvl="1">
              <a:spcBef>
                <a:spcPts val="600"/>
              </a:spcBef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 bwMode="auto">
          <a:xfrm>
            <a:off x="3886200" y="4038600"/>
            <a:ext cx="4572000" cy="2209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without obedience is useless,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Mt.7:21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 Mt.19.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530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3330</TotalTime>
  <Words>434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Pixel</vt:lpstr>
      <vt:lpstr>1_Default Design</vt:lpstr>
      <vt:lpstr>Paul’s Model Prayer (I)</vt:lpstr>
      <vt:lpstr>Bloody Saturday, Shanghai August 28, 1937</vt:lpstr>
      <vt:lpstr>Col.1:1…7-8</vt:lpstr>
      <vt:lpstr>Col.1:9-14, Paul’s prayer</vt:lpstr>
      <vt:lpstr>Col.1:9-14, Paul’s prayer</vt:lpstr>
      <vt:lpstr>I. Be Filled With Knowledge Of His Will, 9</vt:lpstr>
      <vt:lpstr>Jn.7:17</vt:lpstr>
      <vt:lpstr>We have not ‘arrived’ in knowledge</vt:lpstr>
      <vt:lpstr>We have not ‘arrived’ in knowledge</vt:lpstr>
      <vt:lpstr>I. Be Filled With The Knowledge Of His Will</vt:lpstr>
      <vt:lpstr>Walk: Gn.5:22</vt:lpstr>
      <vt:lpstr>Walk Worthy: in a manner worthy of, suitably, of comparable value</vt:lpstr>
      <vt:lpstr>Walk Worthy: in a manner worthy of, suitably, comparable value</vt:lpstr>
      <vt:lpstr>I. Be Filled With The Knowledge Of His Will</vt:lpstr>
      <vt:lpstr>To all pleasing</vt:lpstr>
      <vt:lpstr>To all pleasing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410</cp:revision>
  <dcterms:created xsi:type="dcterms:W3CDTF">2007-07-13T04:29:51Z</dcterms:created>
  <dcterms:modified xsi:type="dcterms:W3CDTF">2016-08-28T16:39:12Z</dcterms:modified>
</cp:coreProperties>
</file>