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73" r:id="rId2"/>
  </p:sldMasterIdLst>
  <p:sldIdLst>
    <p:sldId id="305" r:id="rId3"/>
    <p:sldId id="287" r:id="rId4"/>
    <p:sldId id="288" r:id="rId5"/>
    <p:sldId id="260" r:id="rId6"/>
    <p:sldId id="296" r:id="rId7"/>
    <p:sldId id="306" r:id="rId8"/>
    <p:sldId id="297" r:id="rId9"/>
    <p:sldId id="261" r:id="rId10"/>
    <p:sldId id="298" r:id="rId11"/>
    <p:sldId id="300" r:id="rId12"/>
    <p:sldId id="299" r:id="rId13"/>
    <p:sldId id="301" r:id="rId14"/>
    <p:sldId id="263" r:id="rId15"/>
    <p:sldId id="302" r:id="rId16"/>
    <p:sldId id="303" r:id="rId17"/>
    <p:sldId id="304" r:id="rId18"/>
    <p:sldId id="307"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0066"/>
    <a:srgbClr val="FFFFCC"/>
    <a:srgbClr val="CCFFFF"/>
    <a:srgbClr val="FFFF66"/>
    <a:srgbClr val="969696"/>
    <a:srgbClr val="FFFF00"/>
    <a:srgbClr val="C0C0C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89" d="100"/>
          <a:sy n="89" d="100"/>
        </p:scale>
        <p:origin x="102" y="30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ltLang="en-US"/>
          </a:p>
        </p:txBody>
      </p:sp>
      <p:sp>
        <p:nvSpPr>
          <p:cNvPr id="19" name="Rectangle 17"/>
          <p:cNvSpPr>
            <a:spLocks noGrp="1" noChangeArrowheads="1"/>
          </p:cNvSpPr>
          <p:nvPr>
            <p:ph type="ftr" sz="quarter" idx="11"/>
          </p:nvPr>
        </p:nvSpPr>
        <p:spPr/>
        <p:txBody>
          <a:bodyPr/>
          <a:lstStyle>
            <a:lvl1pPr>
              <a:defRPr/>
            </a:lvl1pPr>
          </a:lstStyle>
          <a:p>
            <a:pPr>
              <a:defRPr/>
            </a:pPr>
            <a:endParaRPr lang="en-US" altLang="en-US"/>
          </a:p>
        </p:txBody>
      </p:sp>
      <p:sp>
        <p:nvSpPr>
          <p:cNvPr id="20" name="Rectangle 18"/>
          <p:cNvSpPr>
            <a:spLocks noGrp="1" noChangeArrowheads="1"/>
          </p:cNvSpPr>
          <p:nvPr>
            <p:ph type="sldNum" sz="quarter" idx="12"/>
          </p:nvPr>
        </p:nvSpPr>
        <p:spPr/>
        <p:txBody>
          <a:bodyPr/>
          <a:lstStyle>
            <a:lvl1pPr>
              <a:defRPr/>
            </a:lvl1pPr>
          </a:lstStyle>
          <a:p>
            <a:pPr>
              <a:defRPr/>
            </a:pPr>
            <a:fld id="{88719053-DCA0-4E07-8CD7-AFAD5BBAB733}" type="slidenum">
              <a:rPr lang="en-US" altLang="en-US"/>
              <a:pPr>
                <a:defRPr/>
              </a:pPr>
              <a:t>‹#›</a:t>
            </a:fld>
            <a:endParaRPr lang="en-US" altLang="en-US"/>
          </a:p>
        </p:txBody>
      </p:sp>
    </p:spTree>
    <p:extLst>
      <p:ext uri="{BB962C8B-B14F-4D97-AF65-F5344CB8AC3E}">
        <p14:creationId xmlns:p14="http://schemas.microsoft.com/office/powerpoint/2010/main" val="1166238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A903B2DA-8CC0-4B33-BBDB-D1B92833FBA5}"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577794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5E546541-A11F-4C00-B902-3A95F8FF345E}"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30193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AEB1C82-1D04-47A2-BA98-0912CAD18DE1}"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58480E-09C0-4182-9B3D-2CBB7779141E}" type="slidenum">
              <a:rPr lang="en-US"/>
              <a:pPr>
                <a:defRPr/>
              </a:pPr>
              <a:t>‹#›</a:t>
            </a:fld>
            <a:endParaRPr lang="en-US"/>
          </a:p>
        </p:txBody>
      </p:sp>
    </p:spTree>
    <p:extLst>
      <p:ext uri="{BB962C8B-B14F-4D97-AF65-F5344CB8AC3E}">
        <p14:creationId xmlns:p14="http://schemas.microsoft.com/office/powerpoint/2010/main" val="24513357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FE6CBF0-B7F8-4B10-B828-06B5233326F2}"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5BCF77-B109-49BA-8291-562A8E4B652C}" type="slidenum">
              <a:rPr lang="en-US"/>
              <a:pPr>
                <a:defRPr/>
              </a:pPr>
              <a:t>‹#›</a:t>
            </a:fld>
            <a:endParaRPr lang="en-US"/>
          </a:p>
        </p:txBody>
      </p:sp>
    </p:spTree>
    <p:extLst>
      <p:ext uri="{BB962C8B-B14F-4D97-AF65-F5344CB8AC3E}">
        <p14:creationId xmlns:p14="http://schemas.microsoft.com/office/powerpoint/2010/main" val="42256241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B4AD9CB-35BC-4EBB-A31D-24CB614EB47A}"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77C64E-2D82-4A9F-8DE4-575A054739C4}" type="slidenum">
              <a:rPr lang="en-US"/>
              <a:pPr>
                <a:defRPr/>
              </a:pPr>
              <a:t>‹#›</a:t>
            </a:fld>
            <a:endParaRPr lang="en-US"/>
          </a:p>
        </p:txBody>
      </p:sp>
    </p:spTree>
    <p:extLst>
      <p:ext uri="{BB962C8B-B14F-4D97-AF65-F5344CB8AC3E}">
        <p14:creationId xmlns:p14="http://schemas.microsoft.com/office/powerpoint/2010/main" val="18869061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4AB75A3-F311-47AA-80DD-16246A978E48}"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FEABEC-EAA7-4EF2-BA8F-6E3E34AA2D7E}" type="slidenum">
              <a:rPr lang="en-US"/>
              <a:pPr>
                <a:defRPr/>
              </a:pPr>
              <a:t>‹#›</a:t>
            </a:fld>
            <a:endParaRPr lang="en-US"/>
          </a:p>
        </p:txBody>
      </p:sp>
    </p:spTree>
    <p:extLst>
      <p:ext uri="{BB962C8B-B14F-4D97-AF65-F5344CB8AC3E}">
        <p14:creationId xmlns:p14="http://schemas.microsoft.com/office/powerpoint/2010/main" val="37977459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117261D-DCC6-4305-A0AC-7485602D85FD}" type="datetimeFigureOut">
              <a:rPr lang="en-US"/>
              <a:pPr>
                <a:defRPr/>
              </a:pPr>
              <a:t>10/11/2016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0ABB277-B0BE-460C-9A44-28D95EC4088E}" type="slidenum">
              <a:rPr lang="en-US"/>
              <a:pPr>
                <a:defRPr/>
              </a:pPr>
              <a:t>‹#›</a:t>
            </a:fld>
            <a:endParaRPr lang="en-US"/>
          </a:p>
        </p:txBody>
      </p:sp>
    </p:spTree>
    <p:extLst>
      <p:ext uri="{BB962C8B-B14F-4D97-AF65-F5344CB8AC3E}">
        <p14:creationId xmlns:p14="http://schemas.microsoft.com/office/powerpoint/2010/main" val="2656315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FFDB5BE-9B9F-46C6-B785-A4309DC11E63}" type="datetimeFigureOut">
              <a:rPr lang="en-US"/>
              <a:pPr>
                <a:defRPr/>
              </a:pPr>
              <a:t>10/11/2016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296D751-3F33-4EE4-93D7-2B69BC2C6163}" type="slidenum">
              <a:rPr lang="en-US"/>
              <a:pPr>
                <a:defRPr/>
              </a:pPr>
              <a:t>‹#›</a:t>
            </a:fld>
            <a:endParaRPr lang="en-US"/>
          </a:p>
        </p:txBody>
      </p:sp>
    </p:spTree>
    <p:extLst>
      <p:ext uri="{BB962C8B-B14F-4D97-AF65-F5344CB8AC3E}">
        <p14:creationId xmlns:p14="http://schemas.microsoft.com/office/powerpoint/2010/main" val="1156016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B4CF55-893D-4CC2-9B5C-9C20AFF15AF0}" type="datetimeFigureOut">
              <a:rPr lang="en-US"/>
              <a:pPr>
                <a:defRPr/>
              </a:pPr>
              <a:t>10/11/2016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D44662C-A150-497D-8BB5-2AC54BBB593B}" type="slidenum">
              <a:rPr lang="en-US"/>
              <a:pPr>
                <a:defRPr/>
              </a:pPr>
              <a:t>‹#›</a:t>
            </a:fld>
            <a:endParaRPr lang="en-US"/>
          </a:p>
        </p:txBody>
      </p:sp>
    </p:spTree>
    <p:extLst>
      <p:ext uri="{BB962C8B-B14F-4D97-AF65-F5344CB8AC3E}">
        <p14:creationId xmlns:p14="http://schemas.microsoft.com/office/powerpoint/2010/main" val="26630538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7678829-BC95-4EE3-9EBC-D25589A708F2}"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316424-6E74-4EEC-A8EC-C233E63B7DB6}" type="slidenum">
              <a:rPr lang="en-US"/>
              <a:pPr>
                <a:defRPr/>
              </a:pPr>
              <a:t>‹#›</a:t>
            </a:fld>
            <a:endParaRPr lang="en-US"/>
          </a:p>
        </p:txBody>
      </p:sp>
    </p:spTree>
    <p:extLst>
      <p:ext uri="{BB962C8B-B14F-4D97-AF65-F5344CB8AC3E}">
        <p14:creationId xmlns:p14="http://schemas.microsoft.com/office/powerpoint/2010/main" val="2779098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A31D88DA-31CB-4D2B-8B7E-D8EDAF81A235}"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0855294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3D9DC48-2695-4C75-B8E1-E686393A8E1B}" type="datetimeFigureOut">
              <a:rPr lang="en-US"/>
              <a:pPr>
                <a:defRPr/>
              </a:pPr>
              <a:t>10/11/2016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BF8843-BD7C-4B9D-83E9-BBAE6E9501C1}" type="slidenum">
              <a:rPr lang="en-US"/>
              <a:pPr>
                <a:defRPr/>
              </a:pPr>
              <a:t>‹#›</a:t>
            </a:fld>
            <a:endParaRPr lang="en-US"/>
          </a:p>
        </p:txBody>
      </p:sp>
    </p:spTree>
    <p:extLst>
      <p:ext uri="{BB962C8B-B14F-4D97-AF65-F5344CB8AC3E}">
        <p14:creationId xmlns:p14="http://schemas.microsoft.com/office/powerpoint/2010/main" val="32987181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21703CB-1706-4E27-BF71-FCCDD747A05F}"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048C1F-9FFA-4982-BD39-FFDA6D8F61B0}" type="slidenum">
              <a:rPr lang="en-US"/>
              <a:pPr>
                <a:defRPr/>
              </a:pPr>
              <a:t>‹#›</a:t>
            </a:fld>
            <a:endParaRPr lang="en-US"/>
          </a:p>
        </p:txBody>
      </p:sp>
    </p:spTree>
    <p:extLst>
      <p:ext uri="{BB962C8B-B14F-4D97-AF65-F5344CB8AC3E}">
        <p14:creationId xmlns:p14="http://schemas.microsoft.com/office/powerpoint/2010/main" val="137074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6D72B74-0EE1-42CE-886F-5C3859B056F1}" type="datetimeFigureOut">
              <a:rPr lang="en-US"/>
              <a:pPr>
                <a:defRPr/>
              </a:pPr>
              <a:t>10/11/2016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9B797DA-2FA5-409F-8B71-E6FF16997D1B}" type="slidenum">
              <a:rPr lang="en-US"/>
              <a:pPr>
                <a:defRPr/>
              </a:pPr>
              <a:t>‹#›</a:t>
            </a:fld>
            <a:endParaRPr lang="en-US"/>
          </a:p>
        </p:txBody>
      </p:sp>
    </p:spTree>
    <p:extLst>
      <p:ext uri="{BB962C8B-B14F-4D97-AF65-F5344CB8AC3E}">
        <p14:creationId xmlns:p14="http://schemas.microsoft.com/office/powerpoint/2010/main" val="1606920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5" name="Rectangle 3"/>
          <p:cNvSpPr>
            <a:spLocks noGrp="1" noChangeArrowheads="1"/>
          </p:cNvSpPr>
          <p:nvPr>
            <p:ph type="sldNum" sz="quarter" idx="11"/>
          </p:nvPr>
        </p:nvSpPr>
        <p:spPr>
          <a:ln/>
        </p:spPr>
        <p:txBody>
          <a:bodyPr/>
          <a:lstStyle>
            <a:lvl1pPr>
              <a:defRPr/>
            </a:lvl1pPr>
          </a:lstStyle>
          <a:p>
            <a:pPr>
              <a:defRPr/>
            </a:pPr>
            <a:fld id="{EDCC66DD-96AE-45EB-AA5E-7E6BCB8D95A3}" type="slidenum">
              <a:rPr lang="en-US" altLang="en-US"/>
              <a:pPr>
                <a:defRPr/>
              </a:pPr>
              <a:t>‹#›</a:t>
            </a:fld>
            <a:endParaRPr lang="en-US" alt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87464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EEA23C09-3F28-4F73-80E1-6C2ED54C7756}"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3987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8" name="Rectangle 3"/>
          <p:cNvSpPr>
            <a:spLocks noGrp="1" noChangeArrowheads="1"/>
          </p:cNvSpPr>
          <p:nvPr>
            <p:ph type="sldNum" sz="quarter" idx="11"/>
          </p:nvPr>
        </p:nvSpPr>
        <p:spPr>
          <a:ln/>
        </p:spPr>
        <p:txBody>
          <a:bodyPr/>
          <a:lstStyle>
            <a:lvl1pPr>
              <a:defRPr/>
            </a:lvl1pPr>
          </a:lstStyle>
          <a:p>
            <a:pPr>
              <a:defRPr/>
            </a:pPr>
            <a:fld id="{8E8E32E0-5408-4466-85AC-12813B3EDAA7}" type="slidenum">
              <a:rPr lang="en-US" altLang="en-US"/>
              <a:pPr>
                <a:defRPr/>
              </a:pPr>
              <a:t>‹#›</a:t>
            </a:fld>
            <a:endParaRPr lang="en-US" alt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33915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4" name="Rectangle 3"/>
          <p:cNvSpPr>
            <a:spLocks noGrp="1" noChangeArrowheads="1"/>
          </p:cNvSpPr>
          <p:nvPr>
            <p:ph type="sldNum" sz="quarter" idx="11"/>
          </p:nvPr>
        </p:nvSpPr>
        <p:spPr>
          <a:ln/>
        </p:spPr>
        <p:txBody>
          <a:bodyPr/>
          <a:lstStyle>
            <a:lvl1pPr>
              <a:defRPr/>
            </a:lvl1pPr>
          </a:lstStyle>
          <a:p>
            <a:pPr>
              <a:defRPr/>
            </a:pPr>
            <a:fld id="{95148EA0-4086-418C-9C05-2DC9B5CEDED1}" type="slidenum">
              <a:rPr lang="en-US" altLang="en-US"/>
              <a:pPr>
                <a:defRPr/>
              </a:pPr>
              <a:t>‹#›</a:t>
            </a:fld>
            <a:endParaRPr lang="en-US" alt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390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3" name="Rectangle 3"/>
          <p:cNvSpPr>
            <a:spLocks noGrp="1" noChangeArrowheads="1"/>
          </p:cNvSpPr>
          <p:nvPr>
            <p:ph type="sldNum" sz="quarter" idx="11"/>
          </p:nvPr>
        </p:nvSpPr>
        <p:spPr>
          <a:ln/>
        </p:spPr>
        <p:txBody>
          <a:bodyPr/>
          <a:lstStyle>
            <a:lvl1pPr>
              <a:defRPr/>
            </a:lvl1pPr>
          </a:lstStyle>
          <a:p>
            <a:pPr>
              <a:defRPr/>
            </a:pPr>
            <a:fld id="{1C899078-C65B-4039-B842-830AEBB27E26}" type="slidenum">
              <a:rPr lang="en-US" altLang="en-US"/>
              <a:pPr>
                <a:defRPr/>
              </a:pPr>
              <a:t>‹#›</a:t>
            </a:fld>
            <a:endParaRPr lang="en-US" alt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1501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A3B4D19A-334C-46A2-8989-9AAD418C0B0B}"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24586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en-US"/>
          </a:p>
        </p:txBody>
      </p:sp>
      <p:sp>
        <p:nvSpPr>
          <p:cNvPr id="6" name="Rectangle 3"/>
          <p:cNvSpPr>
            <a:spLocks noGrp="1" noChangeArrowheads="1"/>
          </p:cNvSpPr>
          <p:nvPr>
            <p:ph type="sldNum" sz="quarter" idx="11"/>
          </p:nvPr>
        </p:nvSpPr>
        <p:spPr>
          <a:ln/>
        </p:spPr>
        <p:txBody>
          <a:bodyPr/>
          <a:lstStyle>
            <a:lvl1pPr>
              <a:defRPr/>
            </a:lvl1pPr>
          </a:lstStyle>
          <a:p>
            <a:pPr>
              <a:defRPr/>
            </a:pPr>
            <a:fld id="{D0B58622-02AA-4A4E-B084-521CAC2515E1}" type="slidenum">
              <a:rPr lang="en-US" altLang="en-US"/>
              <a:pPr>
                <a:defRPr/>
              </a:pPr>
              <a:t>‹#›</a:t>
            </a:fld>
            <a:endParaRPr lang="en-US" alt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056236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lt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pPr>
              <a:defRPr/>
            </a:pPr>
            <a:fld id="{D79E2D64-D019-42FB-A8E3-3668FA9DDFB2}" type="slidenum">
              <a:rPr lang="en-US" altLang="en-US"/>
              <a:pPr>
                <a:defRPr/>
              </a:pPr>
              <a:t>‹#›</a:t>
            </a:fld>
            <a:endParaRPr lang="en-US" alt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endParaRPr lang="en-US" altLang="en-US" sz="2400">
                <a:latin typeface="Times New Roman" panose="02020603050405020304"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sz="2400">
                <a:latin typeface="Times New Roman" panose="02020603050405020304"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endParaRPr lang="en-US" alt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Tree>
  </p:cSld>
  <p:clrMap bg1="lt1" tx1="dk1" bg2="lt2" tx2="dk2" accent1="accent1" accent2="accent2" accent3="accent3" accent4="accent4" accent5="accent5" accent6="accent6" hlink="hlink" folHlink="folHlink"/>
  <p:sldLayoutIdLst>
    <p:sldLayoutId id="2147483786"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txStyles>
    <p:titleStyle>
      <a:lvl1pPr algn="l" rtl="0" eaLnBrk="0" fontAlgn="base" hangingPunct="0">
        <a:spcBef>
          <a:spcPct val="0"/>
        </a:spcBef>
        <a:spcAft>
          <a:spcPct val="0"/>
        </a:spcAft>
        <a:defRPr sz="4400" kern="12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panose="020B0604020202020204" pitchFamily="34" charset="0"/>
        </a:defRPr>
      </a:lvl2pPr>
      <a:lvl3pPr algn="l" rtl="0" eaLnBrk="0" fontAlgn="base" hangingPunct="0">
        <a:spcBef>
          <a:spcPct val="0"/>
        </a:spcBef>
        <a:spcAft>
          <a:spcPct val="0"/>
        </a:spcAft>
        <a:defRPr sz="4400">
          <a:solidFill>
            <a:schemeClr val="tx1"/>
          </a:solidFill>
          <a:latin typeface="Arial" panose="020B0604020202020204" pitchFamily="34" charset="0"/>
        </a:defRPr>
      </a:lvl3pPr>
      <a:lvl4pPr algn="l" rtl="0" eaLnBrk="0" fontAlgn="base" hangingPunct="0">
        <a:spcBef>
          <a:spcPct val="0"/>
        </a:spcBef>
        <a:spcAft>
          <a:spcPct val="0"/>
        </a:spcAft>
        <a:defRPr sz="4400">
          <a:solidFill>
            <a:schemeClr val="tx1"/>
          </a:solidFill>
          <a:latin typeface="Arial" panose="020B0604020202020204" pitchFamily="34" charset="0"/>
        </a:defRPr>
      </a:lvl4pPr>
      <a:lvl5pPr algn="l" rtl="0" eaLnBrk="0" fontAlgn="base" hangingPunct="0">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CF85678-F796-430C-B341-ECC2D8E0B3F3}" type="datetimeFigureOut">
              <a:rPr lang="en-US"/>
              <a:pPr>
                <a:defRPr/>
              </a:pPr>
              <a:t>10/11/2016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31DC8B4-C4D3-4D8F-94F4-35F63A9C3A0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99">
            <a:alpha val="41176"/>
          </a:srgbClr>
        </a:solidFill>
        <a:effectLst/>
      </p:bgPr>
    </p:bg>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1371600" y="2286000"/>
            <a:ext cx="6400800" cy="838200"/>
          </a:xfrm>
        </p:spPr>
        <p:txBody>
          <a:bodyPr/>
          <a:lstStyle/>
          <a:p>
            <a:pPr eaLnBrk="1" hangingPunct="1"/>
            <a:r>
              <a:rPr lang="en-US" altLang="en-US" dirty="0">
                <a:solidFill>
                  <a:schemeClr val="tx1"/>
                </a:solidFill>
              </a:rPr>
              <a:t>Jeremiah 36</a:t>
            </a:r>
          </a:p>
        </p:txBody>
      </p:sp>
      <p:sp>
        <p:nvSpPr>
          <p:cNvPr id="4" name="Bevel 3"/>
          <p:cNvSpPr/>
          <p:nvPr/>
        </p:nvSpPr>
        <p:spPr>
          <a:xfrm>
            <a:off x="922338" y="381000"/>
            <a:ext cx="7307262" cy="1600200"/>
          </a:xfrm>
          <a:prstGeom prst="bevel">
            <a:avLst/>
          </a:prstGeom>
          <a:solidFill>
            <a:srgbClr val="800000"/>
          </a:solid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4800" kern="0" dirty="0" err="1">
                <a:solidFill>
                  <a:srgbClr val="FFFF00"/>
                </a:solidFill>
                <a:latin typeface="Verdana" panose="020B0604030504040204" pitchFamily="34" charset="0"/>
                <a:ea typeface="Verdana" panose="020B0604030504040204" pitchFamily="34" charset="0"/>
                <a:cs typeface="Verdana" panose="020B0604030504040204" pitchFamily="34" charset="0"/>
              </a:rPr>
              <a:t>Jehoiakim’s</a:t>
            </a:r>
            <a:r>
              <a:rPr lang="en-US" sz="4800" kern="0" dirty="0">
                <a:solidFill>
                  <a:srgbClr val="FFFF00"/>
                </a:solidFill>
                <a:latin typeface="Verdana" panose="020B0604030504040204" pitchFamily="34" charset="0"/>
                <a:ea typeface="Verdana" panose="020B0604030504040204" pitchFamily="34" charset="0"/>
                <a:cs typeface="Verdana" panose="020B0604030504040204" pitchFamily="34" charset="0"/>
              </a:rPr>
              <a:t> Shredder</a:t>
            </a:r>
            <a:endParaRPr lang="en-US" sz="4400" kern="0" dirty="0">
              <a:solidFill>
                <a:srgbClr val="FFFF00"/>
              </a:solidFill>
              <a:latin typeface="Verdana" panose="020B0604030504040204" pitchFamily="34" charset="0"/>
              <a:ea typeface="Verdana" panose="020B0604030504040204" pitchFamily="34" charset="0"/>
              <a:cs typeface="Verdana" panose="020B0604030504040204" pitchFamily="34" charset="0"/>
            </a:endParaRPr>
          </a:p>
        </p:txBody>
      </p:sp>
      <p:pic>
        <p:nvPicPr>
          <p:cNvPr id="1026" name="Picture 2" descr="Image result for scribe's kni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8050" y="3200400"/>
            <a:ext cx="2247900" cy="2990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0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371600"/>
            <a:ext cx="8229600" cy="4572000"/>
          </a:xfrm>
        </p:spPr>
        <p:txBody>
          <a:bodyPr/>
          <a:lstStyle/>
          <a:p>
            <a:pPr eaLnBrk="1" hangingPunct="1"/>
            <a:r>
              <a:rPr lang="en-US" altLang="en-US" dirty="0">
                <a:latin typeface="Verdana" panose="020B0604030504040204" pitchFamily="34" charset="0"/>
                <a:ea typeface="Verdana" panose="020B0604030504040204" pitchFamily="34" charset="0"/>
                <a:cs typeface="Verdana" panose="020B0604030504040204" pitchFamily="34" charset="0"/>
              </a:rPr>
              <a:t>They learned . . .</a:t>
            </a:r>
          </a:p>
          <a:p>
            <a:pPr marL="0" indent="0" eaLnBrk="1" hangingPunct="1">
              <a:spcAft>
                <a:spcPts val="6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  1. </a:t>
            </a:r>
            <a:r>
              <a:rPr lang="en-US" altLang="en-US" u="sng" dirty="0">
                <a:latin typeface="Verdana" panose="020B0604030504040204" pitchFamily="34" charset="0"/>
                <a:ea typeface="Verdana" panose="020B0604030504040204" pitchFamily="34" charset="0"/>
                <a:cs typeface="Verdana" panose="020B0604030504040204" pitchFamily="34" charset="0"/>
              </a:rPr>
              <a:t>they were sinners</a:t>
            </a:r>
            <a:r>
              <a:rPr lang="en-US" altLang="en-US" dirty="0">
                <a:latin typeface="Verdana" panose="020B0604030504040204" pitchFamily="34" charset="0"/>
                <a:ea typeface="Verdana" panose="020B0604030504040204" pitchFamily="34" charset="0"/>
                <a:cs typeface="Verdana" panose="020B0604030504040204" pitchFamily="34" charset="0"/>
              </a:rPr>
              <a:t>, 3.  Bible shows 	us as we are.</a:t>
            </a:r>
          </a:p>
          <a:p>
            <a:pPr marL="0" indent="0" eaLnBrk="1" hangingPunct="1">
              <a:spcAft>
                <a:spcPts val="6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  2. </a:t>
            </a:r>
            <a:r>
              <a:rPr lang="en-US" altLang="en-US" u="sng" dirty="0">
                <a:latin typeface="Verdana" panose="020B0604030504040204" pitchFamily="34" charset="0"/>
                <a:ea typeface="Verdana" panose="020B0604030504040204" pitchFamily="34" charset="0"/>
                <a:cs typeface="Verdana" panose="020B0604030504040204" pitchFamily="34" charset="0"/>
              </a:rPr>
              <a:t>they must repent</a:t>
            </a:r>
            <a:r>
              <a:rPr lang="en-US" altLang="en-US" dirty="0">
                <a:latin typeface="Verdana" panose="020B0604030504040204" pitchFamily="34" charset="0"/>
                <a:ea typeface="Verdana" panose="020B0604030504040204" pitchFamily="34" charset="0"/>
                <a:cs typeface="Verdana" panose="020B0604030504040204" pitchFamily="34" charset="0"/>
              </a:rPr>
              <a:t>, 3, 7.  Lk.16:13f.</a:t>
            </a:r>
          </a:p>
          <a:p>
            <a:pPr marL="796925" indent="-796925" eaLnBrk="1" hangingPunct="1">
              <a:buNone/>
            </a:pPr>
            <a:r>
              <a:rPr lang="en-US" altLang="en-US" dirty="0">
                <a:latin typeface="Verdana" panose="020B0604030504040204" pitchFamily="34" charset="0"/>
                <a:ea typeface="Verdana" panose="020B0604030504040204" pitchFamily="34" charset="0"/>
                <a:cs typeface="Verdana" panose="020B0604030504040204" pitchFamily="34" charset="0"/>
              </a:rPr>
              <a:t>  3. </a:t>
            </a:r>
            <a:r>
              <a:rPr lang="en-US" altLang="en-US" u="sng" dirty="0">
                <a:latin typeface="Verdana" panose="020B0604030504040204" pitchFamily="34" charset="0"/>
                <a:ea typeface="Verdana" panose="020B0604030504040204" pitchFamily="34" charset="0"/>
                <a:cs typeface="Verdana" panose="020B0604030504040204" pitchFamily="34" charset="0"/>
              </a:rPr>
              <a:t>only God’s word can meet their deepest needs</a:t>
            </a:r>
            <a:r>
              <a:rPr lang="en-US" altLang="en-US" dirty="0">
                <a:latin typeface="Verdana" panose="020B0604030504040204" pitchFamily="34" charset="0"/>
                <a:ea typeface="Verdana" panose="020B0604030504040204" pitchFamily="34" charset="0"/>
                <a:cs typeface="Verdana" panose="020B0604030504040204" pitchFamily="34" charset="0"/>
              </a:rPr>
              <a:t>, 8-15</a:t>
            </a:r>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dirty="0"/>
          </a:p>
        </p:txBody>
      </p:sp>
      <p:sp>
        <p:nvSpPr>
          <p:cNvPr id="8" name="Rectangle 7"/>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0" y="14751"/>
            <a:ext cx="9144000" cy="1204450"/>
          </a:xfrm>
          <a:blipFill>
            <a:blip r:embed="rId2"/>
            <a:tile tx="0" ty="0" sx="100000" sy="100000" flip="none" algn="tl"/>
          </a:blipFill>
        </p:spPr>
        <p:txBody>
          <a:bodyPr/>
          <a:lstStyle/>
          <a:p>
            <a:pPr algn="ctr"/>
            <a:r>
              <a:rPr lang="en-US" sz="2600" dirty="0"/>
              <a:t>To reveal Himself to man, 3, 7</a:t>
            </a:r>
            <a:br>
              <a:rPr lang="en-US" sz="2600" dirty="0"/>
            </a:br>
            <a:r>
              <a:rPr lang="en-US" sz="3600" dirty="0"/>
              <a:t>To reveal man to man, 3, 7, 8-15</a:t>
            </a:r>
          </a:p>
        </p:txBody>
      </p:sp>
    </p:spTree>
    <p:extLst>
      <p:ext uri="{BB962C8B-B14F-4D97-AF65-F5344CB8AC3E}">
        <p14:creationId xmlns:p14="http://schemas.microsoft.com/office/powerpoint/2010/main" val="1206737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371600"/>
            <a:ext cx="8229600" cy="5029200"/>
          </a:xfrm>
        </p:spPr>
        <p:txBody>
          <a:bodyPr/>
          <a:lstStyle/>
          <a:p>
            <a:pPr eaLnBrk="1" hangingPunct="1">
              <a:buFont typeface="Wingdings" panose="05000000000000000000" pitchFamily="2" charset="2"/>
              <a:buChar char="q"/>
            </a:pPr>
            <a:r>
              <a:rPr lang="en-US" altLang="en-US" dirty="0">
                <a:latin typeface="Verdana" panose="020B0604030504040204" pitchFamily="34" charset="0"/>
                <a:ea typeface="Verdana" panose="020B0604030504040204" pitchFamily="34" charset="0"/>
                <a:cs typeface="Verdana" panose="020B0604030504040204" pitchFamily="34" charset="0"/>
              </a:rPr>
              <a:t>Jeremiah does NOT say . . . </a:t>
            </a:r>
          </a:p>
          <a:p>
            <a:pPr marL="457200" lvl="1" indent="0" eaLnBrk="1" hangingPunct="1">
              <a:buNone/>
            </a:pPr>
            <a:r>
              <a:rPr lang="en-US" altLang="en-US" sz="2400" dirty="0">
                <a:solidFill>
                  <a:srgbClr val="800000"/>
                </a:solidFill>
                <a:latin typeface="Verdana" panose="020B0604030504040204" pitchFamily="34" charset="0"/>
                <a:ea typeface="Verdana" panose="020B0604030504040204" pitchFamily="34" charset="0"/>
                <a:cs typeface="Verdana" panose="020B0604030504040204" pitchFamily="34" charset="0"/>
              </a:rPr>
              <a:t>1. </a:t>
            </a:r>
            <a:r>
              <a:rPr lang="en-US" altLang="en-US" sz="3200" i="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God </a:t>
            </a:r>
            <a:r>
              <a:rPr lang="en-US" altLang="en-US" sz="3200" i="1" dirty="0">
                <a:solidFill>
                  <a:schemeClr val="bg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may not </a:t>
            </a:r>
            <a:r>
              <a:rPr lang="en-US" altLang="en-US" sz="3200" i="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like their sins</a:t>
            </a:r>
          </a:p>
          <a:p>
            <a:pPr marL="457200" lvl="1" indent="0" eaLnBrk="1" hangingPunct="1">
              <a:spcAft>
                <a:spcPts val="600"/>
              </a:spcAft>
              <a:buNone/>
            </a:pPr>
            <a:r>
              <a:rPr lang="en-US" altLang="en-US" sz="2400" dirty="0">
                <a:solidFill>
                  <a:srgbClr val="800000"/>
                </a:solidFill>
                <a:latin typeface="Verdana" panose="020B0604030504040204" pitchFamily="34" charset="0"/>
                <a:ea typeface="Verdana" panose="020B0604030504040204" pitchFamily="34" charset="0"/>
                <a:cs typeface="Verdana" panose="020B0604030504040204" pitchFamily="34" charset="0"/>
              </a:rPr>
              <a:t>2. </a:t>
            </a:r>
            <a:r>
              <a:rPr lang="en-US" altLang="en-US" sz="3200" i="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God </a:t>
            </a:r>
            <a:r>
              <a:rPr lang="en-US" altLang="en-US" sz="3200" i="1" dirty="0">
                <a:solidFill>
                  <a:schemeClr val="bg2">
                    <a:lumMod val="75000"/>
                  </a:schemeClr>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may</a:t>
            </a:r>
            <a:r>
              <a:rPr lang="en-US" altLang="en-US" sz="3200" i="1" dirty="0">
                <a:solidFill>
                  <a:schemeClr val="bg2">
                    <a:lumMod val="75000"/>
                  </a:schemeClr>
                </a:solidFill>
                <a:latin typeface="Verdana" panose="020B0604030504040204" pitchFamily="34" charset="0"/>
                <a:ea typeface="Verdana" panose="020B0604030504040204" pitchFamily="34" charset="0"/>
                <a:cs typeface="Verdana" panose="020B0604030504040204" pitchFamily="34" charset="0"/>
              </a:rPr>
              <a:t> punish them</a:t>
            </a:r>
          </a:p>
          <a:p>
            <a:pPr marL="514350" indent="-457200" eaLnBrk="1" hangingPunct="1">
              <a:buFont typeface="Wingdings" panose="05000000000000000000" pitchFamily="2" charset="2"/>
              <a:buChar char="q"/>
            </a:pPr>
            <a:r>
              <a:rPr lang="en-US" altLang="en-US" dirty="0">
                <a:latin typeface="Verdana" panose="020B0604030504040204" pitchFamily="34" charset="0"/>
                <a:ea typeface="Verdana" panose="020B0604030504040204" pitchFamily="34" charset="0"/>
                <a:cs typeface="Verdana" panose="020B0604030504040204" pitchFamily="34" charset="0"/>
              </a:rPr>
              <a:t>Luke 1:4, that which cannot fall</a:t>
            </a:r>
          </a:p>
          <a:p>
            <a:pPr eaLnBrk="1" hangingPunct="1"/>
            <a:endParaRPr lang="en-US" altLang="en-US" b="1" i="1" dirty="0"/>
          </a:p>
          <a:p>
            <a:pPr eaLnBrk="1" hangingPunct="1"/>
            <a:endParaRPr lang="en-US" altLang="en-US" b="1" i="1" dirty="0"/>
          </a:p>
          <a:p>
            <a:pPr eaLnBrk="1" hangingPunct="1"/>
            <a:endParaRPr lang="en-US" altLang="en-US" b="1" dirty="0"/>
          </a:p>
        </p:txBody>
      </p:sp>
      <p:sp>
        <p:nvSpPr>
          <p:cNvPr id="8" name="Rectangle 7"/>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0" y="14751"/>
            <a:ext cx="9144000" cy="1204450"/>
          </a:xfrm>
          <a:blipFill>
            <a:blip r:embed="rId2"/>
            <a:tile tx="0" ty="0" sx="100000" sy="100000" flip="none" algn="tl"/>
          </a:blipFill>
        </p:spPr>
        <p:txBody>
          <a:bodyPr/>
          <a:lstStyle/>
          <a:p>
            <a:pPr algn="ctr"/>
            <a:r>
              <a:rPr lang="en-US" sz="2600" dirty="0"/>
              <a:t>To reveal Himself to man, 3, 7</a:t>
            </a:r>
            <a:br>
              <a:rPr lang="en-US" sz="2600" dirty="0"/>
            </a:br>
            <a:r>
              <a:rPr lang="en-US" sz="2600" dirty="0"/>
              <a:t>To reveal man to man, 3, 7, 8-15</a:t>
            </a:r>
            <a:br>
              <a:rPr lang="en-US" sz="3600" dirty="0"/>
            </a:br>
            <a:r>
              <a:rPr lang="en-US" sz="3600" dirty="0"/>
              <a:t>To reveal certainty of things of God, 16-18</a:t>
            </a:r>
          </a:p>
        </p:txBody>
      </p:sp>
      <p:sp>
        <p:nvSpPr>
          <p:cNvPr id="3" name="Rectangle 2"/>
          <p:cNvSpPr/>
          <p:nvPr/>
        </p:nvSpPr>
        <p:spPr bwMode="auto">
          <a:xfrm>
            <a:off x="838200" y="4038600"/>
            <a:ext cx="7467600" cy="1752600"/>
          </a:xfrm>
          <a:prstGeom prst="rect">
            <a:avLst/>
          </a:prstGeom>
          <a:blipFill>
            <a:blip r:embed="rId3"/>
            <a:tile tx="0" ty="0" sx="100000" sy="100000" flip="none" algn="tl"/>
          </a:blip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‘…that you may know the certainty of those things in which you were instructed’</a:t>
            </a:r>
          </a:p>
        </p:txBody>
      </p:sp>
    </p:spTree>
    <p:extLst>
      <p:ext uri="{BB962C8B-B14F-4D97-AF65-F5344CB8AC3E}">
        <p14:creationId xmlns:p14="http://schemas.microsoft.com/office/powerpoint/2010/main" val="1439163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49044" y="518651"/>
            <a:ext cx="8458200" cy="533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2800" kern="0" dirty="0"/>
              <a:t>God Gave Us Scripture </a:t>
            </a:r>
          </a:p>
        </p:txBody>
      </p:sp>
      <p:sp>
        <p:nvSpPr>
          <p:cNvPr id="3" name="AutoShape 4"/>
          <p:cNvSpPr>
            <a:spLocks noChangeArrowheads="1"/>
          </p:cNvSpPr>
          <p:nvPr/>
        </p:nvSpPr>
        <p:spPr bwMode="auto">
          <a:xfrm>
            <a:off x="351504" y="1981200"/>
            <a:ext cx="8458200" cy="1295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4000" b="1" kern="0" dirty="0">
                <a:solidFill>
                  <a:srgbClr val="00007D"/>
                </a:solidFill>
              </a:rPr>
              <a:t>III. How People React</a:t>
            </a:r>
            <a:br>
              <a:rPr lang="en-US" altLang="en-US" sz="4000" b="1" kern="0" dirty="0">
                <a:solidFill>
                  <a:srgbClr val="00007D"/>
                </a:solidFill>
              </a:rPr>
            </a:br>
            <a:r>
              <a:rPr lang="en-US" altLang="en-US" sz="4000" b="1" kern="0" dirty="0">
                <a:solidFill>
                  <a:srgbClr val="00007D"/>
                </a:solidFill>
              </a:rPr>
              <a:t>To Scripture </a:t>
            </a:r>
          </a:p>
        </p:txBody>
      </p:sp>
      <p:sp>
        <p:nvSpPr>
          <p:cNvPr id="4" name="AutoShape 4"/>
          <p:cNvSpPr>
            <a:spLocks noChangeArrowheads="1"/>
          </p:cNvSpPr>
          <p:nvPr/>
        </p:nvSpPr>
        <p:spPr bwMode="auto">
          <a:xfrm>
            <a:off x="351504" y="1219200"/>
            <a:ext cx="8458200" cy="533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2800" kern="0" dirty="0"/>
              <a:t>II. Why Did God Give Us Scripture? </a:t>
            </a:r>
          </a:p>
        </p:txBody>
      </p:sp>
    </p:spTree>
    <p:extLst>
      <p:ext uri="{BB962C8B-B14F-4D97-AF65-F5344CB8AC3E}">
        <p14:creationId xmlns:p14="http://schemas.microsoft.com/office/powerpoint/2010/main" val="79102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rgbClr val="CCFFFF"/>
          </a:solidFill>
        </p:spPr>
        <p:txBody>
          <a:bodyPr/>
          <a:lstStyle/>
          <a:p>
            <a:pPr algn="ctr" eaLnBrk="1" hangingPunct="1">
              <a:defRPr/>
            </a:pP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1. Baruch: obeyed, 8</a:t>
            </a:r>
          </a:p>
        </p:txBody>
      </p:sp>
      <p:sp>
        <p:nvSpPr>
          <p:cNvPr id="13315" name="Rectangle 3"/>
          <p:cNvSpPr>
            <a:spLocks noGrp="1" noChangeArrowheads="1"/>
          </p:cNvSpPr>
          <p:nvPr>
            <p:ph type="body" idx="1"/>
          </p:nvPr>
        </p:nvSpPr>
        <p:spPr>
          <a:xfrm>
            <a:off x="457200" y="1524000"/>
            <a:ext cx="8229600" cy="4654550"/>
          </a:xfrm>
        </p:spPr>
        <p:txBody>
          <a:bodyPr/>
          <a:lstStyle/>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Ch.45 </a:t>
            </a:r>
          </a:p>
          <a:p>
            <a:pPr lvl="1"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Baruch’s pitiful protest</a:t>
            </a:r>
          </a:p>
          <a:p>
            <a:pPr lvl="1"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God’s rebuke and reassurances</a:t>
            </a:r>
          </a:p>
          <a:p>
            <a:pPr lvl="1"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Ro.6:17</a:t>
            </a:r>
          </a:p>
          <a:p>
            <a:pPr lvl="1"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Obedience can be costly</a:t>
            </a:r>
          </a:p>
          <a:p>
            <a:pPr eaLnBrk="1" hangingPunct="1">
              <a:spcAft>
                <a:spcPts val="400"/>
              </a:spcAft>
              <a:buFont typeface="Wingdings" panose="05000000000000000000" pitchFamily="2" charset="2"/>
              <a:buChar char="§"/>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rgbClr val="CCFFFF"/>
          </a:solidFill>
        </p:spPr>
        <p:txBody>
          <a:bodyPr/>
          <a:lstStyle/>
          <a:p>
            <a:pPr algn="ctr" eaLnBrk="1" hangingPunct="1">
              <a:defRPr/>
            </a:pP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2. People of Jerusalem: heard, but unresponsive, 10</a:t>
            </a:r>
          </a:p>
        </p:txBody>
      </p:sp>
      <p:sp>
        <p:nvSpPr>
          <p:cNvPr id="13315" name="Rectangle 3"/>
          <p:cNvSpPr>
            <a:spLocks noGrp="1" noChangeArrowheads="1"/>
          </p:cNvSpPr>
          <p:nvPr>
            <p:ph type="body" idx="1"/>
          </p:nvPr>
        </p:nvSpPr>
        <p:spPr>
          <a:xfrm>
            <a:off x="457200" y="1524000"/>
            <a:ext cx="8229600" cy="4654550"/>
          </a:xfrm>
        </p:spPr>
        <p:txBody>
          <a:bodyPr/>
          <a:lstStyle/>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Ja.1:22</a:t>
            </a:r>
          </a:p>
          <a:p>
            <a:pPr marL="0" indent="0" eaLnBrk="1" hangingPunct="1">
              <a:spcAft>
                <a:spcPts val="400"/>
              </a:spcAft>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p:cNvSpPr/>
          <p:nvPr/>
        </p:nvSpPr>
        <p:spPr bwMode="auto">
          <a:xfrm>
            <a:off x="656304" y="2286000"/>
            <a:ext cx="7848600" cy="1224116"/>
          </a:xfrm>
          <a:prstGeom prst="rect">
            <a:avLst/>
          </a:prstGeom>
          <a:solidFill>
            <a:srgbClr val="FFFFCC"/>
          </a:solidFill>
          <a:ln w="9525" cap="flat" cmpd="sng" algn="ctr">
            <a:solidFill>
              <a:schemeClr val="tx1"/>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prst="angle"/>
          </a:sp3d>
          <a:ex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‘But be doers of the word, and not hearers only, deceiving yourselves’ </a:t>
            </a:r>
          </a:p>
        </p:txBody>
      </p:sp>
    </p:spTree>
    <p:extLst>
      <p:ext uri="{BB962C8B-B14F-4D97-AF65-F5344CB8AC3E}">
        <p14:creationId xmlns:p14="http://schemas.microsoft.com/office/powerpoint/2010/main" val="5753217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rgbClr val="CCFFFF"/>
          </a:solidFill>
        </p:spPr>
        <p:txBody>
          <a:bodyPr/>
          <a:lstStyle/>
          <a:p>
            <a:pPr algn="ctr" eaLnBrk="1" hangingPunct="1">
              <a:defRPr/>
            </a:pP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3. Princes: fear without repentance, 13-19  </a:t>
            </a:r>
          </a:p>
        </p:txBody>
      </p:sp>
      <p:sp>
        <p:nvSpPr>
          <p:cNvPr id="13315" name="Rectangle 3"/>
          <p:cNvSpPr>
            <a:spLocks noGrp="1" noChangeArrowheads="1"/>
          </p:cNvSpPr>
          <p:nvPr>
            <p:ph type="body" idx="1"/>
          </p:nvPr>
        </p:nvSpPr>
        <p:spPr>
          <a:xfrm>
            <a:off x="457200" y="1524000"/>
            <a:ext cx="8229600" cy="4654550"/>
          </a:xfrm>
        </p:spPr>
        <p:txBody>
          <a:bodyPr/>
          <a:lstStyle/>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25, tried to save word of God . . . but not themselves.</a:t>
            </a:r>
          </a:p>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Ac.24:24-25</a:t>
            </a:r>
          </a:p>
          <a:p>
            <a:pPr marL="0" indent="0" eaLnBrk="1" hangingPunct="1">
              <a:spcAft>
                <a:spcPts val="400"/>
              </a:spcAft>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793244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rgbClr val="CCFFFF"/>
          </a:solidFill>
        </p:spPr>
        <p:txBody>
          <a:bodyPr/>
          <a:lstStyle/>
          <a:p>
            <a:pPr algn="ctr" eaLnBrk="1" hangingPunct="1">
              <a:defRPr/>
            </a:pP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4. </a:t>
            </a:r>
            <a:r>
              <a:rPr lang="en-US" altLang="en-US" sz="3700" dirty="0" err="1">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Jehoiakim</a:t>
            </a: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 scorn, 20-26</a:t>
            </a:r>
          </a:p>
        </p:txBody>
      </p:sp>
      <p:sp>
        <p:nvSpPr>
          <p:cNvPr id="13315" name="Rectangle 3"/>
          <p:cNvSpPr>
            <a:spLocks noGrp="1" noChangeArrowheads="1"/>
          </p:cNvSpPr>
          <p:nvPr>
            <p:ph type="body" idx="1"/>
          </p:nvPr>
        </p:nvSpPr>
        <p:spPr>
          <a:xfrm>
            <a:off x="304800" y="1524000"/>
            <a:ext cx="8534400" cy="4654550"/>
          </a:xfrm>
        </p:spPr>
        <p:txBody>
          <a:bodyPr/>
          <a:lstStyle/>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Son of Josiah! </a:t>
            </a:r>
          </a:p>
          <a:p>
            <a:pPr lvl="1"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Josiah finds Book of Law – </a:t>
            </a:r>
            <a:r>
              <a:rPr lang="en-US" alt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reads, responds, </a:t>
            </a:r>
            <a:r>
              <a:rPr lang="en-US" altLang="en-US" sz="3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restores</a:t>
            </a:r>
            <a:r>
              <a:rPr lang="en-US" alt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p>
          <a:p>
            <a:pPr lvl="1"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Law finds </a:t>
            </a:r>
            <a:r>
              <a:rPr lang="en-US" altLang="en-US" sz="3200" dirty="0" err="1">
                <a:latin typeface="Verdana" panose="020B0604030504040204" pitchFamily="34" charset="0"/>
                <a:ea typeface="Verdana" panose="020B0604030504040204" pitchFamily="34" charset="0"/>
                <a:cs typeface="Verdana" panose="020B0604030504040204" pitchFamily="34" charset="0"/>
              </a:rPr>
              <a:t>Jehoiakim</a:t>
            </a:r>
            <a:r>
              <a:rPr lang="en-US" altLang="en-US" sz="3200" dirty="0">
                <a:latin typeface="Verdana" panose="020B0604030504040204" pitchFamily="34" charset="0"/>
                <a:ea typeface="Verdana" panose="020B0604030504040204" pitchFamily="34" charset="0"/>
                <a:cs typeface="Verdana" panose="020B0604030504040204" pitchFamily="34" charset="0"/>
              </a:rPr>
              <a:t> – </a:t>
            </a:r>
            <a:r>
              <a:rPr lang="en-US" alt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reads, rejects, </a:t>
            </a:r>
            <a:r>
              <a:rPr lang="en-US" altLang="en-US" sz="3200" dirty="0">
                <a:solidFill>
                  <a:srgbClr val="800000"/>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Verdana" panose="020B0604030504040204" pitchFamily="34" charset="0"/>
              </a:rPr>
              <a:t>removes</a:t>
            </a:r>
            <a:r>
              <a:rPr lang="en-US" altLang="en-US" sz="3200" dirty="0">
                <a:solidFill>
                  <a:srgbClr val="800000"/>
                </a:solidFill>
                <a:latin typeface="Verdana" panose="020B0604030504040204" pitchFamily="34" charset="0"/>
                <a:ea typeface="Verdana" panose="020B0604030504040204" pitchFamily="34" charset="0"/>
                <a:cs typeface="Verdana" panose="020B0604030504040204" pitchFamily="34" charset="0"/>
              </a:rPr>
              <a:t>.</a:t>
            </a:r>
          </a:p>
          <a:p>
            <a:pPr lvl="2"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Josiah consults Huldah</a:t>
            </a:r>
          </a:p>
          <a:p>
            <a:pPr lvl="2" eaLnBrk="1" hangingPunct="1">
              <a:spcAft>
                <a:spcPts val="400"/>
              </a:spcAft>
              <a:buFont typeface="Wingdings" panose="05000000000000000000" pitchFamily="2" charset="2"/>
              <a:buChar char="§"/>
            </a:pPr>
            <a:r>
              <a:rPr lang="en-US" altLang="en-US" sz="3200" dirty="0" err="1">
                <a:latin typeface="Verdana" panose="020B0604030504040204" pitchFamily="34" charset="0"/>
                <a:ea typeface="Verdana" panose="020B0604030504040204" pitchFamily="34" charset="0"/>
                <a:cs typeface="Verdana" panose="020B0604030504040204" pitchFamily="34" charset="0"/>
              </a:rPr>
              <a:t>Jehoiakim</a:t>
            </a:r>
            <a:r>
              <a:rPr lang="en-US" altLang="en-US" sz="3200" dirty="0">
                <a:latin typeface="Verdana" panose="020B0604030504040204" pitchFamily="34" charset="0"/>
                <a:ea typeface="Verdana" panose="020B0604030504040204" pitchFamily="34" charset="0"/>
                <a:cs typeface="Verdana" panose="020B0604030504040204" pitchFamily="34" charset="0"/>
              </a:rPr>
              <a:t> condemns Jeremiah</a:t>
            </a:r>
          </a:p>
          <a:p>
            <a:pPr marL="0" indent="0" eaLnBrk="1" hangingPunct="1">
              <a:spcAft>
                <a:spcPts val="400"/>
              </a:spcAft>
              <a:buNone/>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7245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371600"/>
          </a:xfrm>
          <a:solidFill>
            <a:srgbClr val="CCFFFF"/>
          </a:solidFill>
        </p:spPr>
        <p:txBody>
          <a:bodyPr/>
          <a:lstStyle/>
          <a:p>
            <a:pPr algn="ctr" eaLnBrk="1" hangingPunct="1">
              <a:defRPr/>
            </a:pP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4. </a:t>
            </a:r>
            <a:r>
              <a:rPr lang="en-US" altLang="en-US" sz="3700" dirty="0" err="1">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Jehoiakim</a:t>
            </a:r>
            <a:r>
              <a:rPr lang="en-US" altLang="en-US" sz="3700" dirty="0">
                <a:solidFill>
                  <a:schemeClr val="bg2">
                    <a:lumMod val="50000"/>
                  </a:schemeClr>
                </a:solidFill>
                <a:latin typeface="Verdana" panose="020B0604030504040204" pitchFamily="34" charset="0"/>
                <a:ea typeface="Verdana" panose="020B0604030504040204" pitchFamily="34" charset="0"/>
                <a:cs typeface="Verdana" panose="020B0604030504040204" pitchFamily="34" charset="0"/>
              </a:rPr>
              <a:t>: scorn, 20-26</a:t>
            </a:r>
          </a:p>
        </p:txBody>
      </p:sp>
      <p:sp>
        <p:nvSpPr>
          <p:cNvPr id="13315" name="Rectangle 3"/>
          <p:cNvSpPr>
            <a:spLocks noGrp="1" noChangeArrowheads="1"/>
          </p:cNvSpPr>
          <p:nvPr>
            <p:ph type="body" idx="1"/>
          </p:nvPr>
        </p:nvSpPr>
        <p:spPr>
          <a:xfrm>
            <a:off x="304800" y="1524000"/>
            <a:ext cx="8534400" cy="4654550"/>
          </a:xfrm>
        </p:spPr>
        <p:txBody>
          <a:bodyPr/>
          <a:lstStyle/>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Slow methodical destruction of scroll</a:t>
            </a:r>
          </a:p>
          <a:p>
            <a:pPr eaLnBrk="1" hangingPunct="1">
              <a:spcAft>
                <a:spcPts val="400"/>
              </a:spcAft>
              <a:buFont typeface="Wingdings" panose="05000000000000000000" pitchFamily="2" charset="2"/>
              <a:buChar char="§"/>
            </a:pPr>
            <a:r>
              <a:rPr lang="en-US" altLang="en-US" sz="3400" dirty="0">
                <a:latin typeface="Verdana" panose="020B0604030504040204" pitchFamily="34" charset="0"/>
                <a:ea typeface="Verdana" panose="020B0604030504040204" pitchFamily="34" charset="0"/>
                <a:cs typeface="Verdana" panose="020B0604030504040204" pitchFamily="34" charset="0"/>
              </a:rPr>
              <a:t>Keeps pace with the reading</a:t>
            </a:r>
          </a:p>
          <a:p>
            <a:pPr lvl="1"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Ac.3-5, persecutors</a:t>
            </a:r>
          </a:p>
          <a:p>
            <a:pPr lvl="1"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Ro.2:19-20, religious scholars</a:t>
            </a:r>
          </a:p>
          <a:p>
            <a:pPr lvl="1" eaLnBrk="1" hangingPunct="1">
              <a:spcAft>
                <a:spcPts val="400"/>
              </a:spcAft>
              <a:buFont typeface="Wingdings" panose="05000000000000000000" pitchFamily="2" charset="2"/>
              <a:buChar char="§"/>
            </a:pPr>
            <a:r>
              <a:rPr lang="en-US" altLang="en-US" sz="3200" dirty="0">
                <a:latin typeface="Verdana" panose="020B0604030504040204" pitchFamily="34" charset="0"/>
                <a:ea typeface="Verdana" panose="020B0604030504040204" pitchFamily="34" charset="0"/>
                <a:cs typeface="Verdana" panose="020B0604030504040204" pitchFamily="34" charset="0"/>
              </a:rPr>
              <a:t>1 Co.1:26, worldly wise</a:t>
            </a:r>
          </a:p>
          <a:p>
            <a:pPr eaLnBrk="1" hangingPunct="1">
              <a:spcAft>
                <a:spcPts val="400"/>
              </a:spcAft>
              <a:buFont typeface="Wingdings" panose="05000000000000000000" pitchFamily="2" charset="2"/>
              <a:buChar char="§"/>
            </a:pPr>
            <a:r>
              <a:rPr lang="en-US" altLang="en-US" dirty="0">
                <a:latin typeface="Verdana" panose="020B0604030504040204" pitchFamily="34" charset="0"/>
                <a:ea typeface="Verdana" panose="020B0604030504040204" pitchFamily="34" charset="0"/>
                <a:cs typeface="Verdana" panose="020B0604030504040204" pitchFamily="34" charset="0"/>
              </a:rPr>
              <a:t>Jer.36:27-32 [22:18-19]</a:t>
            </a: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457200" indent="-457200" eaLnBrk="1" hangingPunct="1">
              <a:spcAft>
                <a:spcPts val="400"/>
              </a:spcAft>
              <a:buFont typeface="Wingdings" panose="05000000000000000000" pitchFamily="2" charset="2"/>
              <a:buAutoNum type="arabicPeriod"/>
            </a:pPr>
            <a:endParaRPr lang="en-US" alt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429322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alpha val="41176"/>
          </a:srgbClr>
        </a:solidFill>
        <a:effectLst/>
      </p:bgPr>
    </p:bg>
    <p:spTree>
      <p:nvGrpSpPr>
        <p:cNvPr id="1" name=""/>
        <p:cNvGrpSpPr/>
        <p:nvPr/>
      </p:nvGrpSpPr>
      <p:grpSpPr>
        <a:xfrm>
          <a:off x="0" y="0"/>
          <a:ext cx="0" cy="0"/>
          <a:chOff x="0" y="0"/>
          <a:chExt cx="0" cy="0"/>
        </a:xfrm>
      </p:grpSpPr>
      <p:sp>
        <p:nvSpPr>
          <p:cNvPr id="4" name="Bevel 3"/>
          <p:cNvSpPr/>
          <p:nvPr/>
        </p:nvSpPr>
        <p:spPr>
          <a:xfrm>
            <a:off x="922338" y="381000"/>
            <a:ext cx="7307262" cy="762000"/>
          </a:xfrm>
          <a:prstGeom prst="bevel">
            <a:avLst/>
          </a:prstGeom>
          <a:solidFill>
            <a:srgbClr val="000066"/>
          </a:solidFill>
          <a:ln w="12700">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en-US" sz="3600" kern="0" dirty="0">
                <a:solidFill>
                  <a:srgbClr val="FFFF00"/>
                </a:solidFill>
                <a:latin typeface="Verdana" panose="020B0604030504040204" pitchFamily="34" charset="0"/>
                <a:ea typeface="Verdana" panose="020B0604030504040204" pitchFamily="34" charset="0"/>
                <a:cs typeface="Verdana" panose="020B0604030504040204" pitchFamily="34" charset="0"/>
              </a:rPr>
              <a:t>Seal of Baruch</a:t>
            </a:r>
            <a:r>
              <a:rPr lang="en-US" sz="4400" kern="0" dirty="0">
                <a:solidFill>
                  <a:srgbClr val="FFFF00"/>
                </a:solidFill>
                <a:latin typeface="Verdana" panose="020B0604030504040204" pitchFamily="34" charset="0"/>
                <a:ea typeface="Verdana" panose="020B0604030504040204" pitchFamily="34" charset="0"/>
                <a:cs typeface="Verdana" panose="020B0604030504040204" pitchFamily="34" charset="0"/>
              </a:rPr>
              <a:t> </a:t>
            </a:r>
            <a:r>
              <a:rPr lang="en-US" sz="2800" kern="0" dirty="0">
                <a:solidFill>
                  <a:schemeClr val="bg1"/>
                </a:solidFill>
                <a:latin typeface="Verdana" panose="020B0604030504040204" pitchFamily="34" charset="0"/>
                <a:ea typeface="Verdana" panose="020B0604030504040204" pitchFamily="34" charset="0"/>
                <a:cs typeface="Verdana" panose="020B0604030504040204" pitchFamily="34" charset="0"/>
              </a:rPr>
              <a:t>(1978)</a:t>
            </a:r>
            <a:endParaRPr lang="en-US" sz="4400" kern="0"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Picture 2"/>
          <p:cNvPicPr>
            <a:picLocks noChangeAspect="1"/>
          </p:cNvPicPr>
          <p:nvPr/>
        </p:nvPicPr>
        <p:blipFill>
          <a:blip r:embed="rId2"/>
          <a:stretch>
            <a:fillRect/>
          </a:stretch>
        </p:blipFill>
        <p:spPr>
          <a:xfrm>
            <a:off x="1497064" y="1213665"/>
            <a:ext cx="5894335" cy="541573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49044" y="533400"/>
            <a:ext cx="8458200" cy="1295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4000" b="1" kern="0" dirty="0">
                <a:solidFill>
                  <a:srgbClr val="00007D"/>
                </a:solidFill>
              </a:rPr>
              <a:t>God Gave Us Scripture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174956"/>
            <a:ext cx="8229600" cy="5302044"/>
          </a:xfrm>
        </p:spPr>
        <p:txBody>
          <a:bodyPr/>
          <a:lstStyle/>
          <a:p>
            <a:pPr marL="0" indent="0" algn="ctr" eaLnBrk="1" hangingPunct="1">
              <a:buNone/>
            </a:pPr>
            <a:r>
              <a:rPr lang="en-US" altLang="en-US" sz="3400" dirty="0">
                <a:latin typeface="Verdana" panose="020B0604030504040204" pitchFamily="34" charset="0"/>
                <a:ea typeface="Verdana" panose="020B0604030504040204" pitchFamily="34" charset="0"/>
                <a:cs typeface="Verdana" panose="020B0604030504040204" pitchFamily="34" charset="0"/>
              </a:rPr>
              <a:t>2 Pt.1</a:t>
            </a:r>
          </a:p>
          <a:p>
            <a:pPr marL="350838" indent="-350838" eaLnBrk="1" hangingPunct="1"/>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350838" indent="-350838" eaLnBrk="1" hangingPunct="1"/>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350838" indent="-350838" eaLnBrk="1" hangingPunct="1"/>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350838" indent="-350838" eaLnBrk="1" hangingPunct="1"/>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350838" indent="-350838" eaLnBrk="1" hangingPunct="1"/>
            <a:endParaRPr lang="en-US" altLang="en-US" dirty="0">
              <a:latin typeface="Verdana" panose="020B0604030504040204" pitchFamily="34" charset="0"/>
              <a:ea typeface="Verdana" panose="020B0604030504040204" pitchFamily="34" charset="0"/>
              <a:cs typeface="Verdana" panose="020B0604030504040204" pitchFamily="34" charset="0"/>
            </a:endParaRPr>
          </a:p>
          <a:p>
            <a:pPr marL="350838" indent="-350838" eaLnBrk="1" hangingPunct="1"/>
            <a:r>
              <a:rPr lang="en-US" altLang="en-US" dirty="0">
                <a:latin typeface="Verdana" panose="020B0604030504040204" pitchFamily="34" charset="0"/>
                <a:ea typeface="Verdana" panose="020B0604030504040204" pitchFamily="34" charset="0"/>
                <a:cs typeface="Verdana" panose="020B0604030504040204" pitchFamily="34" charset="0"/>
              </a:rPr>
              <a:t>No prophecy originates with man</a:t>
            </a:r>
          </a:p>
          <a:p>
            <a:pPr marL="350838" indent="-350838" eaLnBrk="1" hangingPunct="1"/>
            <a:r>
              <a:rPr lang="en-US" altLang="en-US" dirty="0">
                <a:latin typeface="Verdana" panose="020B0604030504040204" pitchFamily="34" charset="0"/>
                <a:ea typeface="Verdana" panose="020B0604030504040204" pitchFamily="34" charset="0"/>
                <a:cs typeface="Verdana" panose="020B0604030504040204" pitchFamily="34" charset="0"/>
              </a:rPr>
              <a:t>All prophecy originates with God through Holy Spirit moving men</a:t>
            </a:r>
          </a:p>
        </p:txBody>
      </p:sp>
      <p:sp>
        <p:nvSpPr>
          <p:cNvPr id="3" name="Title 2"/>
          <p:cNvSpPr>
            <a:spLocks noGrp="1"/>
          </p:cNvSpPr>
          <p:nvPr>
            <p:ph type="title"/>
          </p:nvPr>
        </p:nvSpPr>
        <p:spPr>
          <a:xfrm>
            <a:off x="0" y="0"/>
            <a:ext cx="9144000" cy="1128252"/>
          </a:xfrm>
          <a:solidFill>
            <a:schemeClr val="tx1"/>
          </a:solidFill>
        </p:spPr>
        <p:txBody>
          <a:bodyPr/>
          <a:lstStyle/>
          <a:p>
            <a:pPr algn="ctr"/>
            <a:r>
              <a:rPr lang="en-US" dirty="0">
                <a:solidFill>
                  <a:schemeClr val="bg1"/>
                </a:solidFill>
              </a:rPr>
              <a:t>36:2</a:t>
            </a:r>
          </a:p>
        </p:txBody>
      </p:sp>
      <p:sp>
        <p:nvSpPr>
          <p:cNvPr id="2" name="Rectangle 1"/>
          <p:cNvSpPr/>
          <p:nvPr/>
        </p:nvSpPr>
        <p:spPr bwMode="auto">
          <a:xfrm>
            <a:off x="774288" y="1828800"/>
            <a:ext cx="7620000" cy="2743200"/>
          </a:xfrm>
          <a:prstGeom prst="rect">
            <a:avLst/>
          </a:prstGeom>
          <a:solidFill>
            <a:srgbClr val="FFFFCC"/>
          </a:solidFill>
          <a:ln w="9525" cap="flat" cmpd="sng" algn="ctr">
            <a:solidFill>
              <a:srgbClr val="000066"/>
            </a:solidFill>
            <a:prstDash val="solid"/>
            <a:round/>
            <a:headEnd type="none" w="med" len="med"/>
            <a:tailEnd type="none" w="med" len="med"/>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rtlCol="0" anchor="ctr" anchorCtr="0" compatLnSpc="1">
            <a:prstTxWarp prst="textNoShape">
              <a:avLst/>
            </a:prstTxWarp>
          </a:bodyPr>
          <a:lstStyle/>
          <a:p>
            <a:pPr marL="0" indent="0">
              <a:spcBef>
                <a:spcPts val="600"/>
              </a:spcBef>
              <a:buNone/>
            </a:pPr>
            <a:r>
              <a:rPr lang="en-US" sz="3200" b="1" baseline="30000" dirty="0">
                <a:solidFill>
                  <a:srgbClr val="800000"/>
                </a:solidFill>
                <a:latin typeface="+mn-lt"/>
                <a:ea typeface="Verdana" panose="020B0604030504040204" pitchFamily="34" charset="0"/>
                <a:cs typeface="Verdana" panose="020B0604030504040204" pitchFamily="34" charset="0"/>
              </a:rPr>
              <a:t>20</a:t>
            </a:r>
            <a:r>
              <a:rPr lang="en-US" sz="3200" dirty="0">
                <a:latin typeface="+mn-lt"/>
                <a:ea typeface="Verdana" panose="020B0604030504040204" pitchFamily="34" charset="0"/>
                <a:cs typeface="Verdana" panose="020B0604030504040204" pitchFamily="34" charset="0"/>
              </a:rPr>
              <a:t> </a:t>
            </a:r>
            <a:r>
              <a:rPr lang="en-US" sz="3200" dirty="0">
                <a:solidFill>
                  <a:srgbClr val="000066"/>
                </a:solidFill>
                <a:latin typeface="+mn-lt"/>
                <a:ea typeface="Verdana" panose="020B0604030504040204" pitchFamily="34" charset="0"/>
                <a:cs typeface="Verdana" panose="020B0604030504040204" pitchFamily="34" charset="0"/>
              </a:rPr>
              <a:t>knowing this first, that no prophecy of Scripture is of any private interpretation, </a:t>
            </a:r>
            <a:r>
              <a:rPr lang="en-US" sz="3200" b="1" baseline="30000" dirty="0">
                <a:solidFill>
                  <a:srgbClr val="800000"/>
                </a:solidFill>
                <a:latin typeface="+mn-lt"/>
                <a:ea typeface="Verdana" panose="020B0604030504040204" pitchFamily="34" charset="0"/>
                <a:cs typeface="Verdana" panose="020B0604030504040204" pitchFamily="34" charset="0"/>
              </a:rPr>
              <a:t>21</a:t>
            </a:r>
            <a:r>
              <a:rPr lang="en-US" sz="3200" dirty="0">
                <a:latin typeface="+mn-lt"/>
                <a:ea typeface="Verdana" panose="020B0604030504040204" pitchFamily="34" charset="0"/>
                <a:cs typeface="Verdana" panose="020B0604030504040204" pitchFamily="34" charset="0"/>
              </a:rPr>
              <a:t> </a:t>
            </a:r>
            <a:r>
              <a:rPr lang="en-US" sz="3200" dirty="0">
                <a:solidFill>
                  <a:srgbClr val="000066"/>
                </a:solidFill>
                <a:latin typeface="+mn-lt"/>
                <a:ea typeface="Verdana" panose="020B0604030504040204" pitchFamily="34" charset="0"/>
                <a:cs typeface="Verdana" panose="020B0604030504040204" pitchFamily="34" charset="0"/>
              </a:rPr>
              <a:t>for prophecy never came by the will of man, but holy men of God spoke as they were moved by the Holy Spirit.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10243">
                                            <p:txEl>
                                              <p:pRg st="6" end="6"/>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02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174956"/>
            <a:ext cx="8229600" cy="5302044"/>
          </a:xfrm>
        </p:spPr>
        <p:txBody>
          <a:bodyPr/>
          <a:lstStyle/>
          <a:p>
            <a:pPr marL="0" indent="0" algn="ctr" eaLnBrk="1" hangingPunct="1">
              <a:buNone/>
            </a:pPr>
            <a:r>
              <a:rPr lang="en-US" altLang="en-US" dirty="0">
                <a:latin typeface="Verdana" panose="020B0604030504040204" pitchFamily="34" charset="0"/>
                <a:ea typeface="Verdana" panose="020B0604030504040204" pitchFamily="34" charset="0"/>
                <a:cs typeface="Verdana" panose="020B0604030504040204" pitchFamily="34" charset="0"/>
              </a:rPr>
              <a:t>2 Pt.1</a:t>
            </a:r>
          </a:p>
          <a:p>
            <a:pPr marL="0" indent="0" algn="ctr" eaLnBrk="1" hangingPunct="1">
              <a:buNone/>
            </a:pPr>
            <a:r>
              <a:rPr lang="en-US" altLang="en-US" sz="3400" dirty="0">
                <a:latin typeface="Verdana" panose="020B0604030504040204" pitchFamily="34" charset="0"/>
                <a:ea typeface="Verdana" panose="020B0604030504040204" pitchFamily="34" charset="0"/>
                <a:cs typeface="Verdana" panose="020B0604030504040204" pitchFamily="34" charset="0"/>
              </a:rPr>
              <a:t>1 Th.2</a:t>
            </a:r>
          </a:p>
        </p:txBody>
      </p:sp>
      <p:sp>
        <p:nvSpPr>
          <p:cNvPr id="3" name="Title 2"/>
          <p:cNvSpPr>
            <a:spLocks noGrp="1"/>
          </p:cNvSpPr>
          <p:nvPr>
            <p:ph type="title"/>
          </p:nvPr>
        </p:nvSpPr>
        <p:spPr>
          <a:xfrm>
            <a:off x="0" y="0"/>
            <a:ext cx="9144000" cy="1128252"/>
          </a:xfrm>
          <a:solidFill>
            <a:schemeClr val="tx1"/>
          </a:solidFill>
        </p:spPr>
        <p:txBody>
          <a:bodyPr/>
          <a:lstStyle/>
          <a:p>
            <a:pPr algn="ctr"/>
            <a:r>
              <a:rPr lang="en-US" dirty="0">
                <a:solidFill>
                  <a:schemeClr val="bg1"/>
                </a:solidFill>
              </a:rPr>
              <a:t>36:2</a:t>
            </a:r>
          </a:p>
        </p:txBody>
      </p:sp>
      <p:sp>
        <p:nvSpPr>
          <p:cNvPr id="2" name="Rectangle 1"/>
          <p:cNvSpPr/>
          <p:nvPr/>
        </p:nvSpPr>
        <p:spPr bwMode="auto">
          <a:xfrm>
            <a:off x="457200" y="2502312"/>
            <a:ext cx="8229600" cy="3048000"/>
          </a:xfrm>
          <a:prstGeom prst="rect">
            <a:avLst/>
          </a:prstGeom>
          <a:solidFill>
            <a:srgbClr val="FFFFCC"/>
          </a:solidFill>
          <a:ln w="9525" cap="flat" cmpd="sng" algn="ctr">
            <a:solidFill>
              <a:srgbClr val="000066"/>
            </a:solidFill>
            <a:prstDash val="solid"/>
            <a:round/>
            <a:headEnd type="none" w="med" len="med"/>
            <a:tailEnd type="none" w="med" len="med"/>
          </a:ln>
          <a:effectLst>
            <a:outerShdw blurRad="50800" dist="38100" dir="2700000" algn="tl" rotWithShape="0">
              <a:prstClr val="black">
                <a:alpha val="40000"/>
              </a:prstClr>
            </a:outerShdw>
          </a:effectLst>
          <a:extLst/>
        </p:spPr>
        <p:txBody>
          <a:bodyPr vert="horz" wrap="square" lIns="91440" tIns="45720" rIns="91440" bIns="45720" numCol="1" rtlCol="0" anchor="t" anchorCtr="0" compatLnSpc="1">
            <a:prstTxWarp prst="textNoShape">
              <a:avLst/>
            </a:prstTxWarp>
          </a:bodyPr>
          <a:lstStyle/>
          <a:p>
            <a:pPr marL="0" indent="0">
              <a:spcBef>
                <a:spcPts val="300"/>
              </a:spcBef>
              <a:buNone/>
            </a:pPr>
            <a:r>
              <a:rPr lang="en-US" sz="3200" b="1" baseline="30000" dirty="0">
                <a:solidFill>
                  <a:srgbClr val="800000"/>
                </a:solidFill>
              </a:rPr>
              <a:t>13</a:t>
            </a:r>
            <a:r>
              <a:rPr lang="en-US" sz="3200" dirty="0"/>
              <a:t> </a:t>
            </a:r>
            <a:r>
              <a:rPr lang="en-US" sz="3200" dirty="0">
                <a:solidFill>
                  <a:srgbClr val="000066"/>
                </a:solidFill>
              </a:rPr>
              <a:t>For this reason we also thank God without ceasing, because when you received the word of God which you heard from us, you welcomed it not as the word of men, but as it is in truth, the word of God, which also effectively works in you who believe.</a:t>
            </a:r>
          </a:p>
        </p:txBody>
      </p:sp>
    </p:spTree>
    <p:extLst>
      <p:ext uri="{BB962C8B-B14F-4D97-AF65-F5344CB8AC3E}">
        <p14:creationId xmlns:p14="http://schemas.microsoft.com/office/powerpoint/2010/main" val="4255169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1174956"/>
            <a:ext cx="8229600" cy="5302044"/>
          </a:xfrm>
        </p:spPr>
        <p:txBody>
          <a:bodyPr/>
          <a:lstStyle/>
          <a:p>
            <a:pPr marL="0" indent="0" algn="ctr" eaLnBrk="1" hangingPunct="1">
              <a:buNone/>
            </a:pPr>
            <a:r>
              <a:rPr lang="en-US" altLang="en-US" dirty="0">
                <a:latin typeface="Verdana" panose="020B0604030504040204" pitchFamily="34" charset="0"/>
                <a:ea typeface="Verdana" panose="020B0604030504040204" pitchFamily="34" charset="0"/>
                <a:cs typeface="Verdana" panose="020B0604030504040204" pitchFamily="34" charset="0"/>
              </a:rPr>
              <a:t>2 Pt.1:20-21</a:t>
            </a:r>
          </a:p>
          <a:p>
            <a:pPr marL="0" indent="0" algn="ctr" eaLnBrk="1" hangingPunct="1">
              <a:buNone/>
            </a:pPr>
            <a:r>
              <a:rPr lang="en-US" altLang="en-US" dirty="0">
                <a:latin typeface="Verdana" panose="020B0604030504040204" pitchFamily="34" charset="0"/>
                <a:ea typeface="Verdana" panose="020B0604030504040204" pitchFamily="34" charset="0"/>
                <a:cs typeface="Verdana" panose="020B0604030504040204" pitchFamily="34" charset="0"/>
              </a:rPr>
              <a:t>1 Th.2:13</a:t>
            </a:r>
          </a:p>
          <a:p>
            <a:pPr marL="350838" indent="-350838" eaLnBrk="1" hangingPunct="1"/>
            <a:r>
              <a:rPr lang="en-US" dirty="0">
                <a:latin typeface="Verdana" panose="020B0604030504040204" pitchFamily="34" charset="0"/>
                <a:ea typeface="Verdana" panose="020B0604030504040204" pitchFamily="34" charset="0"/>
                <a:cs typeface="Verdana" panose="020B0604030504040204" pitchFamily="34" charset="0"/>
              </a:rPr>
              <a:t>“Couldn’t religious geniuses have composed the Scriptures  just as gifted artists &amp; writers have created unique masterpieces?”</a:t>
            </a:r>
          </a:p>
          <a:p>
            <a:pPr marL="750888" lvl="1" indent="-350838" eaLnBrk="1" hangingPunct="1"/>
            <a:r>
              <a:rPr lang="en-US" altLang="en-US" sz="3200" dirty="0">
                <a:latin typeface="Verdana" panose="020B0604030504040204" pitchFamily="34" charset="0"/>
                <a:ea typeface="Verdana" panose="020B0604030504040204" pitchFamily="34" charset="0"/>
                <a:cs typeface="Verdana" panose="020B0604030504040204" pitchFamily="34" charset="0"/>
              </a:rPr>
              <a:t>‘Natural inspiration’</a:t>
            </a:r>
          </a:p>
          <a:p>
            <a:pPr marL="750888" lvl="1" indent="-350838" eaLnBrk="1" hangingPunct="1"/>
            <a:r>
              <a:rPr lang="en-US" altLang="en-US" sz="3200" dirty="0">
                <a:latin typeface="Verdana" panose="020B0604030504040204" pitchFamily="34" charset="0"/>
                <a:ea typeface="Verdana" panose="020B0604030504040204" pitchFamily="34" charset="0"/>
                <a:cs typeface="Verdana" panose="020B0604030504040204" pitchFamily="34" charset="0"/>
              </a:rPr>
              <a:t>Personality of Christ surpasses anything in human literature…</a:t>
            </a:r>
          </a:p>
          <a:p>
            <a:pPr marL="750888" lvl="1" indent="-350838" eaLnBrk="1" hangingPunct="1"/>
            <a:r>
              <a:rPr lang="en-US" altLang="en-US" sz="3200" dirty="0">
                <a:latin typeface="Verdana" panose="020B0604030504040204" pitchFamily="34" charset="0"/>
                <a:ea typeface="Verdana" panose="020B0604030504040204" pitchFamily="34" charset="0"/>
                <a:cs typeface="Verdana" panose="020B0604030504040204" pitchFamily="34" charset="0"/>
              </a:rPr>
              <a:t>How to explain predictions…?</a:t>
            </a:r>
          </a:p>
        </p:txBody>
      </p:sp>
      <p:sp>
        <p:nvSpPr>
          <p:cNvPr id="3" name="Title 2"/>
          <p:cNvSpPr>
            <a:spLocks noGrp="1"/>
          </p:cNvSpPr>
          <p:nvPr>
            <p:ph type="title"/>
          </p:nvPr>
        </p:nvSpPr>
        <p:spPr>
          <a:xfrm>
            <a:off x="0" y="0"/>
            <a:ext cx="9144000" cy="1128252"/>
          </a:xfrm>
          <a:solidFill>
            <a:schemeClr val="tx1"/>
          </a:solidFill>
        </p:spPr>
        <p:txBody>
          <a:bodyPr/>
          <a:lstStyle/>
          <a:p>
            <a:pPr algn="ctr"/>
            <a:r>
              <a:rPr lang="en-US" dirty="0">
                <a:solidFill>
                  <a:schemeClr val="bg1"/>
                </a:solidFill>
              </a:rPr>
              <a:t>36:2</a:t>
            </a:r>
          </a:p>
        </p:txBody>
      </p:sp>
    </p:spTree>
    <p:extLst>
      <p:ext uri="{BB962C8B-B14F-4D97-AF65-F5344CB8AC3E}">
        <p14:creationId xmlns:p14="http://schemas.microsoft.com/office/powerpoint/2010/main" val="3057790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41176"/>
          </a:schemeClr>
        </a:solidFill>
        <a:effectLst/>
      </p:bgPr>
    </p:bg>
    <p:spTree>
      <p:nvGrpSpPr>
        <p:cNvPr id="1" name=""/>
        <p:cNvGrpSpPr/>
        <p:nvPr/>
      </p:nvGrpSpPr>
      <p:grpSpPr>
        <a:xfrm>
          <a:off x="0" y="0"/>
          <a:ext cx="0" cy="0"/>
          <a:chOff x="0" y="0"/>
          <a:chExt cx="0" cy="0"/>
        </a:xfrm>
      </p:grpSpPr>
      <p:sp>
        <p:nvSpPr>
          <p:cNvPr id="5" name="AutoShape 4"/>
          <p:cNvSpPr>
            <a:spLocks noChangeArrowheads="1"/>
          </p:cNvSpPr>
          <p:nvPr/>
        </p:nvSpPr>
        <p:spPr bwMode="auto">
          <a:xfrm>
            <a:off x="349044" y="533400"/>
            <a:ext cx="8458200" cy="533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buFontTx/>
              <a:buAutoNum type="romanUcPeriod"/>
              <a:defRPr/>
            </a:pPr>
            <a:r>
              <a:rPr lang="en-US" altLang="en-US" sz="2800" kern="0" dirty="0"/>
              <a:t>God Gave Us Scripture </a:t>
            </a:r>
          </a:p>
        </p:txBody>
      </p:sp>
      <p:sp>
        <p:nvSpPr>
          <p:cNvPr id="3" name="AutoShape 4"/>
          <p:cNvSpPr>
            <a:spLocks noChangeArrowheads="1"/>
          </p:cNvSpPr>
          <p:nvPr/>
        </p:nvSpPr>
        <p:spPr bwMode="auto">
          <a:xfrm>
            <a:off x="351504" y="1295400"/>
            <a:ext cx="8458200" cy="1295400"/>
          </a:xfrm>
          <a:prstGeom prst="roundRect">
            <a:avLst>
              <a:gd name="adj" fmla="val 16667"/>
            </a:avLst>
          </a:prstGeom>
          <a:blipFill>
            <a:blip r:embed="rId2"/>
            <a:tile tx="0" ty="0" sx="100000" sy="100000" flip="none" algn="tl"/>
          </a:blipFill>
          <a:ln w="9525">
            <a:solidFill>
              <a:schemeClr val="tx1"/>
            </a:solidFill>
            <a:round/>
            <a:headEnd/>
            <a:tailEnd/>
          </a:ln>
          <a:effectLst>
            <a:outerShdw blurRad="50800" dist="38100" dir="2700000" algn="tl" rotWithShape="0">
              <a:prstClr val="black">
                <a:alpha val="40000"/>
              </a:prstClr>
            </a:outerShdw>
          </a:effectLst>
          <a:scene3d>
            <a:camera prst="orthographicFront"/>
            <a:lightRig rig="threePt" dir="t"/>
          </a:scene3d>
          <a:sp3d>
            <a:bevelT/>
          </a:sp3d>
        </p:spPr>
        <p:txBody>
          <a:bodyPr wrap="none" anchor="ctr"/>
          <a:lstStyle>
            <a:lvl1pPr marL="457200" indent="-457200">
              <a:defRPr>
                <a:solidFill>
                  <a:schemeClr val="tx1"/>
                </a:solidFill>
                <a:latin typeface="Arial" panose="020B0604020202020204" pitchFamily="34" charset="0"/>
              </a:defRPr>
            </a:lvl1pPr>
            <a:lvl2pPr marL="914400" indent="-457200">
              <a:defRPr>
                <a:solidFill>
                  <a:schemeClr val="tx1"/>
                </a:solidFill>
                <a:latin typeface="Arial" panose="020B0604020202020204" pitchFamily="34" charset="0"/>
              </a:defRPr>
            </a:lvl2pPr>
            <a:lvl3pPr marL="1371600" indent="-457200">
              <a:defRPr>
                <a:solidFill>
                  <a:schemeClr val="tx1"/>
                </a:solidFill>
                <a:latin typeface="Arial" panose="020B0604020202020204" pitchFamily="34" charset="0"/>
              </a:defRPr>
            </a:lvl3pPr>
            <a:lvl4pPr marL="1828800" indent="-457200">
              <a:defRPr>
                <a:solidFill>
                  <a:schemeClr val="tx1"/>
                </a:solidFill>
                <a:latin typeface="Arial" panose="020B0604020202020204" pitchFamily="34" charset="0"/>
              </a:defRPr>
            </a:lvl4pPr>
            <a:lvl5pPr marL="2286000" indent="-457200">
              <a:defRPr>
                <a:solidFill>
                  <a:schemeClr val="tx1"/>
                </a:solidFill>
                <a:latin typeface="Arial" panose="020B0604020202020204" pitchFamily="34" charset="0"/>
              </a:defRPr>
            </a:lvl5pPr>
            <a:lvl6pPr marL="2743200" indent="-457200" fontAlgn="base">
              <a:spcBef>
                <a:spcPct val="0"/>
              </a:spcBef>
              <a:spcAft>
                <a:spcPct val="0"/>
              </a:spcAft>
              <a:defRPr>
                <a:solidFill>
                  <a:schemeClr val="tx1"/>
                </a:solidFill>
                <a:latin typeface="Arial" panose="020B0604020202020204" pitchFamily="34" charset="0"/>
              </a:defRPr>
            </a:lvl6pPr>
            <a:lvl7pPr marL="3200400" indent="-457200" fontAlgn="base">
              <a:spcBef>
                <a:spcPct val="0"/>
              </a:spcBef>
              <a:spcAft>
                <a:spcPct val="0"/>
              </a:spcAft>
              <a:defRPr>
                <a:solidFill>
                  <a:schemeClr val="tx1"/>
                </a:solidFill>
                <a:latin typeface="Arial" panose="020B0604020202020204" pitchFamily="34" charset="0"/>
              </a:defRPr>
            </a:lvl7pPr>
            <a:lvl8pPr marL="3657600" indent="-457200" fontAlgn="base">
              <a:spcBef>
                <a:spcPct val="0"/>
              </a:spcBef>
              <a:spcAft>
                <a:spcPct val="0"/>
              </a:spcAft>
              <a:defRPr>
                <a:solidFill>
                  <a:schemeClr val="tx1"/>
                </a:solidFill>
                <a:latin typeface="Arial" panose="020B0604020202020204" pitchFamily="34" charset="0"/>
              </a:defRPr>
            </a:lvl8pPr>
            <a:lvl9pPr marL="4114800" indent="-457200" fontAlgn="base">
              <a:spcBef>
                <a:spcPct val="0"/>
              </a:spcBef>
              <a:spcAft>
                <a:spcPct val="0"/>
              </a:spcAft>
              <a:defRPr>
                <a:solidFill>
                  <a:schemeClr val="tx1"/>
                </a:solidFill>
                <a:latin typeface="Arial" panose="020B0604020202020204" pitchFamily="34" charset="0"/>
              </a:defRPr>
            </a:lvl9pPr>
          </a:lstStyle>
          <a:p>
            <a:pPr marL="0" indent="0" algn="ctr" eaLnBrk="1" fontAlgn="auto" hangingPunct="1">
              <a:spcBef>
                <a:spcPts val="0"/>
              </a:spcBef>
              <a:spcAft>
                <a:spcPts val="0"/>
              </a:spcAft>
              <a:defRPr/>
            </a:pPr>
            <a:r>
              <a:rPr lang="en-US" altLang="en-US" sz="4000" b="1" kern="0" dirty="0">
                <a:solidFill>
                  <a:srgbClr val="00007D"/>
                </a:solidFill>
              </a:rPr>
              <a:t>II. Why did God</a:t>
            </a:r>
            <a:br>
              <a:rPr lang="en-US" altLang="en-US" sz="4000" b="1" kern="0" dirty="0">
                <a:solidFill>
                  <a:srgbClr val="00007D"/>
                </a:solidFill>
              </a:rPr>
            </a:br>
            <a:r>
              <a:rPr lang="en-US" altLang="en-US" sz="4000" b="1" kern="0" dirty="0">
                <a:solidFill>
                  <a:srgbClr val="00007D"/>
                </a:solidFill>
              </a:rPr>
              <a:t>Give Us Scripture? </a:t>
            </a:r>
          </a:p>
        </p:txBody>
      </p:sp>
    </p:spTree>
    <p:extLst>
      <p:ext uri="{BB962C8B-B14F-4D97-AF65-F5344CB8AC3E}">
        <p14:creationId xmlns:p14="http://schemas.microsoft.com/office/powerpoint/2010/main" val="3280742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371600"/>
            <a:ext cx="8229600" cy="4572000"/>
          </a:xfrm>
        </p:spPr>
        <p:txBody>
          <a:bodyPr/>
          <a:lstStyle/>
          <a:p>
            <a:pPr eaLnBrk="1" hangingPunct="1"/>
            <a:r>
              <a:rPr lang="en-US" altLang="en-US" dirty="0">
                <a:latin typeface="Verdana" panose="020B0604030504040204" pitchFamily="34" charset="0"/>
                <a:ea typeface="Verdana" panose="020B0604030504040204" pitchFamily="34" charset="0"/>
                <a:cs typeface="Verdana" panose="020B0604030504040204" pitchFamily="34" charset="0"/>
              </a:rPr>
              <a:t>His fury shows He hates sin, loves sinners. </a:t>
            </a:r>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dirty="0"/>
          </a:p>
        </p:txBody>
      </p:sp>
      <p:sp>
        <p:nvSpPr>
          <p:cNvPr id="11270" name="Text Box 6"/>
          <p:cNvSpPr txBox="1">
            <a:spLocks noChangeArrowheads="1"/>
          </p:cNvSpPr>
          <p:nvPr/>
        </p:nvSpPr>
        <p:spPr bwMode="auto">
          <a:xfrm>
            <a:off x="730044" y="2529348"/>
            <a:ext cx="7696200" cy="3046988"/>
          </a:xfrm>
          <a:prstGeom prst="rect">
            <a:avLst/>
          </a:prstGeom>
          <a:blipFill>
            <a:blip r:embed="rId2"/>
            <a:tile tx="0" ty="0" sx="100000" sy="100000" flip="none" algn="tl"/>
          </a:blipFill>
          <a:ln w="9525">
            <a:solidFill>
              <a:srgbClr val="800000"/>
            </a:solidFill>
            <a:miter lim="800000"/>
            <a:headEnd/>
            <a:tailEnd/>
          </a:ln>
          <a:effectLst>
            <a:outerShdw dist="35921" dir="2700000" algn="ctr" rotWithShape="0">
              <a:schemeClr val="bg2"/>
            </a:outerShdw>
          </a:effectLst>
          <a:scene3d>
            <a:camera prst="orthographicFront"/>
            <a:lightRig rig="threePt" dir="t"/>
          </a:scene3d>
          <a:sp3d>
            <a:bevelT prst="angle"/>
          </a:sp3d>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marL="0" indent="0">
              <a:spcBef>
                <a:spcPct val="5000"/>
              </a:spcBef>
            </a:pPr>
            <a:r>
              <a:rPr lang="en-US" altLang="en-US" sz="3200" dirty="0">
                <a:latin typeface="Verdana" panose="020B0604030504040204" pitchFamily="34" charset="0"/>
                <a:ea typeface="Verdana" panose="020B0604030504040204" pitchFamily="34" charset="0"/>
                <a:cs typeface="Verdana" panose="020B0604030504040204" pitchFamily="34" charset="0"/>
              </a:rPr>
              <a:t>Therefore consider the goodness and severity of God: on those who fell, severity; but toward you, good-ness, if you continue in His good-ness.  Otherwise you also will be</a:t>
            </a:r>
            <a:br>
              <a:rPr lang="en-US" altLang="en-US" sz="3200" dirty="0">
                <a:latin typeface="Verdana" panose="020B0604030504040204" pitchFamily="34" charset="0"/>
                <a:ea typeface="Verdana" panose="020B0604030504040204" pitchFamily="34" charset="0"/>
                <a:cs typeface="Verdana" panose="020B0604030504040204" pitchFamily="34" charset="0"/>
              </a:rPr>
            </a:br>
            <a:r>
              <a:rPr lang="en-US" altLang="en-US" sz="3200" dirty="0">
                <a:latin typeface="Verdana" panose="020B0604030504040204" pitchFamily="34" charset="0"/>
                <a:ea typeface="Verdana" panose="020B0604030504040204" pitchFamily="34" charset="0"/>
                <a:cs typeface="Verdana" panose="020B0604030504040204" pitchFamily="34" charset="0"/>
              </a:rPr>
              <a:t>cut off </a:t>
            </a:r>
            <a:r>
              <a:rPr lang="en-US" altLang="en-US" sz="2800" dirty="0">
                <a:latin typeface="Verdana" panose="020B0604030504040204" pitchFamily="34" charset="0"/>
                <a:ea typeface="Verdana" panose="020B0604030504040204" pitchFamily="34" charset="0"/>
                <a:cs typeface="Verdana" panose="020B0604030504040204" pitchFamily="34" charset="0"/>
              </a:rPr>
              <a:t>– Ro.11:22</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8" name="Rectangle 7"/>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0" y="14751"/>
            <a:ext cx="9144000" cy="1204450"/>
          </a:xfrm>
          <a:blipFill>
            <a:blip r:embed="rId3"/>
            <a:tile tx="0" ty="0" sx="100000" sy="100000" flip="none" algn="tl"/>
          </a:blipFill>
        </p:spPr>
        <p:txBody>
          <a:bodyPr/>
          <a:lstStyle/>
          <a:p>
            <a:pPr algn="ctr"/>
            <a:r>
              <a:rPr lang="en-US" sz="3600" dirty="0"/>
              <a:t>To reveal Himself to man, 3, 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70">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27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0" grpId="0" uiExpand="1"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1371600"/>
            <a:ext cx="8229600" cy="4572000"/>
          </a:xfrm>
        </p:spPr>
        <p:txBody>
          <a:bodyPr/>
          <a:lstStyle/>
          <a:p>
            <a:pPr eaLnBrk="1" hangingPunct="1"/>
            <a:r>
              <a:rPr lang="en-US" altLang="en-US" dirty="0">
                <a:latin typeface="Verdana" panose="020B0604030504040204" pitchFamily="34" charset="0"/>
                <a:ea typeface="Verdana" panose="020B0604030504040204" pitchFamily="34" charset="0"/>
                <a:cs typeface="Verdana" panose="020B0604030504040204" pitchFamily="34" charset="0"/>
              </a:rPr>
              <a:t>They learned . . .</a:t>
            </a:r>
          </a:p>
          <a:p>
            <a:pPr marL="0" indent="0" eaLnBrk="1" hangingPunct="1">
              <a:spcAft>
                <a:spcPts val="6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  1. </a:t>
            </a:r>
            <a:r>
              <a:rPr lang="en-US" altLang="en-US" u="sng" dirty="0">
                <a:latin typeface="Verdana" panose="020B0604030504040204" pitchFamily="34" charset="0"/>
                <a:ea typeface="Verdana" panose="020B0604030504040204" pitchFamily="34" charset="0"/>
                <a:cs typeface="Verdana" panose="020B0604030504040204" pitchFamily="34" charset="0"/>
              </a:rPr>
              <a:t>they were sinners</a:t>
            </a:r>
            <a:r>
              <a:rPr lang="en-US" altLang="en-US" dirty="0">
                <a:latin typeface="Verdana" panose="020B0604030504040204" pitchFamily="34" charset="0"/>
                <a:ea typeface="Verdana" panose="020B0604030504040204" pitchFamily="34" charset="0"/>
                <a:cs typeface="Verdana" panose="020B0604030504040204" pitchFamily="34" charset="0"/>
              </a:rPr>
              <a:t>, 3.  Bible shows 	us as we are.</a:t>
            </a:r>
          </a:p>
          <a:p>
            <a:pPr marL="0" indent="0" eaLnBrk="1" hangingPunct="1">
              <a:spcAft>
                <a:spcPts val="600"/>
              </a:spcAft>
              <a:buNone/>
            </a:pPr>
            <a:r>
              <a:rPr lang="en-US" altLang="en-US" dirty="0">
                <a:latin typeface="Verdana" panose="020B0604030504040204" pitchFamily="34" charset="0"/>
                <a:ea typeface="Verdana" panose="020B0604030504040204" pitchFamily="34" charset="0"/>
                <a:cs typeface="Verdana" panose="020B0604030504040204" pitchFamily="34" charset="0"/>
              </a:rPr>
              <a:t>  2. </a:t>
            </a:r>
            <a:r>
              <a:rPr lang="en-US" altLang="en-US" u="sng" dirty="0">
                <a:latin typeface="Verdana" panose="020B0604030504040204" pitchFamily="34" charset="0"/>
                <a:ea typeface="Verdana" panose="020B0604030504040204" pitchFamily="34" charset="0"/>
                <a:cs typeface="Verdana" panose="020B0604030504040204" pitchFamily="34" charset="0"/>
              </a:rPr>
              <a:t>they must repent</a:t>
            </a:r>
            <a:r>
              <a:rPr lang="en-US" altLang="en-US" dirty="0">
                <a:latin typeface="Verdana" panose="020B0604030504040204" pitchFamily="34" charset="0"/>
                <a:ea typeface="Verdana" panose="020B0604030504040204" pitchFamily="34" charset="0"/>
                <a:cs typeface="Verdana" panose="020B0604030504040204" pitchFamily="34" charset="0"/>
              </a:rPr>
              <a:t>, 3, 7.  Lk.16:14</a:t>
            </a:r>
          </a:p>
          <a:p>
            <a:pPr marL="796925" indent="-796925" eaLnBrk="1" hangingPunct="1">
              <a:buNone/>
            </a:pPr>
            <a:r>
              <a:rPr lang="en-US" altLang="en-US" dirty="0">
                <a:latin typeface="Verdana" panose="020B0604030504040204" pitchFamily="34" charset="0"/>
                <a:ea typeface="Verdana" panose="020B0604030504040204" pitchFamily="34" charset="0"/>
                <a:cs typeface="Verdana" panose="020B0604030504040204" pitchFamily="34" charset="0"/>
              </a:rPr>
              <a:t>  </a:t>
            </a:r>
            <a:endParaRPr lang="en-US" altLang="en-US" b="1" i="1" dirty="0"/>
          </a:p>
          <a:p>
            <a:pPr eaLnBrk="1" hangingPunct="1"/>
            <a:endParaRPr lang="en-US" altLang="en-US" b="1" i="1" dirty="0"/>
          </a:p>
          <a:p>
            <a:pPr eaLnBrk="1" hangingPunct="1"/>
            <a:endParaRPr lang="en-US" altLang="en-US" b="1" i="1" dirty="0"/>
          </a:p>
          <a:p>
            <a:pPr eaLnBrk="1" hangingPunct="1"/>
            <a:endParaRPr lang="en-US" altLang="en-US" b="1" i="1" dirty="0"/>
          </a:p>
          <a:p>
            <a:pPr eaLnBrk="1" hangingPunct="1"/>
            <a:endParaRPr lang="en-US" altLang="en-US" b="1" dirty="0"/>
          </a:p>
        </p:txBody>
      </p:sp>
      <p:sp>
        <p:nvSpPr>
          <p:cNvPr id="8" name="Rectangle 7"/>
          <p:cNvSpPr/>
          <p:nvPr/>
        </p:nvSpPr>
        <p:spPr bwMode="auto">
          <a:xfrm>
            <a:off x="0" y="0"/>
            <a:ext cx="9144000" cy="60960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anose="020B0604020202020204" pitchFamily="34" charset="0"/>
            </a:endParaRPr>
          </a:p>
        </p:txBody>
      </p:sp>
      <p:sp>
        <p:nvSpPr>
          <p:cNvPr id="2" name="Title 1"/>
          <p:cNvSpPr>
            <a:spLocks noGrp="1"/>
          </p:cNvSpPr>
          <p:nvPr>
            <p:ph type="title"/>
          </p:nvPr>
        </p:nvSpPr>
        <p:spPr>
          <a:xfrm>
            <a:off x="0" y="14751"/>
            <a:ext cx="9144000" cy="1204450"/>
          </a:xfrm>
          <a:blipFill>
            <a:blip r:embed="rId2"/>
            <a:tile tx="0" ty="0" sx="100000" sy="100000" flip="none" algn="tl"/>
          </a:blipFill>
        </p:spPr>
        <p:txBody>
          <a:bodyPr/>
          <a:lstStyle/>
          <a:p>
            <a:pPr algn="ctr"/>
            <a:r>
              <a:rPr lang="en-US" sz="2600" dirty="0"/>
              <a:t>To reveal Himself to man, 3, 7</a:t>
            </a:r>
            <a:br>
              <a:rPr lang="en-US" sz="2600" dirty="0"/>
            </a:br>
            <a:r>
              <a:rPr lang="en-US" sz="3600" dirty="0"/>
              <a:t>To reveal man to man, 3, 7, 8-15</a:t>
            </a:r>
          </a:p>
        </p:txBody>
      </p:sp>
      <p:sp>
        <p:nvSpPr>
          <p:cNvPr id="3" name="Rectangle 2"/>
          <p:cNvSpPr/>
          <p:nvPr/>
        </p:nvSpPr>
        <p:spPr bwMode="auto">
          <a:xfrm>
            <a:off x="577644" y="3886201"/>
            <a:ext cx="8001000" cy="1676400"/>
          </a:xfrm>
          <a:prstGeom prst="rect">
            <a:avLst/>
          </a:prstGeom>
          <a:solidFill>
            <a:schemeClr val="tx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‘Now the Pharisees,</a:t>
            </a:r>
            <a:r>
              <a:rPr kumimoji="0" lang="en-US" sz="3200" b="0" i="0" u="none" strike="noStrike" cap="none" normalizeH="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rPr>
              <a:t> who were lovers of money, also heard all these things, and they derided Him’</a:t>
            </a:r>
            <a:endParaRPr kumimoji="0" lang="en-US" sz="3200" b="0" i="0" u="none" strike="noStrike" cap="none" normalizeH="0" baseline="0" dirty="0">
              <a:ln>
                <a:noFill/>
              </a:ln>
              <a:solidFill>
                <a:schemeClr val="bg1"/>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1310371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936</TotalTime>
  <Words>432</Words>
  <Application>Microsoft Office PowerPoint</Application>
  <PresentationFormat>On-screen Show (4:3)</PresentationFormat>
  <Paragraphs>87</Paragraphs>
  <Slides>17</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Arial Black</vt:lpstr>
      <vt:lpstr>Calibri</vt:lpstr>
      <vt:lpstr>Times New Roman</vt:lpstr>
      <vt:lpstr>Verdana</vt:lpstr>
      <vt:lpstr>Wingdings</vt:lpstr>
      <vt:lpstr>Pixel</vt:lpstr>
      <vt:lpstr>Office Theme</vt:lpstr>
      <vt:lpstr>PowerPoint Presentation</vt:lpstr>
      <vt:lpstr>PowerPoint Presentation</vt:lpstr>
      <vt:lpstr>PowerPoint Presentation</vt:lpstr>
      <vt:lpstr>36:2</vt:lpstr>
      <vt:lpstr>36:2</vt:lpstr>
      <vt:lpstr>36:2</vt:lpstr>
      <vt:lpstr>PowerPoint Presentation</vt:lpstr>
      <vt:lpstr>To reveal Himself to man, 3, 7</vt:lpstr>
      <vt:lpstr>To reveal Himself to man, 3, 7 To reveal man to man, 3, 7, 8-15</vt:lpstr>
      <vt:lpstr>To reveal Himself to man, 3, 7 To reveal man to man, 3, 7, 8-15</vt:lpstr>
      <vt:lpstr>To reveal Himself to man, 3, 7 To reveal man to man, 3, 7, 8-15 To reveal certainty of things of God, 16-18</vt:lpstr>
      <vt:lpstr>PowerPoint Presentation</vt:lpstr>
      <vt:lpstr>1. Baruch: obeyed, 8</vt:lpstr>
      <vt:lpstr>2. People of Jerusalem: heard, but unresponsive, 10</vt:lpstr>
      <vt:lpstr>3. Princes: fear without repentance, 13-19  </vt:lpstr>
      <vt:lpstr>4. Jehoiakim: scorn, 20-26</vt:lpstr>
      <vt:lpstr>4. Jehoiakim: scorn, 20-26</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tchtcj@gmail.com</cp:lastModifiedBy>
  <cp:revision>97</cp:revision>
  <dcterms:created xsi:type="dcterms:W3CDTF">2011-07-14T21:10:59Z</dcterms:created>
  <dcterms:modified xsi:type="dcterms:W3CDTF">2016-10-11T04:57:54Z</dcterms:modified>
</cp:coreProperties>
</file>