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</p:sldMasterIdLst>
  <p:notesMasterIdLst>
    <p:notesMasterId r:id="rId12"/>
  </p:notesMasterIdLst>
  <p:sldIdLst>
    <p:sldId id="298" r:id="rId3"/>
    <p:sldId id="431" r:id="rId4"/>
    <p:sldId id="432" r:id="rId5"/>
    <p:sldId id="433" r:id="rId6"/>
    <p:sldId id="436" r:id="rId7"/>
    <p:sldId id="437" r:id="rId8"/>
    <p:sldId id="438" r:id="rId9"/>
    <p:sldId id="439" r:id="rId10"/>
    <p:sldId id="440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ic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ECFF"/>
    <a:srgbClr val="800000"/>
    <a:srgbClr val="FFFF00"/>
    <a:srgbClr val="4D4D4D"/>
    <a:srgbClr val="CC6600"/>
    <a:srgbClr val="000066"/>
    <a:srgbClr val="FFFF66"/>
    <a:srgbClr val="00FF00"/>
    <a:srgbClr val="E1856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4191" autoAdjust="0"/>
    <p:restoredTop sz="94280" autoAdjust="0"/>
  </p:normalViewPr>
  <p:slideViewPr>
    <p:cSldViewPr>
      <p:cViewPr varScale="1">
        <p:scale>
          <a:sx n="72" d="100"/>
          <a:sy n="72" d="100"/>
        </p:scale>
        <p:origin x="-102" y="-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fld id="{61EF3938-6E58-47D1-ADA4-CED2D9D4D0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6320385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058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45059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5060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grpSp>
          <p:nvGrpSpPr>
            <p:cNvPr id="45061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5062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3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4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5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6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7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8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69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0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  <p:sp>
            <p:nvSpPr>
              <p:cNvPr id="45071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alt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45072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3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5074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4777565-6D42-467B-B8D3-CB8E6A935D0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507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507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6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5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9AA6C1-2900-403C-A8A7-B4322A774D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68662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8D9A2E-2E70-49FE-8C21-C79DE3577B6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376371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8085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2620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538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983372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4251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8092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244611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752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3DD182-DE71-4D6C-925A-852FB99E3D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472382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0536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92960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866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3B085C-537E-45C2-982A-C92FB2733A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47367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43A68F3-2C62-4342-8CD9-4B7E3BC4D1C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914868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29167-431C-4EB1-AA15-666BA85D3FE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43519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69CA65-C9E9-4E54-92F6-216DF4E201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046168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A947C1A-F44E-425B-8DF5-CAED23AFD0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73753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40E7BB-2C79-402E-9C2C-4D25209E33E9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172080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BEE2C8-9216-48E1-8177-786757302EB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3232989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9392FB13-856B-4CE2-8004-801187B7181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44036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3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hlink"/>
                </a:solidFill>
              </a:endParaRPr>
            </a:p>
          </p:txBody>
        </p:sp>
        <p:sp>
          <p:nvSpPr>
            <p:cNvPr id="4404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 sz="2400">
                <a:latin typeface="Times New Roman" pitchFamily="18" charset="0"/>
              </a:endParaRPr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alt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404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404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4048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103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Parable Of</a:t>
            </a:r>
            <a:b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alt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Pounds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altLang="en-US" dirty="0">
              <a:solidFill>
                <a:srgbClr val="FFFF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en-US" altLang="en-US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Luke 19:11-27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Equal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study parable of talents (Mt.25)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…parable of pounds (Lk.19)?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46909" y="2514600"/>
            <a:ext cx="6650182" cy="32004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</a:rPr>
              <a:t>SIMILARITIES</a:t>
            </a:r>
          </a:p>
          <a:p>
            <a:pPr algn="ctr"/>
            <a:r>
              <a:rPr lang="en-US" sz="2800" dirty="0">
                <a:solidFill>
                  <a:srgbClr val="800000"/>
                </a:solidFill>
              </a:rPr>
              <a:t>1. </a:t>
            </a:r>
            <a:r>
              <a:rPr lang="en-US" sz="3200" dirty="0">
                <a:solidFill>
                  <a:schemeClr val="tx1"/>
                </a:solidFill>
              </a:rPr>
              <a:t>Chief character</a:t>
            </a:r>
          </a:p>
          <a:p>
            <a:pPr algn="ctr"/>
            <a:r>
              <a:rPr lang="en-US" sz="2800" dirty="0">
                <a:solidFill>
                  <a:srgbClr val="800000"/>
                </a:solidFill>
              </a:rPr>
              <a:t>2. </a:t>
            </a:r>
            <a:r>
              <a:rPr lang="en-US" sz="3200" dirty="0">
                <a:solidFill>
                  <a:schemeClr val="tx1"/>
                </a:solidFill>
              </a:rPr>
              <a:t>Entrusts money to servants</a:t>
            </a:r>
          </a:p>
          <a:p>
            <a:pPr algn="ctr"/>
            <a:r>
              <a:rPr lang="en-US" sz="2800" dirty="0">
                <a:solidFill>
                  <a:srgbClr val="800000"/>
                </a:solidFill>
              </a:rPr>
              <a:t>3. </a:t>
            </a:r>
            <a:r>
              <a:rPr lang="en-US" sz="3200" dirty="0">
                <a:solidFill>
                  <a:schemeClr val="tx1"/>
                </a:solidFill>
              </a:rPr>
              <a:t>Leaves</a:t>
            </a:r>
          </a:p>
          <a:p>
            <a:pPr algn="ctr"/>
            <a:r>
              <a:rPr lang="en-US" sz="2800" dirty="0">
                <a:solidFill>
                  <a:srgbClr val="800000"/>
                </a:solidFill>
              </a:rPr>
              <a:t>4. </a:t>
            </a:r>
            <a:r>
              <a:rPr lang="en-US" sz="3200" dirty="0">
                <a:solidFill>
                  <a:schemeClr val="tx1"/>
                </a:solidFill>
              </a:rPr>
              <a:t>Returns</a:t>
            </a:r>
          </a:p>
          <a:p>
            <a:pPr algn="ctr"/>
            <a:r>
              <a:rPr lang="en-US" sz="2800" dirty="0">
                <a:solidFill>
                  <a:srgbClr val="800000"/>
                </a:solidFill>
              </a:rPr>
              <a:t>5. </a:t>
            </a:r>
            <a:r>
              <a:rPr lang="en-US" sz="3200" dirty="0">
                <a:solidFill>
                  <a:schemeClr val="tx1"/>
                </a:solidFill>
              </a:rPr>
              <a:t>Holds servants accountable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3229896" y="3077496"/>
            <a:ext cx="2743200" cy="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67050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</a:rPr>
              <a:t>Equal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Most study parable of talents (Mt.25)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…parable of pounds (Lk.19)?</a:t>
            </a:r>
          </a:p>
          <a:p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8640" y="2499852"/>
            <a:ext cx="8046720" cy="3962400"/>
          </a:xfrm>
          <a:prstGeom prst="rect">
            <a:avLst/>
          </a:prstGeom>
          <a:solidFill>
            <a:schemeClr val="bg1">
              <a:lumMod val="85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en-US" sz="3200" dirty="0">
                <a:solidFill>
                  <a:schemeClr val="tx1"/>
                </a:solidFill>
              </a:rPr>
              <a:t>DIFFERENCES</a:t>
            </a:r>
          </a:p>
          <a:p>
            <a:pPr algn="ctr"/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3048492" y="3048000"/>
            <a:ext cx="3017520" cy="0"/>
          </a:xfrm>
          <a:prstGeom prst="line">
            <a:avLst/>
          </a:prstGeom>
          <a:ln w="762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ctangle 4"/>
          <p:cNvSpPr/>
          <p:nvPr/>
        </p:nvSpPr>
        <p:spPr>
          <a:xfrm>
            <a:off x="548640" y="3124200"/>
            <a:ext cx="3032760" cy="332084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3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Near Jeru.</a:t>
            </a:r>
          </a:p>
          <a:p>
            <a:pPr algn="ctr">
              <a:spcAft>
                <a:spcPts val="3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Mixed crowd</a:t>
            </a:r>
          </a:p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Pounds:</a:t>
            </a:r>
          </a:p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Small sum</a:t>
            </a:r>
          </a:p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Same amount</a:t>
            </a:r>
          </a:p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Three parties</a:t>
            </a:r>
          </a:p>
        </p:txBody>
      </p:sp>
      <p:sp>
        <p:nvSpPr>
          <p:cNvPr id="8" name="Rectangle 7"/>
          <p:cNvSpPr/>
          <p:nvPr/>
        </p:nvSpPr>
        <p:spPr>
          <a:xfrm>
            <a:off x="5545392" y="3124200"/>
            <a:ext cx="3032760" cy="33675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3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In Jerusalem</a:t>
            </a:r>
          </a:p>
          <a:p>
            <a:pPr algn="ctr">
              <a:spcAft>
                <a:spcPts val="300"/>
              </a:spcAft>
            </a:pPr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Apostles</a:t>
            </a:r>
          </a:p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</a:rPr>
              <a:t>Talents:</a:t>
            </a:r>
          </a:p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Huge sum</a:t>
            </a:r>
          </a:p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Diff. amounts</a:t>
            </a:r>
          </a:p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latin typeface="Arial Narrow" panose="020B0606020202030204" pitchFamily="34" charset="0"/>
              </a:rPr>
              <a:t>Two parties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581400" y="3126659"/>
            <a:ext cx="1963992" cy="3350342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300"/>
              </a:spcAft>
            </a:pPr>
            <a:r>
              <a:rPr lang="en-US" sz="3200" dirty="0">
                <a:solidFill>
                  <a:schemeClr val="tx1"/>
                </a:solidFill>
              </a:rPr>
              <a:t>Setting</a:t>
            </a:r>
          </a:p>
          <a:p>
            <a:pPr algn="ctr">
              <a:spcAft>
                <a:spcPts val="300"/>
              </a:spcAft>
            </a:pPr>
            <a:r>
              <a:rPr lang="en-US" sz="3200" dirty="0">
                <a:solidFill>
                  <a:schemeClr val="tx1"/>
                </a:solidFill>
              </a:rPr>
              <a:t>Audience</a:t>
            </a:r>
          </a:p>
          <a:p>
            <a:pPr algn="ctr"/>
            <a:r>
              <a:rPr lang="en-US" sz="3200" dirty="0">
                <a:solidFill>
                  <a:schemeClr val="tx1"/>
                </a:solidFill>
              </a:rPr>
              <a:t>Content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48640" y="2499852"/>
            <a:ext cx="2514600" cy="6096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Pounds, Lk.19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049296" y="2499852"/>
            <a:ext cx="2514600" cy="6096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Talents, Mt.25</a:t>
            </a:r>
          </a:p>
        </p:txBody>
      </p:sp>
    </p:spTree>
    <p:extLst>
      <p:ext uri="{BB962C8B-B14F-4D97-AF65-F5344CB8AC3E}">
        <p14:creationId xmlns:p14="http://schemas.microsoft.com/office/powerpoint/2010/main" xmlns="" val="2991181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CCECFF"/>
                </a:solidFill>
              </a:rPr>
              <a:t>1.</a:t>
            </a:r>
            <a:r>
              <a:rPr lang="en-US" dirty="0">
                <a:solidFill>
                  <a:srgbClr val="CCECFF"/>
                </a:solidFill>
              </a:rPr>
              <a:t> </a:t>
            </a:r>
            <a:r>
              <a:rPr lang="en-US" sz="4000" dirty="0">
                <a:solidFill>
                  <a:srgbClr val="CCECFF"/>
                </a:solidFill>
              </a:rPr>
              <a:t>Jesus is King of universe, </a:t>
            </a:r>
            <a:r>
              <a:rPr lang="en-US" sz="3600" dirty="0">
                <a:solidFill>
                  <a:schemeClr val="bg1"/>
                </a:solidFill>
              </a:rPr>
              <a:t>11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Mk.4:35-41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Everyone must decide: what to do with Jesus</a:t>
            </a:r>
          </a:p>
          <a:p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Hb.4:13, render an account</a:t>
            </a:r>
            <a:endParaRPr lang="en-US" sz="28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: Rounded Corners 3"/>
          <p:cNvSpPr/>
          <p:nvPr/>
        </p:nvSpPr>
        <p:spPr>
          <a:xfrm>
            <a:off x="1143000" y="4267200"/>
            <a:ext cx="64770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Some want Jesus as Savior, not as Lord and King</a:t>
            </a:r>
          </a:p>
        </p:txBody>
      </p:sp>
    </p:spTree>
    <p:extLst>
      <p:ext uri="{BB962C8B-B14F-4D97-AF65-F5344CB8AC3E}">
        <p14:creationId xmlns:p14="http://schemas.microsoft.com/office/powerpoint/2010/main" xmlns="" val="2988560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CCECFF"/>
                </a:solidFill>
              </a:rPr>
              <a:t>2.</a:t>
            </a:r>
            <a:r>
              <a:rPr lang="en-US" dirty="0">
                <a:solidFill>
                  <a:srgbClr val="CCECFF"/>
                </a:solidFill>
              </a:rPr>
              <a:t> </a:t>
            </a:r>
            <a:r>
              <a:rPr lang="en-US" sz="4000" dirty="0">
                <a:solidFill>
                  <a:srgbClr val="CCECFF"/>
                </a:solidFill>
              </a:rPr>
              <a:t>Work till Jesus comes, </a:t>
            </a:r>
            <a:r>
              <a:rPr lang="en-US" sz="3600" dirty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‘Do business’: carry on business, especially as banker or trader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Ro.12:6-8, 11, all Christians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Ro.16:1-2, Phoebe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565356" y="4191000"/>
            <a:ext cx="3962400" cy="1676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Servant:</a:t>
            </a:r>
            <a:r>
              <a:rPr lang="en-US" sz="3200" dirty="0">
                <a:solidFill>
                  <a:schemeClr val="tx1"/>
                </a:solidFill>
              </a:rPr>
              <a:t> willing to do whatever needs to be done</a:t>
            </a:r>
          </a:p>
        </p:txBody>
      </p:sp>
      <p:sp>
        <p:nvSpPr>
          <p:cNvPr id="5" name="Rectangle: Rounded Corners 4"/>
          <p:cNvSpPr/>
          <p:nvPr/>
        </p:nvSpPr>
        <p:spPr>
          <a:xfrm>
            <a:off x="4633452" y="4191000"/>
            <a:ext cx="3962400" cy="1676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>
            <a:solidFill>
              <a:srgbClr val="C0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Helper:</a:t>
            </a:r>
            <a:r>
              <a:rPr lang="en-US" sz="3200" dirty="0">
                <a:solidFill>
                  <a:schemeClr val="tx1"/>
                </a:solidFill>
              </a:rPr>
              <a:t> protectress, patroness; word of dignity</a:t>
            </a:r>
          </a:p>
        </p:txBody>
      </p:sp>
    </p:spTree>
    <p:extLst>
      <p:ext uri="{BB962C8B-B14F-4D97-AF65-F5344CB8AC3E}">
        <p14:creationId xmlns:p14="http://schemas.microsoft.com/office/powerpoint/2010/main" xmlns="" val="2405694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CCECFF"/>
                </a:solidFill>
              </a:rPr>
              <a:t>2.</a:t>
            </a:r>
            <a:r>
              <a:rPr lang="en-US" dirty="0">
                <a:solidFill>
                  <a:srgbClr val="CCECFF"/>
                </a:solidFill>
              </a:rPr>
              <a:t> </a:t>
            </a:r>
            <a:r>
              <a:rPr lang="en-US" sz="4000" dirty="0">
                <a:solidFill>
                  <a:srgbClr val="CCECFF"/>
                </a:solidFill>
              </a:rPr>
              <a:t>Work till Jesus comes, </a:t>
            </a:r>
            <a:r>
              <a:rPr lang="en-US" sz="3600" dirty="0">
                <a:solidFill>
                  <a:schemeClr val="bg1"/>
                </a:solidFill>
              </a:rPr>
              <a:t>13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‘Do business’: carry on business, especially as banker or trader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Ro.12:6-8, 11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Ro.16:1-2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Pt.4:10-11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Th.3:9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Th.1:7</a:t>
            </a:r>
          </a:p>
        </p:txBody>
      </p:sp>
      <p:sp>
        <p:nvSpPr>
          <p:cNvPr id="6" name="Rectangle 5"/>
          <p:cNvSpPr/>
          <p:nvPr/>
        </p:nvSpPr>
        <p:spPr>
          <a:xfrm>
            <a:off x="4724400" y="3352800"/>
            <a:ext cx="3048000" cy="6096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Minister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724400" y="4055533"/>
            <a:ext cx="3048000" cy="6096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Steward</a:t>
            </a:r>
          </a:p>
        </p:txBody>
      </p:sp>
      <p:sp>
        <p:nvSpPr>
          <p:cNvPr id="8" name="Rectangle 7"/>
          <p:cNvSpPr/>
          <p:nvPr/>
        </p:nvSpPr>
        <p:spPr>
          <a:xfrm>
            <a:off x="4724400" y="4758266"/>
            <a:ext cx="3048000" cy="6096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Glorify</a:t>
            </a:r>
          </a:p>
        </p:txBody>
      </p:sp>
    </p:spTree>
    <p:extLst>
      <p:ext uri="{BB962C8B-B14F-4D97-AF65-F5344CB8AC3E}">
        <p14:creationId xmlns:p14="http://schemas.microsoft.com/office/powerpoint/2010/main" xmlns="" val="2887624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CCECFF"/>
                </a:solidFill>
              </a:rPr>
              <a:t>3.</a:t>
            </a:r>
            <a:r>
              <a:rPr lang="en-US" dirty="0">
                <a:solidFill>
                  <a:srgbClr val="CCECFF"/>
                </a:solidFill>
              </a:rPr>
              <a:t> </a:t>
            </a:r>
            <a:r>
              <a:rPr lang="en-US" sz="4000" dirty="0">
                <a:solidFill>
                  <a:srgbClr val="CCECFF"/>
                </a:solidFill>
              </a:rPr>
              <a:t>Some hate till Jesus comes, </a:t>
            </a:r>
            <a:r>
              <a:rPr lang="en-US" sz="3600" dirty="0">
                <a:solidFill>
                  <a:schemeClr val="bg1"/>
                </a:solidFill>
              </a:rPr>
              <a:t>14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Irreverent comedians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Rock music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Blasphemy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Art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5825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CCECFF"/>
                </a:solidFill>
              </a:rPr>
              <a:t>4.</a:t>
            </a:r>
            <a:r>
              <a:rPr lang="en-US" dirty="0">
                <a:solidFill>
                  <a:srgbClr val="CCECFF"/>
                </a:solidFill>
              </a:rPr>
              <a:t> </a:t>
            </a:r>
            <a:r>
              <a:rPr lang="en-US" sz="4000" dirty="0">
                <a:solidFill>
                  <a:srgbClr val="CCECFF"/>
                </a:solidFill>
              </a:rPr>
              <a:t>We will give account for way we use the gospel, </a:t>
            </a:r>
            <a:r>
              <a:rPr lang="en-US" sz="3600" dirty="0">
                <a:solidFill>
                  <a:schemeClr val="bg1"/>
                </a:solidFill>
              </a:rPr>
              <a:t>15-19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Lk.12:48;  16:1-2</a:t>
            </a:r>
          </a:p>
          <a:p>
            <a:pPr>
              <a:spcAft>
                <a:spcPts val="600"/>
              </a:spcAft>
            </a:pPr>
            <a:r>
              <a:rPr lang="en-US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Sm.30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3124200"/>
            <a:ext cx="6248400" cy="1828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>
            <a:solidFill>
              <a:schemeClr val="accent2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‘Like vessels of various size,</a:t>
            </a:r>
            <a:br>
              <a:rPr lang="en-US" sz="3200" dirty="0">
                <a:solidFill>
                  <a:schemeClr val="tx1"/>
                </a:solidFill>
              </a:rPr>
            </a:br>
            <a:r>
              <a:rPr lang="en-US" sz="3200" dirty="0">
                <a:solidFill>
                  <a:schemeClr val="tx1"/>
                </a:solidFill>
              </a:rPr>
              <a:t>all may be filled, but all do not contain the same.’</a:t>
            </a:r>
          </a:p>
        </p:txBody>
      </p:sp>
    </p:spTree>
    <p:extLst>
      <p:ext uri="{BB962C8B-B14F-4D97-AF65-F5344CB8AC3E}">
        <p14:creationId xmlns:p14="http://schemas.microsoft.com/office/powerpoint/2010/main" xmlns="" val="214206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>
                <a:solidFill>
                  <a:srgbClr val="CCECFF"/>
                </a:solidFill>
              </a:rPr>
              <a:t>5.</a:t>
            </a:r>
            <a:r>
              <a:rPr lang="en-US" dirty="0">
                <a:solidFill>
                  <a:srgbClr val="CCECFF"/>
                </a:solidFill>
              </a:rPr>
              <a:t> </a:t>
            </a:r>
            <a:r>
              <a:rPr lang="en-US" sz="4000" dirty="0">
                <a:solidFill>
                  <a:srgbClr val="CCECFF"/>
                </a:solidFill>
              </a:rPr>
              <a:t>Those who </a:t>
            </a:r>
            <a:r>
              <a:rPr lang="en-US" sz="4000" u="sng" dirty="0">
                <a:solidFill>
                  <a:srgbClr val="CCECFF"/>
                </a:solidFill>
              </a:rPr>
              <a:t>neglect</a:t>
            </a:r>
            <a:r>
              <a:rPr lang="en-US" sz="4000" dirty="0">
                <a:solidFill>
                  <a:srgbClr val="CCECFF"/>
                </a:solidFill>
              </a:rPr>
              <a:t> opportunities, lose them </a:t>
            </a:r>
            <a:r>
              <a:rPr lang="en-US" sz="3200" dirty="0">
                <a:solidFill>
                  <a:schemeClr val="bg1"/>
                </a:solidFill>
              </a:rPr>
              <a:t>– 24-26</a:t>
            </a:r>
            <a:r>
              <a:rPr lang="en-US" sz="4000" dirty="0">
                <a:solidFill>
                  <a:srgbClr val="CCECFF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Those who use opportunities,</a:t>
            </a:r>
            <a:b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CCEC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get more. 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Lk.8:18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Life is like being on a ladder</a:t>
            </a:r>
          </a:p>
          <a:p>
            <a:pPr lvl="1">
              <a:spcAft>
                <a:spcPts val="600"/>
              </a:spcAft>
            </a:pPr>
            <a: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do not lose by serving Him.  </a:t>
            </a:r>
            <a:br>
              <a:rPr lang="en-US" sz="32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Tim.4:8</a:t>
            </a:r>
          </a:p>
        </p:txBody>
      </p:sp>
    </p:spTree>
    <p:extLst>
      <p:ext uri="{BB962C8B-B14F-4D97-AF65-F5344CB8AC3E}">
        <p14:creationId xmlns:p14="http://schemas.microsoft.com/office/powerpoint/2010/main" xmlns="" val="394380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3820</TotalTime>
  <Words>271</Words>
  <Application>Microsoft Office PowerPoint</Application>
  <PresentationFormat>On-screen Show (4:3)</PresentationFormat>
  <Paragraphs>67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Pixel</vt:lpstr>
      <vt:lpstr>1_Default Design</vt:lpstr>
      <vt:lpstr>Parable Of The Pounds</vt:lpstr>
      <vt:lpstr>Equal time</vt:lpstr>
      <vt:lpstr>Equal time</vt:lpstr>
      <vt:lpstr>1. Jesus is King of universe, 11</vt:lpstr>
      <vt:lpstr>2. Work till Jesus comes, 13</vt:lpstr>
      <vt:lpstr>2. Work till Jesus comes, 13</vt:lpstr>
      <vt:lpstr>3. Some hate till Jesus comes, 14</vt:lpstr>
      <vt:lpstr>4. We will give account for way we use the gospel, 15-19</vt:lpstr>
      <vt:lpstr>5. Those who neglect opportunities, lose them – 24-26.</vt:lpstr>
    </vt:vector>
  </TitlesOfParts>
  <Company>閘]狴逄掘뿿��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church of Christ</cp:lastModifiedBy>
  <cp:revision>438</cp:revision>
  <dcterms:created xsi:type="dcterms:W3CDTF">2007-07-13T04:29:51Z</dcterms:created>
  <dcterms:modified xsi:type="dcterms:W3CDTF">2017-02-12T17:41:25Z</dcterms:modified>
</cp:coreProperties>
</file>