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3"/>
  </p:notesMasterIdLst>
  <p:sldIdLst>
    <p:sldId id="311" r:id="rId3"/>
    <p:sldId id="316" r:id="rId4"/>
    <p:sldId id="295" r:id="rId5"/>
    <p:sldId id="359" r:id="rId6"/>
    <p:sldId id="358" r:id="rId7"/>
    <p:sldId id="357" r:id="rId8"/>
    <p:sldId id="347" r:id="rId9"/>
    <p:sldId id="360" r:id="rId10"/>
    <p:sldId id="371" r:id="rId11"/>
    <p:sldId id="362" r:id="rId12"/>
    <p:sldId id="363" r:id="rId13"/>
    <p:sldId id="364" r:id="rId14"/>
    <p:sldId id="368" r:id="rId15"/>
    <p:sldId id="369" r:id="rId16"/>
    <p:sldId id="370" r:id="rId17"/>
    <p:sldId id="348" r:id="rId18"/>
    <p:sldId id="365" r:id="rId19"/>
    <p:sldId id="366" r:id="rId20"/>
    <p:sldId id="349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FFFF"/>
    <a:srgbClr val="FFFFCC"/>
    <a:srgbClr val="777777"/>
    <a:srgbClr val="000066"/>
    <a:srgbClr val="66FF33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377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591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56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447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268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5810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46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949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023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967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026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118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55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42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Why Are You So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Strict On Morals?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 Social Drinking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try to justify social drinking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2, Jesus turned water to wine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590800"/>
            <a:ext cx="7772400" cy="3733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‘Wine’ that makes drunk, Ep.5:18</a:t>
            </a:r>
          </a:p>
          <a:p>
            <a:pPr marL="457200" indent="-457200">
              <a:spcAft>
                <a:spcPts val="3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b. ‘The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present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imperative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calls for discontinuation of an action in progress or prohibition of a habitual action’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RR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300"/>
              </a:spcAft>
              <a:buAutoNum type="alphaLcPeriod" startAt="3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‘When does the process of intoxication begin?’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 the first drink of alcohol, it begins to affect your brain’ 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54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 Social Drinking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try to justify social drinking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2, Jesus turned water to wine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590800"/>
            <a:ext cx="7772400" cy="403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‘Wine’ that makes drunk, Ep.5:18</a:t>
            </a:r>
          </a:p>
          <a:p>
            <a:pPr marL="457200" indent="-457200">
              <a:spcAft>
                <a:spcPts val="3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d. The contrast: </a:t>
            </a:r>
          </a:p>
          <a:p>
            <a:pPr marL="457200" indent="-457200">
              <a:spcAft>
                <a:spcPts val="300"/>
              </a:spcAft>
            </a:pP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60813" y="3810000"/>
            <a:ext cx="21336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Drunk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wine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860471" y="3810000"/>
            <a:ext cx="21336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Filled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Spirit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94413" y="4038600"/>
            <a:ext cx="566058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llout: Line 4"/>
          <p:cNvSpPr/>
          <p:nvPr/>
        </p:nvSpPr>
        <p:spPr bwMode="auto">
          <a:xfrm>
            <a:off x="685799" y="5410200"/>
            <a:ext cx="3733801" cy="1143000"/>
          </a:xfrm>
          <a:prstGeom prst="borderCallout1">
            <a:avLst>
              <a:gd name="adj1" fmla="val -49737"/>
              <a:gd name="adj2" fmla="val 39363"/>
              <a:gd name="adj3" fmla="val 15908"/>
              <a:gd name="adj4" fmla="val 46344"/>
            </a:avLst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drink at a time</a:t>
            </a:r>
          </a:p>
        </p:txBody>
      </p:sp>
      <p:sp>
        <p:nvSpPr>
          <p:cNvPr id="9" name="Callout: Line 8"/>
          <p:cNvSpPr/>
          <p:nvPr/>
        </p:nvSpPr>
        <p:spPr bwMode="auto">
          <a:xfrm>
            <a:off x="4724399" y="5410200"/>
            <a:ext cx="3733801" cy="1143000"/>
          </a:xfrm>
          <a:prstGeom prst="borderCallout1">
            <a:avLst>
              <a:gd name="adj1" fmla="val -48308"/>
              <a:gd name="adj2" fmla="val 60791"/>
              <a:gd name="adj3" fmla="val 17336"/>
              <a:gd name="adj4" fmla="val 47220"/>
            </a:avLst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word at a time</a:t>
            </a:r>
          </a:p>
        </p:txBody>
      </p:sp>
    </p:spTree>
    <p:extLst>
      <p:ext uri="{BB962C8B-B14F-4D97-AF65-F5344CB8AC3E}">
        <p14:creationId xmlns:p14="http://schemas.microsoft.com/office/powerpoint/2010/main" xmlns="" val="98921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 Social Drinking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try to justify social drinking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2, Jesus turned water to wine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Tim.5:23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00742" y="3124200"/>
            <a:ext cx="8153400" cy="3429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Drink a little ‘Wine’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command: quit water.  He had not been drinking even a ‘little’ wine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Why drink ‘little’ wine?   Bad water…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nd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command: ‘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’ (1:8) little wine…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Their wine could not compare to modern</a:t>
            </a:r>
          </a:p>
        </p:txBody>
      </p:sp>
    </p:spTree>
    <p:extLst>
      <p:ext uri="{BB962C8B-B14F-4D97-AF65-F5344CB8AC3E}">
        <p14:creationId xmlns:p14="http://schemas.microsoft.com/office/powerpoint/2010/main" xmlns="" val="15216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Drinking? 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(1/3)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00742" y="1219200"/>
            <a:ext cx="8153400" cy="3505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9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consume amount of alcohol in two martinis, ancients would have to drink twenty-two glasses.</a:t>
            </a:r>
          </a:p>
          <a:p>
            <a:pPr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BUT: two glasses of many modern wines contain as much alcohol as one glass of whiskey.</a:t>
            </a:r>
          </a:p>
          <a:p>
            <a:pPr>
              <a:spcAft>
                <a:spcPts val="300"/>
              </a:spcAft>
            </a:pPr>
            <a:endParaRPr lang="en-US" sz="3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9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Drinking? 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00742" y="1219200"/>
            <a:ext cx="8153400" cy="4419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‘Wine. Beer. Wine cooler. Cocktail.  Mixed drink.  Different kinds of drinks, different amounts of alcohol, </a:t>
            </a:r>
            <a:r>
              <a:rPr lang="en-US" sz="33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right?’  </a:t>
            </a:r>
            <a:endParaRPr lang="en-US" sz="33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‘Wrong!  It’s a mistake many people make.  In truth, standard service sizes of all alcohol beverages – beer, wine, and liquor – are equal in alcohol strength and effect on the body’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National Consumer’s League.</a:t>
            </a: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583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Drinking? 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(3/3)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00742" y="1219199"/>
            <a:ext cx="8153400" cy="441960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‘. . . This means that a typical or standard serving of beer, wine, or spirits each contain 0.6 fluid ounces of alcohol.   . . .</a:t>
            </a:r>
          </a:p>
          <a:p>
            <a:pPr>
              <a:spcAft>
                <a:spcPts val="300"/>
              </a:spcAft>
            </a:pP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Binge drinking happens when someone’s blood alcohol concentration reaches 0.8% or higher.  In order to reach 0.8%, men typically have to drink five standard drinks (women, four)’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National Consumers League</a:t>
            </a:r>
            <a:endParaRPr lang="en-US" sz="3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21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Dangers of alcohol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to more sin, tragedy.  Pr.23:29-35 (Gn.9; Gn.19)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Harms body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Harms family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Ruins influence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Disobeys God.  1 Pt.4:3,7</a:t>
            </a:r>
            <a:endParaRPr lang="en-US" altLang="en-US" sz="3400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09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Peter 4:3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410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400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8587" y="990600"/>
            <a:ext cx="7848600" cy="2743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we have spent enough of our past lifetime in doing the will of the Gentiles—when we walked in lewdness, lusts, drunkenness, revelries, drinking parties, and abominable idolatries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llout: Line 2"/>
          <p:cNvSpPr/>
          <p:nvPr/>
        </p:nvSpPr>
        <p:spPr bwMode="auto">
          <a:xfrm>
            <a:off x="609600" y="4419600"/>
            <a:ext cx="7897587" cy="1981200"/>
          </a:xfrm>
          <a:prstGeom prst="borderCallout1">
            <a:avLst>
              <a:gd name="adj1" fmla="val 463"/>
              <a:gd name="adj2" fmla="val 43"/>
              <a:gd name="adj3" fmla="val -74728"/>
              <a:gd name="adj4" fmla="val 56311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social gathering at which wine was served,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drinking party 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BDAG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‘The drinking bou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t, the banquet, the symposium, not of necessity excessive’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–Tr.</a:t>
            </a:r>
            <a:endParaRPr kumimoji="0" lang="en-US" sz="3200" b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96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09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Peter 4:7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410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400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7724" y="1295400"/>
            <a:ext cx="6739734" cy="1676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 end of all things is at hand; therefore be serious and watchful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your prayers</a:t>
            </a:r>
          </a:p>
        </p:txBody>
      </p:sp>
      <p:sp>
        <p:nvSpPr>
          <p:cNvPr id="3" name="Callout: Line 2"/>
          <p:cNvSpPr/>
          <p:nvPr/>
        </p:nvSpPr>
        <p:spPr bwMode="auto">
          <a:xfrm>
            <a:off x="1168738" y="4419600"/>
            <a:ext cx="6781800" cy="1752600"/>
          </a:xfrm>
          <a:prstGeom prst="borderCallout1">
            <a:avLst>
              <a:gd name="adj1" fmla="val 463"/>
              <a:gd name="adj2" fmla="val 43"/>
              <a:gd name="adj3" fmla="val -124468"/>
              <a:gd name="adj4" fmla="val 69676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‘To be sober, to not be drunk’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L-N.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‘To drink no wine’ </a:t>
            </a:r>
            <a:r>
              <a:rPr kumimoji="0" lang="en-US" sz="18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IGEL.</a:t>
            </a: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‘Abstain from wine’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Abbott-Smith; Kubo.</a:t>
            </a:r>
            <a:endParaRPr kumimoji="0" lang="en-US" sz="3200" b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60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‘Grape juice would ferment’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67246" y="1295400"/>
            <a:ext cx="7809509" cy="333647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‘If you wish to have must [grape juice] all year, put grape juice in an amphora and seal the cork w. pitch; sink it in a fishpond.  After 30 days take it out.  It will be grape juice for a whole year’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Cato, </a:t>
            </a:r>
            <a:r>
              <a:rPr lang="en-US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Cultura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(ZPBD,  p. 895)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5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 Appreciate Good Company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‘Grape juice would ferment’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67246" y="1447800"/>
            <a:ext cx="7809509" cy="3505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‘A Greek wine ship of the 2nd century BC found by divers off the southern coast of France several years ago contained a great number of wine flasks that had been sealed so tight that after more than 2000 years the sea water had not seeped into them’ </a:t>
            </a:r>
            <a:r>
              <a:rPr lang="en-US" sz="1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US" sz="1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R.C.Foster</a:t>
            </a:r>
            <a:r>
              <a:rPr lang="en-US" sz="1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1220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people were strict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God is strict 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Ep.5:15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Ps.119:136, rivers…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Jer.9:1, fountain…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Lk.19:41-42, wept…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Ac.20:30-31, with tears…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Ro.9:1, continual grief…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Co.2:4, affliction, anguish, tears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Ph.3:18, tell you even weeping…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 Appreciate Good Company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5240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 Accept Gospel’s Conclusions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strictness shows – 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know God’s moral standard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Doctrinal error leads to moral error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enough to believe truth.  Mt.23:3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Gospel’s influence suffers when believers fall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of cross are untouched by suffering of Christ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 affects those who love souls</a:t>
            </a:r>
          </a:p>
        </p:txBody>
      </p:sp>
    </p:spTree>
    <p:extLst>
      <p:ext uri="{BB962C8B-B14F-4D97-AF65-F5344CB8AC3E}">
        <p14:creationId xmlns:p14="http://schemas.microsoft.com/office/powerpoint/2010/main" xmlns="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 Appreciate Good Company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21336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Advance God’s Conditions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524000"/>
            <a:ext cx="8382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 Accept Gospel’s Conclusions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335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 Social Drinking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try to justify social drinking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2, Jesus turned water to wine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590800"/>
            <a:ext cx="7772400" cy="2438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proves too much, proves nothing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Feast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ed till wine ran out (10)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Jesus added 120+ gallons</a:t>
            </a:r>
          </a:p>
          <a:p>
            <a:pPr marL="514350" indent="-514350">
              <a:buAutoNum type="alphaLcPeriod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Pr.23:…31, don’t even look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 Social Drinking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try to justify social drinking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2, Jesus turned water to wine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590800"/>
            <a:ext cx="7772400" cy="3276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‘Wine’ determined by context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Is.65:8  (Nu.13:23-24)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Jn.2, unimpaired judgment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have ‘drunk freely’ (v.10)</a:t>
            </a: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this mean </a:t>
            </a:r>
            <a:r>
              <a:rPr kumimoji="0" lang="en-US" sz="3200" b="0" i="1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are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drunk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. . . forget social drinking</a:t>
            </a:r>
          </a:p>
        </p:txBody>
      </p:sp>
    </p:spTree>
    <p:extLst>
      <p:ext uri="{BB962C8B-B14F-4D97-AF65-F5344CB8AC3E}">
        <p14:creationId xmlns:p14="http://schemas.microsoft.com/office/powerpoint/2010/main" xmlns="" val="1620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 Social Drinking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try to justify social drinking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2, Jesus turned water to wine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590800"/>
            <a:ext cx="7772400" cy="381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‘Wine’ that makes drunk, Ep.5:18 –  </a:t>
            </a:r>
          </a:p>
          <a:p>
            <a:pPr>
              <a:spcAft>
                <a:spcPts val="300"/>
              </a:spcAft>
              <a:tabLst>
                <a:tab pos="293688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‘to make drunk, or to grow drunk’ (an 	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inceptive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verb, marking the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process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	the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state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expressed in No.1),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become</a:t>
            </a:r>
            <a:r>
              <a:rPr kumimoji="0" lang="en-US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	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intoxicated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’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Vine 186; Trench, 238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300"/>
              </a:spcAft>
              <a:buAutoNum type="alphaL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Inceptive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giving emphasis to the beginning of the verbal action 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DeMoss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71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peech Bubble: Rectangle with Corners Rounded 2"/>
          <p:cNvSpPr/>
          <p:nvPr/>
        </p:nvSpPr>
        <p:spPr bwMode="auto">
          <a:xfrm>
            <a:off x="2819400" y="1828800"/>
            <a:ext cx="3505200" cy="2209800"/>
          </a:xfrm>
          <a:prstGeom prst="wedgeRoundRectCallout">
            <a:avLst>
              <a:gd name="adj1" fmla="val -67417"/>
              <a:gd name="adj2" fmla="val 115702"/>
              <a:gd name="adj3" fmla="val 16667"/>
            </a:avLst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</a:rPr>
              <a:t>‘Don’t even start the process of getting drunk.’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dirty="0">
                <a:solidFill>
                  <a:schemeClr val="bg1"/>
                </a:solidFill>
              </a:rPr>
              <a:t>How?</a:t>
            </a:r>
            <a:r>
              <a:rPr lang="en-US" sz="3400" dirty="0">
                <a:solidFill>
                  <a:srgbClr val="FFFF00"/>
                </a:solidFill>
              </a:rPr>
              <a:t>   </a:t>
            </a:r>
            <a:r>
              <a:rPr lang="en-US" sz="3400" dirty="0">
                <a:solidFill>
                  <a:schemeClr val="bg1"/>
                </a:solidFill>
              </a:rPr>
              <a:t>Pr.23:31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940</Words>
  <Application>Microsoft Office PowerPoint</Application>
  <PresentationFormat>On-screen Show (4:3)</PresentationFormat>
  <Paragraphs>114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1_Default Design</vt:lpstr>
      <vt:lpstr>Why Are You So Strict On Morals?</vt:lpstr>
      <vt:lpstr>I. We Appreciate Good Company</vt:lpstr>
      <vt:lpstr>God’s people were strict because God is strict – Ep.5:15</vt:lpstr>
      <vt:lpstr>I. We Appreciate Good Company</vt:lpstr>
      <vt:lpstr>This strictness shows – </vt:lpstr>
      <vt:lpstr>I. We Appreciate Good Company</vt:lpstr>
      <vt:lpstr>Illustrated – Social Drinking </vt:lpstr>
      <vt:lpstr>Illustrated – Social Drinking </vt:lpstr>
      <vt:lpstr>Illustrated – Social Drinking </vt:lpstr>
      <vt:lpstr>Illustrated – Social Drinking </vt:lpstr>
      <vt:lpstr>Illustrated – Social Drinking </vt:lpstr>
      <vt:lpstr>Illustrated – Social Drinking </vt:lpstr>
      <vt:lpstr>Social Drinking? (1/3) </vt:lpstr>
      <vt:lpstr>Social Drinking? (2/3)</vt:lpstr>
      <vt:lpstr>Social Drinking? (3/3) </vt:lpstr>
      <vt:lpstr>Dangers of alcohol</vt:lpstr>
      <vt:lpstr>1 Peter 4:3</vt:lpstr>
      <vt:lpstr>1 Peter 4:7</vt:lpstr>
      <vt:lpstr>‘Grape juice would ferment’</vt:lpstr>
      <vt:lpstr>‘Grape juice would ferment’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218</cp:revision>
  <dcterms:created xsi:type="dcterms:W3CDTF">2007-07-13T04:29:51Z</dcterms:created>
  <dcterms:modified xsi:type="dcterms:W3CDTF">2017-04-30T16:32:11Z</dcterms:modified>
</cp:coreProperties>
</file>