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3"/>
  </p:notesMasterIdLst>
  <p:sldIdLst>
    <p:sldId id="371" r:id="rId3"/>
    <p:sldId id="311" r:id="rId4"/>
    <p:sldId id="331" r:id="rId5"/>
    <p:sldId id="293" r:id="rId6"/>
    <p:sldId id="353" r:id="rId7"/>
    <p:sldId id="364" r:id="rId8"/>
    <p:sldId id="372" r:id="rId9"/>
    <p:sldId id="373" r:id="rId10"/>
    <p:sldId id="396" r:id="rId11"/>
    <p:sldId id="374" r:id="rId12"/>
    <p:sldId id="375" r:id="rId13"/>
    <p:sldId id="376" r:id="rId14"/>
    <p:sldId id="377" r:id="rId15"/>
    <p:sldId id="378"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FF33"/>
    <a:srgbClr val="CCFFFF"/>
    <a:srgbClr val="800000"/>
    <a:srgbClr val="B2B2B2"/>
    <a:srgbClr val="FFFFFF"/>
    <a:srgbClr val="990000"/>
    <a:srgbClr val="FFFF99"/>
    <a:srgbClr val="E88563"/>
    <a:srgbClr val="E185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86347" autoAdjust="0"/>
  </p:normalViewPr>
  <p:slideViewPr>
    <p:cSldViewPr showGuides="1">
      <p:cViewPr varScale="1">
        <p:scale>
          <a:sx n="101" d="100"/>
          <a:sy n="101" d="100"/>
        </p:scale>
        <p:origin x="114" y="22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577C5-8197-4C11-BDF0-FF94BC2EBE20}" type="datetimeFigureOut">
              <a:rPr lang="en-US" smtClean="0"/>
              <a:t>6/4/2017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4EC2C0-101D-44FE-9306-F951BFC92B2E}" type="slidenum">
              <a:rPr lang="en-US" smtClean="0"/>
              <a:t>‹#›</a:t>
            </a:fld>
            <a:endParaRPr lang="en-US"/>
          </a:p>
        </p:txBody>
      </p:sp>
    </p:spTree>
    <p:extLst>
      <p:ext uri="{BB962C8B-B14F-4D97-AF65-F5344CB8AC3E}">
        <p14:creationId xmlns:p14="http://schemas.microsoft.com/office/powerpoint/2010/main" val="40679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116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032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28600"/>
            <a:ext cx="6134100"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6908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74693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8113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18490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88222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2787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59484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76464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5842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2683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491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6314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4327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61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6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348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557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834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99756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02364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382000" cy="1143000"/>
          </a:xfrm>
          <a:prstGeom prst="rect">
            <a:avLst/>
          </a:prstGeom>
          <a:noFill/>
          <a:ln>
            <a:noFill/>
          </a:ln>
          <a:effectLst>
            <a:outerShdw dist="45791" dir="3378596"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81000" y="1524000"/>
            <a:ext cx="8382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rgbClr val="17B3D1"/>
          </a:solidFill>
          <a:latin typeface="+mj-lt"/>
          <a:ea typeface="+mj-ea"/>
          <a:cs typeface="+mj-cs"/>
        </a:defRPr>
      </a:lvl1pPr>
      <a:lvl2pPr algn="ctr" rtl="0" eaLnBrk="0" fontAlgn="base" hangingPunct="0">
        <a:spcBef>
          <a:spcPct val="0"/>
        </a:spcBef>
        <a:spcAft>
          <a:spcPct val="0"/>
        </a:spcAft>
        <a:defRPr sz="4400">
          <a:solidFill>
            <a:srgbClr val="17B3D1"/>
          </a:solidFill>
          <a:latin typeface="Arial Black" panose="020B0A04020102020204" pitchFamily="34" charset="0"/>
        </a:defRPr>
      </a:lvl2pPr>
      <a:lvl3pPr algn="ctr" rtl="0" eaLnBrk="0" fontAlgn="base" hangingPunct="0">
        <a:spcBef>
          <a:spcPct val="0"/>
        </a:spcBef>
        <a:spcAft>
          <a:spcPct val="0"/>
        </a:spcAft>
        <a:defRPr sz="4400">
          <a:solidFill>
            <a:srgbClr val="17B3D1"/>
          </a:solidFill>
          <a:latin typeface="Arial Black" panose="020B0A04020102020204" pitchFamily="34" charset="0"/>
        </a:defRPr>
      </a:lvl3pPr>
      <a:lvl4pPr algn="ctr" rtl="0" eaLnBrk="0" fontAlgn="base" hangingPunct="0">
        <a:spcBef>
          <a:spcPct val="0"/>
        </a:spcBef>
        <a:spcAft>
          <a:spcPct val="0"/>
        </a:spcAft>
        <a:defRPr sz="4400">
          <a:solidFill>
            <a:srgbClr val="17B3D1"/>
          </a:solidFill>
          <a:latin typeface="Arial Black" panose="020B0A04020102020204" pitchFamily="34" charset="0"/>
        </a:defRPr>
      </a:lvl4pPr>
      <a:lvl5pPr algn="ctr" rtl="0" eaLnBrk="0" fontAlgn="base" hangingPunct="0">
        <a:spcBef>
          <a:spcPct val="0"/>
        </a:spcBef>
        <a:spcAft>
          <a:spcPct val="0"/>
        </a:spcAft>
        <a:defRPr sz="4400">
          <a:solidFill>
            <a:srgbClr val="17B3D1"/>
          </a:solidFill>
          <a:latin typeface="Arial Black" panose="020B0A04020102020204" pitchFamily="34" charset="0"/>
        </a:defRPr>
      </a:lvl5pPr>
      <a:lvl6pPr marL="457200" algn="ctr" rtl="0" fontAlgn="base">
        <a:spcBef>
          <a:spcPct val="0"/>
        </a:spcBef>
        <a:spcAft>
          <a:spcPct val="0"/>
        </a:spcAft>
        <a:defRPr sz="4400">
          <a:solidFill>
            <a:srgbClr val="17B3D1"/>
          </a:solidFill>
          <a:latin typeface="Arial Black" panose="020B0A04020102020204" pitchFamily="34" charset="0"/>
        </a:defRPr>
      </a:lvl6pPr>
      <a:lvl7pPr marL="914400" algn="ctr" rtl="0" fontAlgn="base">
        <a:spcBef>
          <a:spcPct val="0"/>
        </a:spcBef>
        <a:spcAft>
          <a:spcPct val="0"/>
        </a:spcAft>
        <a:defRPr sz="4400">
          <a:solidFill>
            <a:srgbClr val="17B3D1"/>
          </a:solidFill>
          <a:latin typeface="Arial Black" panose="020B0A04020102020204" pitchFamily="34" charset="0"/>
        </a:defRPr>
      </a:lvl7pPr>
      <a:lvl8pPr marL="1371600" algn="ctr" rtl="0" fontAlgn="base">
        <a:spcBef>
          <a:spcPct val="0"/>
        </a:spcBef>
        <a:spcAft>
          <a:spcPct val="0"/>
        </a:spcAft>
        <a:defRPr sz="4400">
          <a:solidFill>
            <a:srgbClr val="17B3D1"/>
          </a:solidFill>
          <a:latin typeface="Arial Black" panose="020B0A04020102020204" pitchFamily="34" charset="0"/>
        </a:defRPr>
      </a:lvl8pPr>
      <a:lvl9pPr marL="1828800" algn="ctr" rtl="0" fontAlgn="base">
        <a:spcBef>
          <a:spcPct val="0"/>
        </a:spcBef>
        <a:spcAft>
          <a:spcPct val="0"/>
        </a:spcAft>
        <a:defRPr sz="4400">
          <a:solidFill>
            <a:srgbClr val="17B3D1"/>
          </a:solidFill>
          <a:latin typeface="Arial Black" panose="020B0A04020102020204" pitchFamily="34" charset="0"/>
        </a:defRPr>
      </a:lvl9pPr>
    </p:titleStyle>
    <p:bodyStyle>
      <a:lvl1pPr algn="l" rtl="0" eaLnBrk="0" fontAlgn="base" hangingPunct="0">
        <a:spcBef>
          <a:spcPct val="20000"/>
        </a:spcBef>
        <a:spcAft>
          <a:spcPct val="0"/>
        </a:spcAft>
        <a:defRPr sz="3600" kern="1200">
          <a:solidFill>
            <a:srgbClr val="EDECEB"/>
          </a:solidFill>
          <a:latin typeface="+mn-lt"/>
          <a:ea typeface="+mn-ea"/>
          <a:cs typeface="+mn-cs"/>
        </a:defRPr>
      </a:lvl1pPr>
      <a:lvl2pPr marL="457200" algn="l" rtl="0" eaLnBrk="0" fontAlgn="base" hangingPunct="0">
        <a:spcBef>
          <a:spcPct val="20000"/>
        </a:spcBef>
        <a:spcAft>
          <a:spcPct val="0"/>
        </a:spcAft>
        <a:defRPr sz="3200" kern="1200">
          <a:solidFill>
            <a:srgbClr val="EDECEB"/>
          </a:solidFill>
          <a:latin typeface="+mn-lt"/>
          <a:ea typeface="+mn-ea"/>
          <a:cs typeface="+mn-cs"/>
        </a:defRPr>
      </a:lvl2pPr>
      <a:lvl3pPr marL="914400" algn="l" rtl="0" eaLnBrk="0" fontAlgn="base" hangingPunct="0">
        <a:spcBef>
          <a:spcPct val="20000"/>
        </a:spcBef>
        <a:spcAft>
          <a:spcPct val="0"/>
        </a:spcAft>
        <a:defRPr sz="2800" kern="1200">
          <a:solidFill>
            <a:srgbClr val="EDECEB"/>
          </a:solidFill>
          <a:latin typeface="+mn-lt"/>
          <a:ea typeface="+mn-ea"/>
          <a:cs typeface="+mn-cs"/>
        </a:defRPr>
      </a:lvl3pPr>
      <a:lvl4pPr marL="1371600" algn="l" rtl="0" eaLnBrk="0" fontAlgn="base" hangingPunct="0">
        <a:spcBef>
          <a:spcPct val="20000"/>
        </a:spcBef>
        <a:spcAft>
          <a:spcPct val="0"/>
        </a:spcAft>
        <a:defRPr sz="2400" kern="1200">
          <a:solidFill>
            <a:srgbClr val="EDECEB"/>
          </a:solidFill>
          <a:latin typeface="+mn-lt"/>
          <a:ea typeface="+mn-ea"/>
          <a:cs typeface="+mn-cs"/>
        </a:defRPr>
      </a:lvl4pPr>
      <a:lvl5pPr marL="1828800" algn="l" rtl="0" eaLnBrk="0" fontAlgn="base" hangingPunct="0">
        <a:spcBef>
          <a:spcPct val="20000"/>
        </a:spcBef>
        <a:spcAft>
          <a:spcPct val="0"/>
        </a:spcAft>
        <a:defRPr sz="2400" kern="1200">
          <a:solidFill>
            <a:srgbClr val="EDECE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349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ref.ly/logosres/nkjv;ref=BibleNKJV.1Pe2.2;off=4;ctx=_evil_speaking,_2$C2$A0b$EF$BB$BF~as_newborn_babes,_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1"/>
                </a:solidFill>
              </a:rPr>
              <a:t>Most of society agrees . . .</a:t>
            </a:r>
          </a:p>
        </p:txBody>
      </p:sp>
      <p:sp>
        <p:nvSpPr>
          <p:cNvPr id="3" name="Content Placeholder 2"/>
          <p:cNvSpPr>
            <a:spLocks noGrp="1"/>
          </p:cNvSpPr>
          <p:nvPr>
            <p:ph idx="1"/>
          </p:nvPr>
        </p:nvSpPr>
        <p:spPr>
          <a:xfrm>
            <a:off x="498765" y="1600200"/>
            <a:ext cx="8153400" cy="4525963"/>
          </a:xfrm>
        </p:spPr>
        <p:txBody>
          <a:bodyPr/>
          <a:lstStyle/>
          <a:p>
            <a:pPr marL="0" indent="0" algn="ctr">
              <a:spcAft>
                <a:spcPts val="1200"/>
              </a:spcAft>
              <a:buNone/>
            </a:pPr>
            <a:r>
              <a:rPr lang="en-US" sz="3600" dirty="0">
                <a:solidFill>
                  <a:schemeClr val="bg1"/>
                </a:solidFill>
              </a:rPr>
              <a:t>Attendance is vastly overrated</a:t>
            </a:r>
          </a:p>
          <a:p>
            <a:pPr marL="0" indent="0">
              <a:spcAft>
                <a:spcPts val="1200"/>
              </a:spcAft>
              <a:buNone/>
            </a:pPr>
            <a:r>
              <a:rPr lang="en-US" sz="2400" dirty="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Lesson 1, </a:t>
            </a:r>
            <a:r>
              <a:rPr lang="en-US" dirty="0">
                <a:solidFill>
                  <a:srgbClr val="66FF33"/>
                </a:solidFill>
                <a:latin typeface="Arial" panose="020B0604020202020204" pitchFamily="34" charset="0"/>
                <a:cs typeface="Arial" panose="020B0604020202020204" pitchFamily="34" charset="0"/>
              </a:rPr>
              <a:t>mandate:</a:t>
            </a:r>
            <a:r>
              <a:rPr lang="en-US" dirty="0">
                <a:solidFill>
                  <a:schemeClr val="bg1"/>
                </a:solidFill>
                <a:latin typeface="Arial" panose="020B0604020202020204" pitchFamily="34" charset="0"/>
                <a:cs typeface="Arial" panose="020B0604020202020204" pitchFamily="34" charset="0"/>
              </a:rPr>
              <a:t> what does God want?</a:t>
            </a:r>
          </a:p>
          <a:p>
            <a:pPr marL="0" indent="0">
              <a:spcAft>
                <a:spcPts val="1200"/>
              </a:spcAft>
              <a:buNone/>
            </a:pPr>
            <a:r>
              <a:rPr lang="en-US" sz="2400" dirty="0">
                <a:solidFill>
                  <a:schemeClr val="bg1"/>
                </a:solidFill>
              </a:rPr>
              <a:t>►</a:t>
            </a:r>
            <a:r>
              <a:rPr lang="en-US" dirty="0">
                <a:solidFill>
                  <a:schemeClr val="bg1"/>
                </a:solidFill>
              </a:rPr>
              <a:t>Lesson 2, </a:t>
            </a:r>
            <a:r>
              <a:rPr lang="en-US" dirty="0">
                <a:solidFill>
                  <a:srgbClr val="66FF33"/>
                </a:solidFill>
              </a:rPr>
              <a:t>motivation:</a:t>
            </a:r>
            <a:r>
              <a:rPr lang="en-US" dirty="0">
                <a:solidFill>
                  <a:schemeClr val="bg1"/>
                </a:solidFill>
              </a:rPr>
              <a:t> what do I want?</a:t>
            </a:r>
          </a:p>
          <a:p>
            <a:pPr marL="0" indent="0">
              <a:spcAft>
                <a:spcPts val="1200"/>
              </a:spcAft>
              <a:buNone/>
            </a:pPr>
            <a:endParaRPr lang="en-US" sz="3600" dirty="0">
              <a:solidFill>
                <a:schemeClr val="bg1"/>
              </a:solidFill>
            </a:endParaRPr>
          </a:p>
        </p:txBody>
      </p:sp>
    </p:spTree>
    <p:extLst>
      <p:ext uri="{BB962C8B-B14F-4D97-AF65-F5344CB8AC3E}">
        <p14:creationId xmlns:p14="http://schemas.microsoft.com/office/powerpoint/2010/main" val="246019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Worship, John 4:23-24</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30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ea typeface="Verdana" panose="020B0604030504040204" pitchFamily="34" charset="0"/>
                <a:cs typeface="Arial" panose="020B0604020202020204" pitchFamily="34" charset="0"/>
              </a:rPr>
              <a:t> </a:t>
            </a:r>
            <a:r>
              <a:rPr lang="en-US" sz="3200" b="1" baseline="30000" dirty="0">
                <a:latin typeface="Arial" panose="020B0604020202020204" pitchFamily="34" charset="0"/>
                <a:cs typeface="Arial" panose="020B0604020202020204" pitchFamily="34" charset="0"/>
              </a:rPr>
              <a:t>23</a:t>
            </a:r>
            <a:r>
              <a:rPr lang="en-US" sz="3200" dirty="0">
                <a:latin typeface="Arial" panose="020B0604020202020204" pitchFamily="34" charset="0"/>
                <a:cs typeface="Arial" panose="020B0604020202020204" pitchFamily="34" charset="0"/>
              </a:rPr>
              <a:t> But the hour is coming, and now is, when the true worshipers will worship the Father in spirit and truth; for the Father is seeking such to worship Him. </a:t>
            </a:r>
            <a:r>
              <a:rPr lang="en-US" sz="3200" b="1" baseline="30000" dirty="0">
                <a:latin typeface="Arial" panose="020B0604020202020204" pitchFamily="34" charset="0"/>
                <a:cs typeface="Arial" panose="020B0604020202020204" pitchFamily="34" charset="0"/>
              </a:rPr>
              <a:t>24</a:t>
            </a:r>
            <a:r>
              <a:rPr lang="en-US" sz="3200" dirty="0">
                <a:latin typeface="Arial" panose="020B0604020202020204" pitchFamily="34" charset="0"/>
                <a:cs typeface="Arial" panose="020B0604020202020204" pitchFamily="34" charset="0"/>
              </a:rPr>
              <a:t> God is Spirit, and those who worship Him must worship in spirit and truth.  </a:t>
            </a: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Worship or Woods?</a:t>
            </a:r>
          </a:p>
        </p:txBody>
      </p:sp>
    </p:spTree>
    <p:extLst>
      <p:ext uri="{BB962C8B-B14F-4D97-AF65-F5344CB8AC3E}">
        <p14:creationId xmlns:p14="http://schemas.microsoft.com/office/powerpoint/2010/main" val="136972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Love, John 14:15</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609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If you love Me, keep My commandments.</a:t>
            </a: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457200" indent="-457200">
              <a:spcBef>
                <a:spcPts val="1800"/>
              </a:spcBef>
              <a:spcAft>
                <a:spcPts val="12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Closed by state?</a:t>
            </a:r>
          </a:p>
          <a:p>
            <a:pPr marL="457200" indent="-457200">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Conceded by church?</a:t>
            </a:r>
          </a:p>
        </p:txBody>
      </p:sp>
    </p:spTree>
    <p:extLst>
      <p:ext uri="{BB962C8B-B14F-4D97-AF65-F5344CB8AC3E}">
        <p14:creationId xmlns:p14="http://schemas.microsoft.com/office/powerpoint/2010/main" val="55362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The example, Acts 20:7</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133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Now on the first day of the week, when the disciples came together to break bread, Paul, ready to depart the next day, spoke to them and continued his message until midnight.</a:t>
            </a: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457200" indent="-457200">
              <a:spcBef>
                <a:spcPts val="2400"/>
              </a:spcBef>
              <a:spcAft>
                <a:spcPts val="6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What could have kept Paul away?</a:t>
            </a:r>
          </a:p>
        </p:txBody>
      </p:sp>
    </p:spTree>
    <p:extLst>
      <p:ext uri="{BB962C8B-B14F-4D97-AF65-F5344CB8AC3E}">
        <p14:creationId xmlns:p14="http://schemas.microsoft.com/office/powerpoint/2010/main" val="130494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The spiritual mind, Romans 8:4-6</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4495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ea typeface="Verdana" panose="020B0604030504040204" pitchFamily="34" charset="0"/>
                <a:cs typeface="Arial" panose="020B0604020202020204" pitchFamily="34" charset="0"/>
              </a:rPr>
              <a:t> </a:t>
            </a:r>
            <a:r>
              <a:rPr lang="en-US" sz="3200" b="1" baseline="30000" dirty="0">
                <a:latin typeface="Arial" panose="020B0604020202020204" pitchFamily="34" charset="0"/>
                <a:cs typeface="Arial" panose="020B0604020202020204" pitchFamily="34" charset="0"/>
              </a:rPr>
              <a:t>4</a:t>
            </a:r>
            <a:r>
              <a:rPr lang="en-US" sz="3200" dirty="0">
                <a:latin typeface="Arial" panose="020B0604020202020204" pitchFamily="34" charset="0"/>
                <a:cs typeface="Arial" panose="020B0604020202020204" pitchFamily="34" charset="0"/>
              </a:rPr>
              <a:t> that the righteous requirement of the law might be fulfilled in us who do not walk according to the flesh but according to the Spirit. </a:t>
            </a:r>
            <a:r>
              <a:rPr lang="en-US" sz="3200" b="1" baseline="30000" dirty="0">
                <a:latin typeface="Arial" panose="020B0604020202020204" pitchFamily="34" charset="0"/>
                <a:cs typeface="Arial" panose="020B0604020202020204" pitchFamily="34" charset="0"/>
              </a:rPr>
              <a:t>5</a:t>
            </a:r>
            <a:r>
              <a:rPr lang="en-US" sz="3200" dirty="0">
                <a:latin typeface="Arial" panose="020B0604020202020204" pitchFamily="34" charset="0"/>
                <a:cs typeface="Arial" panose="020B0604020202020204" pitchFamily="34" charset="0"/>
              </a:rPr>
              <a:t> For those who live according to the flesh set their minds on the things of the flesh, but those who live according to the Spirit, the things of the Spirit. </a:t>
            </a:r>
            <a:r>
              <a:rPr lang="en-US" sz="3200" b="1" baseline="30000" dirty="0">
                <a:latin typeface="Arial" panose="020B0604020202020204" pitchFamily="34" charset="0"/>
                <a:cs typeface="Arial" panose="020B0604020202020204" pitchFamily="34" charset="0"/>
              </a:rPr>
              <a:t>6</a:t>
            </a:r>
            <a:r>
              <a:rPr lang="en-US" sz="3200" dirty="0">
                <a:latin typeface="Arial" panose="020B0604020202020204" pitchFamily="34" charset="0"/>
                <a:cs typeface="Arial" panose="020B0604020202020204" pitchFamily="34" charset="0"/>
              </a:rPr>
              <a:t> For to be carnally minded is death, but to be spiritually minded is life and peace. </a:t>
            </a:r>
          </a:p>
          <a:p>
            <a:pPr marL="457200" indent="-457200">
              <a:spcBef>
                <a:spcPts val="18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Carnal mind forgets God</a:t>
            </a:r>
          </a:p>
        </p:txBody>
      </p:sp>
    </p:spTree>
    <p:extLst>
      <p:ext uri="{BB962C8B-B14F-4D97-AF65-F5344CB8AC3E}">
        <p14:creationId xmlns:p14="http://schemas.microsoft.com/office/powerpoint/2010/main" val="405512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Lord’s supper, 1 Co.10:16</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057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The cup of blessing which we bless, is it not the communion of the blood of Christ?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The bread which we break, is it not the com-</a:t>
            </a:r>
            <a:r>
              <a:rPr lang="en-US" sz="3200" dirty="0" err="1">
                <a:latin typeface="Arial" panose="020B0604020202020204" pitchFamily="34" charset="0"/>
                <a:cs typeface="Arial" panose="020B0604020202020204" pitchFamily="34" charset="0"/>
              </a:rPr>
              <a:t>munion</a:t>
            </a:r>
            <a:r>
              <a:rPr lang="en-US" sz="3200" dirty="0">
                <a:latin typeface="Arial" panose="020B0604020202020204" pitchFamily="34" charset="0"/>
                <a:cs typeface="Arial" panose="020B0604020202020204" pitchFamily="34" charset="0"/>
              </a:rPr>
              <a:t> of the body of Christ?</a:t>
            </a:r>
          </a:p>
          <a:p>
            <a:pPr marL="457200" indent="-457200">
              <a:spcBef>
                <a:spcPts val="18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What else do I have to do?</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26029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No offense, 1 Co.10:32</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1143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Give no offense, either to the Jews or to the Greeks or to the church of God</a:t>
            </a:r>
          </a:p>
          <a:p>
            <a:pPr marL="457200" indent="-457200">
              <a:spcBef>
                <a:spcPts val="24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Others are watching me!</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36177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Spiritual growth, 1 Co.14:3</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12192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But he who prophesies speaks edification and exhortation and comfort to men</a:t>
            </a:r>
          </a:p>
          <a:p>
            <a:pPr marL="457200" indent="-457200">
              <a:spcBef>
                <a:spcPts val="3000"/>
              </a:spcBef>
              <a:spcAft>
                <a:spcPts val="6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Nothing more exciting than . . .</a:t>
            </a:r>
          </a:p>
          <a:p>
            <a:pPr marL="914400" lvl="1" indent="-457200">
              <a:spcBef>
                <a:spcPts val="400"/>
              </a:spcBef>
              <a:spcAft>
                <a:spcPts val="6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Learning new things</a:t>
            </a:r>
          </a:p>
          <a:p>
            <a:pPr marL="914400" lvl="1" indent="-457200">
              <a:spcBef>
                <a:spcPts val="400"/>
              </a:spcBef>
              <a:spcAft>
                <a:spcPts val="6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Being reminded of old things</a:t>
            </a:r>
          </a:p>
          <a:p>
            <a:pPr>
              <a:spcBef>
                <a:spcPts val="1800"/>
              </a:spcBef>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
        <p:nvSpPr>
          <p:cNvPr id="6" name="Rectangle 5"/>
          <p:cNvSpPr/>
          <p:nvPr/>
        </p:nvSpPr>
        <p:spPr bwMode="auto">
          <a:xfrm>
            <a:off x="381000" y="4191000"/>
            <a:ext cx="8382000" cy="2057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Then He said to them, “Therefore every scribe instructed concerning the kingdom of heaven is like a householder who brings out of his treasure things new and old” </a:t>
            </a:r>
            <a:r>
              <a:rPr lang="en-US" dirty="0">
                <a:latin typeface="Arial" panose="020B0604020202020204" pitchFamily="34" charset="0"/>
                <a:cs typeface="Arial" panose="020B0604020202020204" pitchFamily="34" charset="0"/>
              </a:rPr>
              <a:t>– Mt.13:52</a:t>
            </a:r>
            <a:endParaRPr lang="en-US" sz="3200" dirty="0">
              <a:latin typeface="Arial" panose="020B0604020202020204" pitchFamily="34" charset="0"/>
              <a:cs typeface="Arial" panose="020B0604020202020204" pitchFamily="34" charset="0"/>
            </a:endParaRP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72870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Always abounding, 1 Co.15:58</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133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Therefore, my beloved brethren, be stead-fast, immovable, always abounding in the work of the Lord, knowing that your labor is not in vain in the Lord.</a:t>
            </a:r>
          </a:p>
          <a:p>
            <a:pPr marL="457200" indent="-457200">
              <a:spcBef>
                <a:spcPts val="2400"/>
              </a:spcBef>
              <a:spcAft>
                <a:spcPts val="6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Why stay in doubt?   Jn.20:24-29</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4365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It’s about time, Eph.5:16</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1066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Redeeming the time, because the days are evil.</a:t>
            </a:r>
          </a:p>
          <a:p>
            <a:pPr marL="457200" indent="-457200">
              <a:spcBef>
                <a:spcPts val="2400"/>
              </a:spcBef>
              <a:spcAft>
                <a:spcPts val="6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What is better use of my time?</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bwMode="auto">
          <a:xfrm>
            <a:off x="1263401" y="2971800"/>
            <a:ext cx="2819400" cy="762000"/>
          </a:xfrm>
          <a:prstGeom prst="rect">
            <a:avLst/>
          </a:prstGeom>
          <a:solidFill>
            <a:srgbClr val="FFFFC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accent2">
                    <a:lumMod val="50000"/>
                  </a:schemeClr>
                </a:solidFill>
                <a:effectLst/>
                <a:latin typeface="Arial" panose="020B0604020202020204" pitchFamily="34" charset="0"/>
                <a:cs typeface="Arial" panose="020B0604020202020204" pitchFamily="34" charset="0"/>
              </a:rPr>
              <a:t>assembling</a:t>
            </a:r>
          </a:p>
        </p:txBody>
      </p:sp>
      <p:sp>
        <p:nvSpPr>
          <p:cNvPr id="6" name="Rectangle 5"/>
          <p:cNvSpPr/>
          <p:nvPr/>
        </p:nvSpPr>
        <p:spPr bwMode="auto">
          <a:xfrm>
            <a:off x="5061858" y="2971800"/>
            <a:ext cx="2819400" cy="762000"/>
          </a:xfrm>
          <a:prstGeom prst="rect">
            <a:avLst/>
          </a:prstGeom>
          <a:solidFill>
            <a:srgbClr val="FFFFC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accent2">
                    <a:lumMod val="50000"/>
                  </a:schemeClr>
                </a:solidFill>
                <a:effectLst/>
                <a:latin typeface="Arial" panose="020B0604020202020204" pitchFamily="34" charset="0"/>
                <a:cs typeface="Arial" panose="020B0604020202020204" pitchFamily="34" charset="0"/>
              </a:rPr>
              <a:t>??</a:t>
            </a:r>
          </a:p>
        </p:txBody>
      </p:sp>
      <p:sp>
        <p:nvSpPr>
          <p:cNvPr id="7" name="Rectangle 6"/>
          <p:cNvSpPr/>
          <p:nvPr/>
        </p:nvSpPr>
        <p:spPr bwMode="auto">
          <a:xfrm>
            <a:off x="4114800" y="2971800"/>
            <a:ext cx="914400" cy="762000"/>
          </a:xfrm>
          <a:prstGeom prst="rect">
            <a:avLst/>
          </a:prstGeom>
          <a:solidFill>
            <a:srgbClr val="FFFFC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accent2">
                    <a:lumMod val="50000"/>
                  </a:schemeClr>
                </a:solidFill>
                <a:effectLst/>
                <a:latin typeface="Arial" panose="020B0604020202020204" pitchFamily="34" charset="0"/>
                <a:cs typeface="Arial" panose="020B0604020202020204" pitchFamily="34" charset="0"/>
              </a:rPr>
              <a:t>or</a:t>
            </a:r>
          </a:p>
        </p:txBody>
      </p:sp>
    </p:spTree>
    <p:extLst>
      <p:ext uri="{BB962C8B-B14F-4D97-AF65-F5344CB8AC3E}">
        <p14:creationId xmlns:p14="http://schemas.microsoft.com/office/powerpoint/2010/main" val="5831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Consistency is the key, Eph.6:1-4</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4038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just"/>
            <a:r>
              <a:rPr lang="en-US" sz="3200" b="1" baseline="30000" dirty="0">
                <a:latin typeface="Arial" panose="020B0604020202020204" pitchFamily="34" charset="0"/>
                <a:cs typeface="Arial" panose="020B0604020202020204" pitchFamily="34" charset="0"/>
              </a:rPr>
              <a:t>1 </a:t>
            </a:r>
            <a:r>
              <a:rPr lang="en-US" sz="3200" dirty="0">
                <a:latin typeface="Arial" panose="020B0604020202020204" pitchFamily="34" charset="0"/>
                <a:cs typeface="Arial" panose="020B0604020202020204" pitchFamily="34" charset="0"/>
              </a:rPr>
              <a:t>Children, obey your parents in the Lord, for this is right.  </a:t>
            </a:r>
            <a:r>
              <a:rPr lang="en-US" sz="3200" b="1" baseline="30000" dirty="0">
                <a:latin typeface="Arial" panose="020B0604020202020204" pitchFamily="34" charset="0"/>
                <a:cs typeface="Arial" panose="020B0604020202020204" pitchFamily="34" charset="0"/>
              </a:rPr>
              <a:t>2 </a:t>
            </a:r>
            <a:r>
              <a:rPr lang="en-US" sz="3200" dirty="0">
                <a:latin typeface="Arial" panose="020B0604020202020204" pitchFamily="34" charset="0"/>
                <a:cs typeface="Arial" panose="020B0604020202020204" pitchFamily="34" charset="0"/>
              </a:rPr>
              <a:t>“Honor your father and mother,” which is the first commandment with promise: </a:t>
            </a:r>
            <a:r>
              <a:rPr lang="en-US" sz="3200" b="1" baseline="30000" dirty="0">
                <a:latin typeface="Arial" panose="020B0604020202020204" pitchFamily="34" charset="0"/>
                <a:cs typeface="Arial" panose="020B0604020202020204" pitchFamily="34" charset="0"/>
              </a:rPr>
              <a:t>3</a:t>
            </a:r>
            <a:r>
              <a:rPr lang="en-US" sz="3200" dirty="0">
                <a:latin typeface="Arial" panose="020B0604020202020204" pitchFamily="34" charset="0"/>
                <a:cs typeface="Arial" panose="020B0604020202020204" pitchFamily="34" charset="0"/>
              </a:rPr>
              <a:t> “that it may be well with you and you may live long on the earth.”</a:t>
            </a:r>
          </a:p>
          <a:p>
            <a:pPr algn="just"/>
            <a:r>
              <a:rPr lang="en-US" sz="3200" b="1" baseline="30000" dirty="0">
                <a:latin typeface="Arial" panose="020B0604020202020204" pitchFamily="34" charset="0"/>
                <a:cs typeface="Arial" panose="020B0604020202020204" pitchFamily="34" charset="0"/>
              </a:rPr>
              <a:t>4 </a:t>
            </a:r>
            <a:r>
              <a:rPr lang="en-US" sz="3200" dirty="0">
                <a:latin typeface="Arial" panose="020B0604020202020204" pitchFamily="34" charset="0"/>
                <a:cs typeface="Arial" panose="020B0604020202020204" pitchFamily="34" charset="0"/>
              </a:rPr>
              <a:t>And you, fathers, do not provoke your children to wrath, but bring them up in the training and admonition of the Lord.</a:t>
            </a:r>
          </a:p>
          <a:p>
            <a:pPr marL="457200" indent="-457200">
              <a:spcBef>
                <a:spcPts val="2400"/>
              </a:spcBef>
              <a:spcAft>
                <a:spcPts val="600"/>
              </a:spcAft>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What are they learning from us?</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80993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blipFill>
            <a:blip r:embed="rId2"/>
            <a:tile tx="0" ty="0" sx="100000" sy="100000" flip="none" algn="tl"/>
          </a:blipFill>
          <a:ln>
            <a:solidFill>
              <a:srgbClr val="CCFFFF"/>
            </a:solidFill>
          </a:ln>
          <a:scene3d>
            <a:camera prst="orthographicFront"/>
            <a:lightRig rig="threePt" dir="t"/>
          </a:scene3d>
          <a:sp3d>
            <a:bevelT prst="angle"/>
          </a:sp3d>
        </p:spPr>
        <p:txBody>
          <a:bodyPr/>
          <a:lstStyle/>
          <a:p>
            <a:r>
              <a:rPr lang="en-US" dirty="0">
                <a:solidFill>
                  <a:schemeClr val="accent2">
                    <a:lumMod val="75000"/>
                  </a:schemeClr>
                </a:solidFill>
              </a:rPr>
              <a:t>Why Are You So</a:t>
            </a:r>
            <a:br>
              <a:rPr lang="en-US" dirty="0">
                <a:solidFill>
                  <a:schemeClr val="accent2">
                    <a:lumMod val="75000"/>
                  </a:schemeClr>
                </a:solidFill>
              </a:rPr>
            </a:br>
            <a:r>
              <a:rPr lang="en-US" dirty="0">
                <a:solidFill>
                  <a:schemeClr val="accent2">
                    <a:lumMod val="75000"/>
                  </a:schemeClr>
                </a:solidFill>
              </a:rPr>
              <a:t>Strict About Attendance? </a:t>
            </a:r>
            <a:r>
              <a:rPr lang="en-US" dirty="0">
                <a:solidFill>
                  <a:schemeClr val="tx1"/>
                </a:solidFill>
              </a:rPr>
              <a:t>(</a:t>
            </a:r>
            <a: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t>II</a:t>
            </a:r>
            <a:r>
              <a:rPr lang="en-US" dirty="0">
                <a:solidFill>
                  <a:schemeClr val="tx1"/>
                </a:solidFill>
              </a:rPr>
              <a:t>)</a:t>
            </a:r>
          </a:p>
        </p:txBody>
      </p:sp>
    </p:spTree>
    <p:extLst>
      <p:ext uri="{BB962C8B-B14F-4D97-AF65-F5344CB8AC3E}">
        <p14:creationId xmlns:p14="http://schemas.microsoft.com/office/powerpoint/2010/main" val="1361074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We are the only Bible, Ph.2:15</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133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just"/>
            <a:r>
              <a:rPr lang="en-US" sz="3200" dirty="0">
                <a:latin typeface="Arial" panose="020B0604020202020204" pitchFamily="34" charset="0"/>
                <a:cs typeface="Arial" panose="020B0604020202020204" pitchFamily="34" charset="0"/>
              </a:rPr>
              <a:t>That you may become blameless and harm-less, children of God without fault in the midst of a crooked and perverse generation, among whom you shine as lights in the world.</a:t>
            </a: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just"/>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457200" indent="-457200" algn="just">
              <a:spcBef>
                <a:spcPts val="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We are the only Bible the careless world will read</a:t>
            </a:r>
          </a:p>
          <a:p>
            <a:pPr>
              <a:spcBef>
                <a:spcPts val="1800"/>
              </a:spcBef>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3110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Head orders members, Col.1:18</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057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And he is the head of the body, the church. who is the beginning, the firstborn from the dead, that in all things He might have the pre-eminence.</a:t>
            </a: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457200" indent="-457200" algn="just">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Head controls body</a:t>
            </a:r>
          </a:p>
          <a:p>
            <a:pPr marL="457200" indent="-457200" algn="just">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He is preeminent – ‘have the highest rank in a group, be first’</a:t>
            </a:r>
          </a:p>
          <a:p>
            <a:pPr marL="914400" lvl="1" indent="-457200" algn="just">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How do we respond?</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2567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Incentive, Col.3:1-3</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304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b="1" baseline="30000" dirty="0">
                <a:latin typeface="Arial" panose="020B0604020202020204" pitchFamily="34" charset="0"/>
                <a:cs typeface="Arial" panose="020B0604020202020204" pitchFamily="34" charset="0"/>
              </a:rPr>
              <a:t>1 </a:t>
            </a:r>
            <a:r>
              <a:rPr lang="en-US" sz="3200" dirty="0">
                <a:latin typeface="Arial" panose="020B0604020202020204" pitchFamily="34" charset="0"/>
                <a:cs typeface="Arial" panose="020B0604020202020204" pitchFamily="34" charset="0"/>
              </a:rPr>
              <a:t>If then you were raised with Christ, seek those things which are above, where Christ is, sitting at the right hand of God. </a:t>
            </a:r>
            <a:r>
              <a:rPr lang="en-US" sz="3200" b="1" baseline="30000" dirty="0">
                <a:latin typeface="Arial" panose="020B0604020202020204" pitchFamily="34" charset="0"/>
                <a:cs typeface="Arial" panose="020B0604020202020204" pitchFamily="34" charset="0"/>
              </a:rPr>
              <a:t>2 </a:t>
            </a:r>
            <a:r>
              <a:rPr lang="en-US" sz="3200" dirty="0">
                <a:latin typeface="Arial" panose="020B0604020202020204" pitchFamily="34" charset="0"/>
                <a:cs typeface="Arial" panose="020B0604020202020204" pitchFamily="34" charset="0"/>
              </a:rPr>
              <a:t>Set your mind on things above, not on things on the earth.</a:t>
            </a:r>
            <a:r>
              <a:rPr lang="en-US" sz="3200" b="1" baseline="30000" dirty="0">
                <a:latin typeface="Arial" panose="020B0604020202020204" pitchFamily="34" charset="0"/>
                <a:cs typeface="Arial" panose="020B0604020202020204" pitchFamily="34" charset="0"/>
              </a:rPr>
              <a:t> 3 </a:t>
            </a:r>
            <a:r>
              <a:rPr lang="en-US" sz="3200" dirty="0">
                <a:latin typeface="Arial" panose="020B0604020202020204" pitchFamily="34" charset="0"/>
                <a:cs typeface="Arial" panose="020B0604020202020204" pitchFamily="34" charset="0"/>
              </a:rPr>
              <a:t>For you died, and your life is hidden with Christ in God.</a:t>
            </a:r>
            <a:endParaRPr lang="en-US" dirty="0">
              <a:latin typeface="Arial" panose="020B0604020202020204" pitchFamily="34" charset="0"/>
              <a:cs typeface="Arial" panose="020B0604020202020204" pitchFamily="34" charset="0"/>
            </a:endParaRPr>
          </a:p>
          <a:p>
            <a:pPr marL="457200" indent="-457200" algn="just">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What do we get out of it?</a:t>
            </a:r>
          </a:p>
          <a:p>
            <a:pPr marL="457200" indent="-457200" algn="just">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Seminars</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05618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Abundant growth / love, 2 Th.1:3</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133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We are bound to thank God always for you, brethren, as it is fitting, because your faith grows exceedingly, and the love of every one of you all abounds toward each other.</a:t>
            </a:r>
            <a:endParaRPr lang="en-US" dirty="0">
              <a:latin typeface="Arial" panose="020B0604020202020204" pitchFamily="34" charset="0"/>
              <a:cs typeface="Arial" panose="020B0604020202020204" pitchFamily="34" charset="0"/>
            </a:endParaRPr>
          </a:p>
          <a:p>
            <a:pPr marL="457200" indent="-457200" algn="just">
              <a:spcBef>
                <a:spcPts val="24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How to know if one is abounding…?</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74779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Neglect, Hb.2:3</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Wingdings" panose="05000000000000000000" pitchFamily="2" charset="2"/>
              <a:buChar char="q"/>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057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…how shall we escape if we neglect so great a salvation, which at the first began to be spoken by the Lord, and was confirmed to us by those who heard Him.</a:t>
            </a:r>
          </a:p>
          <a:p>
            <a:pPr marL="457200" indent="-457200">
              <a:spcBef>
                <a:spcPts val="18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How to know if one is growing…?</a:t>
            </a:r>
          </a:p>
          <a:p>
            <a:pPr marL="457200" indent="-457200">
              <a:spcBef>
                <a:spcPts val="1800"/>
              </a:spcBef>
              <a:buFont typeface="Wingdings" panose="05000000000000000000" pitchFamily="2" charset="2"/>
              <a:buChar char="q"/>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47710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Stunted growth, Hb.5:12-14</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4876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b="1" baseline="30000" dirty="0">
                <a:latin typeface="Arial" panose="020B0604020202020204" pitchFamily="34" charset="0"/>
                <a:cs typeface="Arial" panose="020B0604020202020204" pitchFamily="34" charset="0"/>
              </a:rPr>
              <a:t>12</a:t>
            </a:r>
            <a:r>
              <a:rPr lang="en-US" sz="3200"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For though by this time you ought to be teachers, you need someone to teach you again the first principles of the oracles of God; and you have come to need milk and not solid food. </a:t>
            </a:r>
            <a:r>
              <a:rPr lang="en-US" sz="3200" b="1" baseline="30000" dirty="0">
                <a:latin typeface="Arial" panose="020B0604020202020204" pitchFamily="34" charset="0"/>
                <a:cs typeface="Arial" panose="020B0604020202020204" pitchFamily="34" charset="0"/>
              </a:rPr>
              <a:t>13</a:t>
            </a:r>
            <a:r>
              <a:rPr lang="en-US" sz="3200"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For everyone who partakes only of milk is unskilled in the word of righteousness, for he is a babe. </a:t>
            </a:r>
            <a:r>
              <a:rPr lang="en-US" sz="3200" b="1" baseline="30000" dirty="0">
                <a:latin typeface="Arial" panose="020B0604020202020204" pitchFamily="34" charset="0"/>
                <a:cs typeface="Arial" panose="020B0604020202020204" pitchFamily="34" charset="0"/>
              </a:rPr>
              <a:t>14</a:t>
            </a:r>
            <a:r>
              <a:rPr lang="en-US" sz="3200"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But solid food belongs to those who are of full age, that is, those who by reason of use have their senses exercised to discern both good and evil.</a:t>
            </a: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634963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Faith? Hope? Love? Hb.10:26-32</a:t>
            </a:r>
            <a:endParaRPr lang="en-US" sz="3600" dirty="0"/>
          </a:p>
        </p:txBody>
      </p:sp>
      <p:sp>
        <p:nvSpPr>
          <p:cNvPr id="6146" name="Rectangle 3"/>
          <p:cNvSpPr>
            <a:spLocks noGrp="1" noChangeArrowheads="1"/>
          </p:cNvSpPr>
          <p:nvPr>
            <p:ph idx="1"/>
          </p:nvPr>
        </p:nvSpPr>
        <p:spPr/>
        <p:txBody>
          <a:bodyPr/>
          <a:lstStyle/>
          <a:p>
            <a:pPr marL="457200" indent="-457200" defTabSz="392113" eaLnBrk="1" hangingPunct="1">
              <a:spcAft>
                <a:spcPts val="6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Faith assures, 22 </a:t>
            </a:r>
          </a:p>
          <a:p>
            <a:pPr marL="457200" indent="-457200" defTabSz="392113" eaLnBrk="1" hangingPunct="1">
              <a:spcAft>
                <a:spcPts val="6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Hope holds on, 23</a:t>
            </a:r>
          </a:p>
          <a:p>
            <a:pPr marL="457200" indent="-457200" defTabSz="392113" eaLnBrk="1" hangingPunct="1">
              <a:spcAft>
                <a:spcPts val="6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Love seeks God, 24-25</a:t>
            </a: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9654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Choices, Hb.10:28-29</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505690" y="990600"/>
            <a:ext cx="8153400" cy="4495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b="1" baseline="30000" dirty="0">
                <a:latin typeface="Arial" panose="020B0604020202020204" pitchFamily="34" charset="0"/>
                <a:cs typeface="Arial" panose="020B0604020202020204" pitchFamily="34" charset="0"/>
              </a:rPr>
              <a:t>28</a:t>
            </a:r>
            <a:r>
              <a:rPr lang="en-US" sz="3200" dirty="0">
                <a:latin typeface="Arial" panose="020B0604020202020204" pitchFamily="34" charset="0"/>
                <a:cs typeface="Arial" panose="020B0604020202020204" pitchFamily="34" charset="0"/>
              </a:rPr>
              <a:t> Anyone who has rejected Moses’ law</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dies without mercy on the testimony of two or three witnesses.  </a:t>
            </a:r>
            <a:r>
              <a:rPr lang="en-US" sz="3200" b="1" baseline="30000" dirty="0">
                <a:latin typeface="Arial" panose="020B0604020202020204" pitchFamily="34" charset="0"/>
                <a:cs typeface="Arial" panose="020B0604020202020204" pitchFamily="34" charset="0"/>
              </a:rPr>
              <a:t>29</a:t>
            </a:r>
            <a:r>
              <a:rPr lang="en-US" sz="3200" dirty="0">
                <a:latin typeface="Arial" panose="020B0604020202020204" pitchFamily="34" charset="0"/>
                <a:cs typeface="Arial" panose="020B0604020202020204" pitchFamily="34" charset="0"/>
              </a:rPr>
              <a:t> Of how much worse punishment, do you suppose, will he be thought worthy who has trampled the Son</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of God underfoot, counted the blood of the covenant by which he was sanctified a common thing, and insulted the Spirit of grace?</a:t>
            </a: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Reject: ignore, not recognize, vs FAITH</a:t>
            </a:r>
          </a:p>
          <a:p>
            <a:endParaRPr lang="en-US" sz="3200" b="1"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16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Crippled, Hb.13:17</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505690" y="990600"/>
            <a:ext cx="8153400" cy="2590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Obey those who rule over you, and be sub-missive, for they watch out for your souls, as those who must give account. Let them do so with joy and not with grief, for that would be unprofitable for you.</a:t>
            </a:r>
          </a:p>
          <a:p>
            <a:pPr marL="457200" indent="-457200">
              <a:spcBef>
                <a:spcPts val="1800"/>
              </a:spcBef>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Crippled team</a:t>
            </a:r>
          </a:p>
          <a:p>
            <a:endParaRPr lang="en-US" sz="3200" b="1"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65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Faithful? Ja.4:17</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505690" y="990600"/>
            <a:ext cx="8153400" cy="1066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Therefore, to him who knows to do good and does not do it, to him it is sin</a:t>
            </a:r>
            <a:r>
              <a:rPr lang="en-US" sz="3200" i="1" dirty="0">
                <a:latin typeface="Arial" panose="020B0604020202020204" pitchFamily="34" charset="0"/>
                <a:cs typeface="Arial" panose="020B0604020202020204" pitchFamily="34" charset="0"/>
              </a:rPr>
              <a:t>.</a:t>
            </a:r>
          </a:p>
          <a:p>
            <a:pPr marL="457200" indent="-457200">
              <a:spcBef>
                <a:spcPts val="1200"/>
              </a:spcBef>
              <a:spcAft>
                <a:spcPts val="600"/>
              </a:spcAft>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Car</a:t>
            </a:r>
          </a:p>
          <a:p>
            <a:pPr marL="457200" indent="-457200">
              <a:spcBef>
                <a:spcPts val="600"/>
              </a:spcBef>
              <a:spcAft>
                <a:spcPts val="600"/>
              </a:spcAft>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Paper</a:t>
            </a:r>
          </a:p>
          <a:p>
            <a:pPr marL="457200" indent="-457200">
              <a:spcBef>
                <a:spcPts val="600"/>
              </a:spcBef>
              <a:spcAft>
                <a:spcPts val="600"/>
              </a:spcAft>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Water heater</a:t>
            </a:r>
          </a:p>
          <a:p>
            <a:endParaRPr lang="en-US" sz="3200" b="1"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298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ounded Rectangle 3"/>
          <p:cNvSpPr/>
          <p:nvPr/>
        </p:nvSpPr>
        <p:spPr bwMode="auto">
          <a:xfrm>
            <a:off x="342900" y="609600"/>
            <a:ext cx="8458200" cy="1143000"/>
          </a:xfrm>
          <a:prstGeom prst="roundRect">
            <a:avLst/>
          </a:prstGeom>
          <a:solidFill>
            <a:srgbClr val="FFFFCC"/>
          </a:solid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7D">
                    <a:lumMod val="50000"/>
                  </a:srgbClr>
                </a:solidFill>
                <a:effectLst/>
                <a:uLnTx/>
                <a:uFillTx/>
                <a:latin typeface="Verdana" panose="020B0604030504040204" pitchFamily="34" charset="0"/>
                <a:ea typeface="Verdana" panose="020B0604030504040204" pitchFamily="34" charset="0"/>
                <a:cs typeface="Verdana" panose="020B0604030504040204" pitchFamily="34" charset="0"/>
              </a:rPr>
              <a:t>I. Absence Is Unholy Longing</a:t>
            </a:r>
            <a:endParaRPr kumimoji="0" lang="en-US" sz="2800" b="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7134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Holy motivation, Ps.122:1</a:t>
            </a:r>
            <a:endParaRPr lang="en-US" sz="3600" dirty="0"/>
          </a:p>
        </p:txBody>
      </p:sp>
      <p:sp>
        <p:nvSpPr>
          <p:cNvPr id="6146" name="Rectangle 3"/>
          <p:cNvSpPr>
            <a:spLocks noGrp="1" noChangeArrowheads="1"/>
          </p:cNvSpPr>
          <p:nvPr>
            <p:ph idx="1"/>
          </p:nvPr>
        </p:nvSpPr>
        <p:spPr>
          <a:xfrm>
            <a:off x="381000" y="1066800"/>
            <a:ext cx="8382000" cy="51816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505690" y="990600"/>
            <a:ext cx="8153400" cy="1066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I was glad when they said to me, “Let us go into the house of the LORD.”</a:t>
            </a:r>
          </a:p>
          <a:p>
            <a:pPr marL="457200" indent="-457200">
              <a:spcBef>
                <a:spcPts val="1800"/>
              </a:spcBef>
              <a:spcAft>
                <a:spcPts val="0"/>
              </a:spcAft>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Before the cross</a:t>
            </a:r>
          </a:p>
          <a:p>
            <a:pPr marL="457200" indent="-457200">
              <a:spcBef>
                <a:spcPts val="600"/>
              </a:spcBef>
              <a:spcAft>
                <a:spcPts val="0"/>
              </a:spcAft>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Overjoyed at prospect of going to Lord’s house</a:t>
            </a:r>
          </a:p>
          <a:p>
            <a:pPr marL="914400" lvl="1" indent="-457200">
              <a:spcBef>
                <a:spcPts val="600"/>
              </a:spcBef>
              <a:spcAft>
                <a:spcPts val="600"/>
              </a:spcAft>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Ps.84:1-2, 10</a:t>
            </a:r>
          </a:p>
          <a:p>
            <a:pPr marL="1371600" lvl="2" indent="-457200">
              <a:spcBef>
                <a:spcPts val="600"/>
              </a:spcBef>
              <a:spcAft>
                <a:spcPts val="600"/>
              </a:spcAft>
              <a:buFont typeface="Wingdings" panose="05000000000000000000" pitchFamily="2" charset="2"/>
              <a:buChar char="q"/>
            </a:pPr>
            <a:r>
              <a:rPr lang="en-US" sz="3200" dirty="0">
                <a:solidFill>
                  <a:schemeClr val="bg1"/>
                </a:solidFill>
                <a:latin typeface="Arial" panose="020B0604020202020204" pitchFamily="34" charset="0"/>
                <a:cs typeface="Arial" panose="020B0604020202020204" pitchFamily="34" charset="0"/>
              </a:rPr>
              <a:t>1 Jn.4:19</a:t>
            </a:r>
          </a:p>
          <a:p>
            <a:pPr marL="914400" lvl="1" indent="-457200">
              <a:spcBef>
                <a:spcPts val="600"/>
              </a:spcBef>
              <a:spcAft>
                <a:spcPts val="600"/>
              </a:spcAft>
              <a:buFont typeface="Wingdings" panose="05000000000000000000" pitchFamily="2" charset="2"/>
              <a:buChar char="q"/>
            </a:pPr>
            <a:endParaRPr lang="en-US" sz="3200" dirty="0">
              <a:solidFill>
                <a:schemeClr val="bg1"/>
              </a:solidFill>
              <a:latin typeface="Arial" panose="020B0604020202020204" pitchFamily="34" charset="0"/>
              <a:cs typeface="Arial" panose="020B0604020202020204" pitchFamily="34" charset="0"/>
            </a:endParaRPr>
          </a:p>
          <a:p>
            <a:endParaRPr lang="en-US" sz="3200" b="1"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621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Num.11:4</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r>
              <a:rPr lang="en-US" altLang="en-US" sz="3200" dirty="0">
                <a:solidFill>
                  <a:srgbClr val="66FF33"/>
                </a:solidFill>
                <a:latin typeface="Verdana" panose="020B0604030504040204" pitchFamily="34" charset="0"/>
                <a:ea typeface="Verdana" panose="020B0604030504040204" pitchFamily="34" charset="0"/>
                <a:cs typeface="Verdana" panose="020B0604030504040204" pitchFamily="34" charset="0"/>
              </a:rPr>
              <a:t>Craving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intense, strong</a:t>
            </a:r>
          </a:p>
          <a:p>
            <a:pPr marL="457200" indent="-457200" defTabSz="392113" eaLnBrk="1" hangingPunct="1">
              <a:spcAft>
                <a:spcPts val="600"/>
              </a:spcAft>
              <a:buFont typeface="Arial" panose="020B0604020202020204" pitchFamily="34" charset="0"/>
              <a:buChar char="•"/>
            </a:pPr>
            <a:r>
              <a:rPr lang="en-US" altLang="en-US" sz="3200" dirty="0">
                <a:solidFill>
                  <a:srgbClr val="66FF33"/>
                </a:solidFill>
                <a:latin typeface="Verdana" panose="020B0604030504040204" pitchFamily="34" charset="0"/>
                <a:ea typeface="Verdana" panose="020B0604030504040204" pitchFamily="34" charset="0"/>
                <a:cs typeface="Verdana" panose="020B0604030504040204" pitchFamily="34" charset="0"/>
              </a:rPr>
              <a:t>Complaining</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to get it</a:t>
            </a:r>
          </a:p>
          <a:p>
            <a:pPr marL="457200" indent="-457200" defTabSz="392113" eaLnBrk="1" hangingPunct="1">
              <a:spcAft>
                <a:spcPts val="900"/>
              </a:spcAft>
              <a:buFont typeface="Arial" panose="020B0604020202020204" pitchFamily="34" charset="0"/>
              <a:buChar char="•"/>
            </a:pPr>
            <a:r>
              <a:rPr lang="en-US" altLang="en-US" sz="3200" dirty="0">
                <a:solidFill>
                  <a:srgbClr val="66FF33"/>
                </a:solidFill>
                <a:latin typeface="Verdana" panose="020B0604030504040204" pitchFamily="34" charset="0"/>
                <a:ea typeface="Verdana" panose="020B0604030504040204" pitchFamily="34" charset="0"/>
                <a:cs typeface="Verdana" panose="020B0604030504040204" pitchFamily="34" charset="0"/>
              </a:rPr>
              <a:t>Charging</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God / Moses falsely</a:t>
            </a:r>
          </a:p>
          <a:p>
            <a:pPr algn="ctr" defTabSz="392113" eaLnBrk="1" hangingPunct="1">
              <a:spcAft>
                <a:spcPts val="600"/>
              </a:spcAft>
            </a:pP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Strong passion led to </a:t>
            </a:r>
            <a:r>
              <a:rPr lang="en-US" altLang="en-US" sz="3200" u="sng" dirty="0">
                <a:solidFill>
                  <a:srgbClr val="FFFFCC"/>
                </a:solidFill>
                <a:latin typeface="Verdana" panose="020B0604030504040204" pitchFamily="34" charset="0"/>
                <a:ea typeface="Verdana" panose="020B0604030504040204" pitchFamily="34" charset="0"/>
                <a:cs typeface="Verdana" panose="020B0604030504040204" pitchFamily="34" charset="0"/>
              </a:rPr>
              <a:t>wrong</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 . . .</a:t>
            </a:r>
          </a:p>
          <a:p>
            <a:pPr defTabSz="392113" eaLnBrk="1" hangingPunct="1">
              <a:spcAft>
                <a:spcPts val="6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1. </a:t>
            </a:r>
            <a:r>
              <a:rPr lang="en-US" altLang="en-US" sz="3200" u="sng" dirty="0">
                <a:solidFill>
                  <a:srgbClr val="FFFFCC"/>
                </a:solidFill>
                <a:latin typeface="Verdana" panose="020B0604030504040204" pitchFamily="34" charset="0"/>
                <a:ea typeface="Verdana" panose="020B0604030504040204" pitchFamily="34" charset="0"/>
                <a:cs typeface="Verdana" panose="020B0604030504040204" pitchFamily="34" charset="0"/>
              </a:rPr>
              <a:t>Choices</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Lk.10:38-42</a:t>
            </a:r>
          </a:p>
          <a:p>
            <a:pPr defTabSz="392113" eaLnBrk="1" hangingPunct="1">
              <a:spcAft>
                <a:spcPts val="6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2. </a:t>
            </a:r>
            <a:r>
              <a:rPr lang="en-US" altLang="en-US" sz="3200" u="sng" dirty="0">
                <a:solidFill>
                  <a:srgbClr val="FFFFCC"/>
                </a:solidFill>
                <a:latin typeface="Verdana" panose="020B0604030504040204" pitchFamily="34" charset="0"/>
                <a:ea typeface="Verdana" panose="020B0604030504040204" pitchFamily="34" charset="0"/>
                <a:cs typeface="Verdana" panose="020B0604030504040204" pitchFamily="34" charset="0"/>
              </a:rPr>
              <a:t>Commitment</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Jn.2:24</a:t>
            </a:r>
          </a:p>
          <a:p>
            <a:pPr defTabSz="392113" eaLnBrk="1" hangingPunct="1">
              <a:spcAft>
                <a:spcPts val="6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3. </a:t>
            </a:r>
            <a:r>
              <a:rPr lang="en-US" altLang="en-US" sz="3200" u="sng" dirty="0">
                <a:solidFill>
                  <a:srgbClr val="FFFFCC"/>
                </a:solidFill>
                <a:latin typeface="Verdana" panose="020B0604030504040204" pitchFamily="34" charset="0"/>
                <a:ea typeface="Verdana" panose="020B0604030504040204" pitchFamily="34" charset="0"/>
                <a:cs typeface="Verdana" panose="020B0604030504040204" pitchFamily="34" charset="0"/>
              </a:rPr>
              <a:t>Consequences</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Josh.24:15</a:t>
            </a:r>
          </a:p>
          <a:p>
            <a:pPr marL="914400" lvl="1" indent="-457200" defTabSz="392113" eaLnBrk="1" hangingPunct="1">
              <a:spcAft>
                <a:spcPts val="800"/>
              </a:spcAft>
              <a:buFont typeface="Arial" panose="020B0604020202020204" pitchFamily="34" charset="0"/>
              <a:buChar char="•"/>
            </a:pP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ounded Rectangle 3"/>
          <p:cNvSpPr/>
          <p:nvPr/>
        </p:nvSpPr>
        <p:spPr bwMode="auto">
          <a:xfrm>
            <a:off x="342900" y="609600"/>
            <a:ext cx="8458200" cy="533400"/>
          </a:xfrm>
          <a:prstGeom prst="roundRect">
            <a:avLst/>
          </a:prstGeom>
          <a:solidFill>
            <a:schemeClr val="bg1"/>
          </a:solid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Absence Is Unholy Longing</a:t>
            </a:r>
            <a:endParaRPr kumimoji="0" lang="en-US" sz="1800"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bwMode="auto">
          <a:xfrm>
            <a:off x="350520" y="1295400"/>
            <a:ext cx="8458200" cy="1143000"/>
          </a:xfrm>
          <a:prstGeom prst="roundRect">
            <a:avLst/>
          </a:prstGeom>
          <a:solidFill>
            <a:srgbClr val="FFFFCC"/>
          </a:solidFill>
          <a:ln w="3175" cap="flat" cmpd="sng" algn="ctr">
            <a:solidFill>
              <a:schemeClr val="accent2">
                <a:lumMod val="50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7D">
                    <a:lumMod val="50000"/>
                  </a:srgbClr>
                </a:solidFill>
                <a:effectLst/>
                <a:uLnTx/>
                <a:uFillTx/>
                <a:latin typeface="Verdana" panose="020B0604030504040204" pitchFamily="34" charset="0"/>
                <a:ea typeface="Verdana" panose="020B0604030504040204" pitchFamily="34" charset="0"/>
                <a:cs typeface="Verdana" panose="020B0604030504040204" pitchFamily="34" charset="0"/>
              </a:rPr>
              <a:t>II. Attendance Is Holy Longing (Principles + Attitude)</a:t>
            </a:r>
            <a:endParaRPr kumimoji="0" lang="en-US" sz="2800" b="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6148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Hunger &amp; thirst, Mt.5:6</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‘How much do I have to eat?’</a:t>
            </a:r>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1066800"/>
            <a:ext cx="8382000" cy="1143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Blessed are those who hunger and thirst for righteousness, For they shall be filled.</a:t>
            </a:r>
          </a:p>
        </p:txBody>
      </p:sp>
      <p:sp>
        <p:nvSpPr>
          <p:cNvPr id="5" name="Rectangle 4"/>
          <p:cNvSpPr/>
          <p:nvPr/>
        </p:nvSpPr>
        <p:spPr bwMode="auto">
          <a:xfrm>
            <a:off x="381000" y="2286000"/>
            <a:ext cx="8382000" cy="1143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…as newborn babes, desire the pure milk of the word, that you may grow thereby </a:t>
            </a:r>
            <a:r>
              <a:rPr lang="en-US"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1 Pt.2:2</a:t>
            </a:r>
            <a:endParaRPr lang="en-US" sz="3200" dirty="0">
              <a:latin typeface="Arial" panose="020B0604020202020204" pitchFamily="34" charset="0"/>
              <a:cs typeface="Arial" panose="020B0604020202020204" pitchFamily="34" charset="0"/>
              <a:hlinkClick r:id="rId2"/>
            </a:endParaRPr>
          </a:p>
        </p:txBody>
      </p:sp>
    </p:spTree>
    <p:extLst>
      <p:ext uri="{BB962C8B-B14F-4D97-AF65-F5344CB8AC3E}">
        <p14:creationId xmlns:p14="http://schemas.microsoft.com/office/powerpoint/2010/main" val="18028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True treasure, Mt.6:19-21 </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3962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b="1" baseline="30000" dirty="0">
                <a:latin typeface="Arial" panose="020B0604020202020204" pitchFamily="34" charset="0"/>
                <a:ea typeface="Verdana" panose="020B0604030504040204" pitchFamily="34" charset="0"/>
                <a:cs typeface="Arial" panose="020B0604020202020204" pitchFamily="34" charset="0"/>
              </a:rPr>
              <a:t>19</a:t>
            </a:r>
            <a:r>
              <a:rPr lang="en-US" sz="3200" dirty="0">
                <a:latin typeface="Arial" panose="020B0604020202020204" pitchFamily="34" charset="0"/>
                <a:ea typeface="Verdana" panose="020B0604030504040204" pitchFamily="34" charset="0"/>
                <a:cs typeface="Arial" panose="020B0604020202020204" pitchFamily="34" charset="0"/>
              </a:rPr>
              <a:t> Do not lay up for yourselves treasures on earth, where moth and rust destroy and where thieves break in and steal;  </a:t>
            </a:r>
            <a:r>
              <a:rPr lang="en-US" sz="3200" b="1" baseline="30000" dirty="0">
                <a:latin typeface="Arial" panose="020B0604020202020204" pitchFamily="34" charset="0"/>
                <a:ea typeface="Verdana" panose="020B0604030504040204" pitchFamily="34" charset="0"/>
                <a:cs typeface="Arial" panose="020B0604020202020204" pitchFamily="34" charset="0"/>
              </a:rPr>
              <a:t>20</a:t>
            </a:r>
            <a:r>
              <a:rPr lang="en-US" sz="3200" dirty="0">
                <a:latin typeface="Arial" panose="020B0604020202020204" pitchFamily="34" charset="0"/>
                <a:ea typeface="Verdana" panose="020B0604030504040204" pitchFamily="34" charset="0"/>
                <a:cs typeface="Arial" panose="020B0604020202020204" pitchFamily="34" charset="0"/>
              </a:rPr>
              <a:t> but lay up for yourselves treasures in heaven, where neither moth nor rust destroys and where thieves do not break in and steal.  </a:t>
            </a:r>
            <a:r>
              <a:rPr lang="en-US" sz="3200" b="1" baseline="30000" dirty="0">
                <a:latin typeface="Arial" panose="020B0604020202020204" pitchFamily="34" charset="0"/>
                <a:ea typeface="Verdana" panose="020B0604030504040204" pitchFamily="34" charset="0"/>
                <a:cs typeface="Arial" panose="020B0604020202020204" pitchFamily="34" charset="0"/>
              </a:rPr>
              <a:t>21</a:t>
            </a:r>
            <a:r>
              <a:rPr lang="en-US" sz="3200" dirty="0">
                <a:latin typeface="Arial" panose="020B0604020202020204" pitchFamily="34" charset="0"/>
                <a:ea typeface="Verdana" panose="020B0604030504040204" pitchFamily="34" charset="0"/>
                <a:cs typeface="Arial" panose="020B0604020202020204" pitchFamily="34" charset="0"/>
              </a:rPr>
              <a:t> For where your treasure is, there your heart will be also.</a:t>
            </a: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Overtime work</a:t>
            </a: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Career</a:t>
            </a:r>
          </a:p>
        </p:txBody>
      </p:sp>
    </p:spTree>
    <p:extLst>
      <p:ext uri="{BB962C8B-B14F-4D97-AF65-F5344CB8AC3E}">
        <p14:creationId xmlns:p14="http://schemas.microsoft.com/office/powerpoint/2010/main" val="375241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First things first, Mt.6:33 </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16002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But seek first the kingdom of God and His righteousness, and all these things shall be added to you. </a:t>
            </a: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Weekending   </a:t>
            </a:r>
            <a:r>
              <a:rPr lang="en-US" sz="3200" dirty="0">
                <a:solidFill>
                  <a:srgbClr val="66FF33"/>
                </a:solidFill>
                <a:latin typeface="Arial" panose="020B0604020202020204" pitchFamily="34" charset="0"/>
                <a:ea typeface="Verdana" panose="020B0604030504040204" pitchFamily="34" charset="0"/>
                <a:cs typeface="Arial" panose="020B0604020202020204" pitchFamily="34" charset="0"/>
              </a:rPr>
              <a:t>[mobility;  money;  time]</a:t>
            </a:r>
          </a:p>
          <a:p>
            <a:pPr marL="914400" lvl="1"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Does it stop being Lord’s Day when I travel?</a:t>
            </a: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Travel – some plan ahead.</a:t>
            </a:r>
          </a:p>
        </p:txBody>
      </p:sp>
    </p:spTree>
    <p:extLst>
      <p:ext uri="{BB962C8B-B14F-4D97-AF65-F5344CB8AC3E}">
        <p14:creationId xmlns:p14="http://schemas.microsoft.com/office/powerpoint/2010/main" val="157356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effectLst/>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Influence, Mt.18:6 </a:t>
            </a:r>
            <a:endParaRPr lang="en-US" sz="3600" dirty="0"/>
          </a:p>
        </p:txBody>
      </p:sp>
      <p:sp>
        <p:nvSpPr>
          <p:cNvPr id="6146" name="Rectangle 3"/>
          <p:cNvSpPr>
            <a:spLocks noGrp="1" noChangeArrowheads="1"/>
          </p:cNvSpPr>
          <p:nvPr>
            <p:ph idx="1"/>
          </p:nvPr>
        </p:nvSpPr>
        <p:spPr>
          <a:xfrm>
            <a:off x="381000" y="1066800"/>
            <a:ext cx="8382000" cy="5105400"/>
          </a:xfrm>
        </p:spPr>
        <p:txBody>
          <a:bodyPr/>
          <a:lstStyle/>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spcAft>
                <a:spcPts val="600"/>
              </a:spcAft>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381000" y="990600"/>
            <a:ext cx="8382000" cy="2514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3200" dirty="0">
                <a:latin typeface="Arial" panose="020B0604020202020204" pitchFamily="34" charset="0"/>
                <a:cs typeface="Arial" panose="020B0604020202020204" pitchFamily="34" charset="0"/>
              </a:rPr>
              <a:t>But whoever causes one of these little ones who believe in Me to sin, it would be better for him if a millstone were hung around his neck, and he were drowned in the depth of the sea.</a:t>
            </a: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Vacations may undo parental training</a:t>
            </a:r>
          </a:p>
          <a:p>
            <a:pPr marL="457200" indent="-457200">
              <a:spcBef>
                <a:spcPts val="1200"/>
              </a:spcBef>
              <a:buFont typeface="Wingdings" panose="05000000000000000000" pitchFamily="2" charset="2"/>
              <a:buChar char="q"/>
            </a:pP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Localized ‘god’</a:t>
            </a:r>
            <a:endParaRPr lang="en-US" sz="3200" dirty="0">
              <a:solidFill>
                <a:srgbClr val="66FF33"/>
              </a:solidFill>
              <a:latin typeface="Arial" panose="020B0604020202020204" pitchFamily="34" charset="0"/>
              <a:ea typeface="Verdana" panose="020B0604030504040204" pitchFamily="34" charset="0"/>
              <a:cs typeface="Arial" panose="020B0604020202020204" pitchFamily="34" charset="0"/>
            </a:endParaRPr>
          </a:p>
          <a:p>
            <a:pPr lvl="1">
              <a:spcBef>
                <a:spcPts val="1200"/>
              </a:spcBef>
            </a:pPr>
            <a:endParaRPr lang="en-US" sz="320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465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lack"/>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1892</TotalTime>
  <Words>1011</Words>
  <Application>Microsoft Office PowerPoint</Application>
  <PresentationFormat>On-screen Show (4:3)</PresentationFormat>
  <Paragraphs>163</Paragraphs>
  <Slides>30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Arial Black</vt:lpstr>
      <vt:lpstr>Calibri</vt:lpstr>
      <vt:lpstr>Helvetica</vt:lpstr>
      <vt:lpstr>Times</vt:lpstr>
      <vt:lpstr>Verdana</vt:lpstr>
      <vt:lpstr>Wingdings</vt:lpstr>
      <vt:lpstr>Blank Presentation</vt:lpstr>
      <vt:lpstr>1_Default Design</vt:lpstr>
      <vt:lpstr>Most of society agrees . . .</vt:lpstr>
      <vt:lpstr>Why Are You So Strict About Attendance? (II)</vt:lpstr>
      <vt:lpstr>PowerPoint Presentation</vt:lpstr>
      <vt:lpstr>Num.11:4</vt:lpstr>
      <vt:lpstr>PowerPoint Presentation</vt:lpstr>
      <vt:lpstr>Hunger &amp; thirst, Mt.5:6</vt:lpstr>
      <vt:lpstr>True treasure, Mt.6:19-21 </vt:lpstr>
      <vt:lpstr>First things first, Mt.6:33 </vt:lpstr>
      <vt:lpstr>Influence, Mt.18:6 </vt:lpstr>
      <vt:lpstr>Worship, John 4:23-24</vt:lpstr>
      <vt:lpstr>Love, John 14:15</vt:lpstr>
      <vt:lpstr>The example, Acts 20:7</vt:lpstr>
      <vt:lpstr>The spiritual mind, Romans 8:4-6</vt:lpstr>
      <vt:lpstr>Lord’s supper, 1 Co.10:16</vt:lpstr>
      <vt:lpstr>No offense, 1 Co.10:32</vt:lpstr>
      <vt:lpstr>Spiritual growth, 1 Co.14:3</vt:lpstr>
      <vt:lpstr>Always abounding, 1 Co.15:58</vt:lpstr>
      <vt:lpstr>It’s about time, Eph.5:16</vt:lpstr>
      <vt:lpstr>Consistency is the key, Eph.6:1-4</vt:lpstr>
      <vt:lpstr>We are the only Bible, Ph.2:15</vt:lpstr>
      <vt:lpstr>Head orders members, Col.1:18</vt:lpstr>
      <vt:lpstr>Incentive, Col.3:1-3</vt:lpstr>
      <vt:lpstr>Abundant growth / love, 2 Th.1:3</vt:lpstr>
      <vt:lpstr>Neglect, Hb.2:3</vt:lpstr>
      <vt:lpstr>Stunted growth, Hb.5:12-14</vt:lpstr>
      <vt:lpstr>Faith? Hope? Love? Hb.10:26-32</vt:lpstr>
      <vt:lpstr>Choices, Hb.10:28-29</vt:lpstr>
      <vt:lpstr>Crippled, Hb.13:17</vt:lpstr>
      <vt:lpstr>Faithful? Ja.4:17</vt:lpstr>
      <vt:lpstr>Holy motivation, Ps.122:1</vt:lpstr>
    </vt:vector>
  </TitlesOfParts>
  <Company>閘]狴逄掘뿿��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Matt Duggin</dc:creator>
  <cp:lastModifiedBy>tchtcj@gmail.com</cp:lastModifiedBy>
  <cp:revision>225</cp:revision>
  <dcterms:created xsi:type="dcterms:W3CDTF">2007-07-13T04:29:51Z</dcterms:created>
  <dcterms:modified xsi:type="dcterms:W3CDTF">2017-06-05T02:58:14Z</dcterms:modified>
</cp:coreProperties>
</file>