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7" r:id="rId3"/>
    <p:sldId id="290" r:id="rId4"/>
    <p:sldId id="259" r:id="rId5"/>
    <p:sldId id="260" r:id="rId6"/>
    <p:sldId id="293" r:id="rId7"/>
    <p:sldId id="262" r:id="rId8"/>
    <p:sldId id="268" r:id="rId9"/>
    <p:sldId id="294" r:id="rId10"/>
    <p:sldId id="295" r:id="rId11"/>
    <p:sldId id="296" r:id="rId12"/>
    <p:sldId id="297" r:id="rId13"/>
    <p:sldId id="304" r:id="rId14"/>
    <p:sldId id="272" r:id="rId15"/>
    <p:sldId id="273" r:id="rId16"/>
    <p:sldId id="299" r:id="rId17"/>
    <p:sldId id="298" r:id="rId18"/>
    <p:sldId id="274" r:id="rId19"/>
    <p:sldId id="275" r:id="rId20"/>
    <p:sldId id="276" r:id="rId21"/>
    <p:sldId id="277" r:id="rId22"/>
    <p:sldId id="278" r:id="rId23"/>
    <p:sldId id="284" r:id="rId24"/>
    <p:sldId id="285" r:id="rId25"/>
    <p:sldId id="286" r:id="rId26"/>
    <p:sldId id="287" r:id="rId27"/>
    <p:sldId id="288" r:id="rId28"/>
    <p:sldId id="279" r:id="rId29"/>
    <p:sldId id="280" r:id="rId30"/>
    <p:sldId id="281" r:id="rId31"/>
    <p:sldId id="282" r:id="rId32"/>
    <p:sldId id="283" r:id="rId33"/>
    <p:sldId id="30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99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2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CC59-2BB9-4D66-89EA-EC5F53207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30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277CA-B34E-4685-9764-05F1582DD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5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44EF-35B6-4BA2-94E8-8A291C309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70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CDB0-671E-4BF2-9B05-F278A425E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0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083BD-CC05-454A-B5F3-8330BAA7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77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E5FA-4EEC-4547-8EDF-B41A7E5E2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89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84FB7-DB9A-46D2-B1A2-EB73675BA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98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8E9-636E-4686-8A5C-2BD8042C2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97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9D4D-AEBA-443F-A46F-AF483A246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94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F0AC7-175D-42AC-BE4B-9BBD2289A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7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F513-D9AC-4E72-A51A-42CDBCD9F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5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68EBA-A7B9-429F-ABFC-7908F04228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990600"/>
            <a:ext cx="6242304" cy="4824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8400" y="2379408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The Canon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Of Scripture</a:t>
            </a:r>
          </a:p>
        </p:txBody>
      </p:sp>
    </p:spTree>
    <p:extLst>
      <p:ext uri="{BB962C8B-B14F-4D97-AF65-F5344CB8AC3E}">
        <p14:creationId xmlns:p14="http://schemas.microsoft.com/office/powerpoint/2010/main" val="265940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Principles That Guided </a:t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3600" dirty="0">
                <a:solidFill>
                  <a:srgbClr val="FFFF00"/>
                </a:solidFill>
              </a:rPr>
              <a:t>Canon 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Is it authoritative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Is it prophetic</a:t>
            </a:r>
          </a:p>
          <a:p>
            <a:pPr marL="514350" indent="-514350">
              <a:buFontTx/>
              <a:buAutoNum type="arabicPeriod"/>
            </a:pPr>
            <a:r>
              <a:rPr lang="en-US" altLang="en-US" b="1" dirty="0">
                <a:solidFill>
                  <a:srgbClr val="FFFF00"/>
                </a:solidFill>
              </a:rPr>
              <a:t>Is it authentic </a:t>
            </a:r>
            <a:r>
              <a:rPr lang="en-US" altLang="en-US" dirty="0">
                <a:solidFill>
                  <a:schemeClr val="bg1"/>
                </a:solidFill>
              </a:rPr>
              <a:t>(does it tell truth about subjects it discusses)?   Gal.6:16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Luther: Paul and James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Augustine: ivy or gourd?</a:t>
            </a:r>
          </a:p>
        </p:txBody>
      </p:sp>
    </p:spTree>
    <p:extLst>
      <p:ext uri="{BB962C8B-B14F-4D97-AF65-F5344CB8AC3E}">
        <p14:creationId xmlns:p14="http://schemas.microsoft.com/office/powerpoint/2010/main" val="13995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Principles That Guided </a:t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3600" dirty="0">
                <a:solidFill>
                  <a:srgbClr val="FFFF00"/>
                </a:solidFill>
              </a:rPr>
              <a:t>Canon 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Is it authoritative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Is it prophetic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Is it authentic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200" b="1" dirty="0">
                <a:solidFill>
                  <a:srgbClr val="FFFF00"/>
                </a:solidFill>
              </a:rPr>
              <a:t>Is it dynamic </a:t>
            </a:r>
            <a:r>
              <a:rPr lang="en-US" altLang="en-US" sz="3200" dirty="0">
                <a:solidFill>
                  <a:schemeClr val="bg1"/>
                </a:solidFill>
              </a:rPr>
              <a:t>(come with power of God)?   Hb.4:12; 2 Tim.3:16-17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Song of Solomon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Ecclesiastes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Esther</a:t>
            </a:r>
          </a:p>
        </p:txBody>
      </p:sp>
    </p:spTree>
    <p:extLst>
      <p:ext uri="{BB962C8B-B14F-4D97-AF65-F5344CB8AC3E}">
        <p14:creationId xmlns:p14="http://schemas.microsoft.com/office/powerpoint/2010/main" val="179442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Principles That Guided </a:t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3600" dirty="0">
                <a:solidFill>
                  <a:srgbClr val="FFFF00"/>
                </a:solidFill>
              </a:rPr>
              <a:t>Canon 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Is it authoritative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Is it prophetic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Is it authentic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Is it dynamic</a:t>
            </a:r>
          </a:p>
          <a:p>
            <a:pPr marL="514350" indent="-514350">
              <a:buFontTx/>
              <a:buAutoNum type="arabicPeriod"/>
            </a:pPr>
            <a:r>
              <a:rPr lang="en-US" altLang="en-US" b="1" dirty="0">
                <a:solidFill>
                  <a:srgbClr val="FFFF00"/>
                </a:solidFill>
              </a:rPr>
              <a:t>Was it received </a:t>
            </a:r>
            <a:r>
              <a:rPr lang="en-US" altLang="en-US" dirty="0">
                <a:solidFill>
                  <a:schemeClr val="bg1"/>
                </a:solidFill>
              </a:rPr>
              <a:t>(accepted generally by people of God)?  1 Th.2:13; Col.4:16</a:t>
            </a:r>
          </a:p>
        </p:txBody>
      </p:sp>
    </p:spTree>
    <p:extLst>
      <p:ext uri="{BB962C8B-B14F-4D97-AF65-F5344CB8AC3E}">
        <p14:creationId xmlns:p14="http://schemas.microsoft.com/office/powerpoint/2010/main" val="376575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>
                <a:solidFill>
                  <a:srgbClr val="FFFFCC"/>
                </a:solidFill>
              </a:rPr>
              <a:t>1 Thessalonians 2:13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3896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3100" dirty="0">
                <a:solidFill>
                  <a:schemeClr val="bg1"/>
                </a:solidFill>
              </a:rPr>
              <a:t>For this reason we also thank God without ceasing, because when </a:t>
            </a:r>
            <a:r>
              <a:rPr lang="en-US" sz="3100" dirty="0">
                <a:solidFill>
                  <a:srgbClr val="FFFF00"/>
                </a:solidFill>
              </a:rPr>
              <a:t>you received </a:t>
            </a:r>
            <a:r>
              <a:rPr lang="en-US" sz="3100" dirty="0">
                <a:solidFill>
                  <a:schemeClr val="bg1"/>
                </a:solidFill>
              </a:rPr>
              <a:t>the </a:t>
            </a:r>
            <a:r>
              <a:rPr lang="en-US" sz="3100" dirty="0">
                <a:solidFill>
                  <a:srgbClr val="FFFF00"/>
                </a:solidFill>
              </a:rPr>
              <a:t>word of God </a:t>
            </a:r>
            <a:r>
              <a:rPr lang="en-US" sz="3100" dirty="0">
                <a:solidFill>
                  <a:schemeClr val="bg1"/>
                </a:solidFill>
              </a:rPr>
              <a:t>which you </a:t>
            </a:r>
            <a:r>
              <a:rPr lang="en-US" sz="3100" dirty="0">
                <a:solidFill>
                  <a:srgbClr val="FFFF00"/>
                </a:solidFill>
              </a:rPr>
              <a:t>heard from us</a:t>
            </a:r>
            <a:r>
              <a:rPr lang="en-US" sz="3100" dirty="0">
                <a:solidFill>
                  <a:schemeClr val="bg1"/>
                </a:solidFill>
              </a:rPr>
              <a:t>, you welcomed it not as the word of men, but as it is in truth, the </a:t>
            </a:r>
            <a:r>
              <a:rPr lang="en-US" sz="3100" dirty="0">
                <a:solidFill>
                  <a:srgbClr val="FFFF00"/>
                </a:solidFill>
              </a:rPr>
              <a:t>word of God</a:t>
            </a:r>
            <a:r>
              <a:rPr lang="en-US" sz="3100" dirty="0">
                <a:solidFill>
                  <a:schemeClr val="bg1"/>
                </a:solidFill>
              </a:rPr>
              <a:t>, which also effectively works in you who believe.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FFCC"/>
                </a:solidFill>
              </a:rPr>
              <a:t>Colossians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sz="3600" dirty="0">
                <a:solidFill>
                  <a:srgbClr val="FFFFCC"/>
                </a:solidFill>
              </a:rPr>
              <a:t>4:16</a:t>
            </a:r>
            <a:endParaRPr lang="en-US" dirty="0">
              <a:solidFill>
                <a:srgbClr val="FFFFCC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100" dirty="0">
                <a:solidFill>
                  <a:schemeClr val="bg1"/>
                </a:solidFill>
              </a:rPr>
              <a:t>Now when </a:t>
            </a:r>
            <a:r>
              <a:rPr lang="en-US" sz="3100" dirty="0">
                <a:solidFill>
                  <a:srgbClr val="FFFF00"/>
                </a:solidFill>
              </a:rPr>
              <a:t>this epistle </a:t>
            </a:r>
            <a:r>
              <a:rPr lang="en-US" sz="3100" dirty="0">
                <a:solidFill>
                  <a:schemeClr val="bg1"/>
                </a:solidFill>
              </a:rPr>
              <a:t>is read among you, see that it is read </a:t>
            </a:r>
            <a:r>
              <a:rPr lang="en-US" sz="3100" dirty="0">
                <a:solidFill>
                  <a:srgbClr val="FFFF00"/>
                </a:solidFill>
              </a:rPr>
              <a:t>also</a:t>
            </a:r>
            <a:r>
              <a:rPr lang="en-US" sz="3100" dirty="0">
                <a:solidFill>
                  <a:schemeClr val="bg1"/>
                </a:solidFill>
              </a:rPr>
              <a:t> in the church of the Laodiceans, and that </a:t>
            </a:r>
            <a:r>
              <a:rPr lang="en-US" sz="3100" dirty="0">
                <a:solidFill>
                  <a:srgbClr val="FFFF00"/>
                </a:solidFill>
              </a:rPr>
              <a:t>you likewise </a:t>
            </a:r>
            <a:r>
              <a:rPr lang="en-US" sz="3100" dirty="0">
                <a:solidFill>
                  <a:schemeClr val="bg1"/>
                </a:solidFill>
              </a:rPr>
              <a:t>read the epistle from Laodicea.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CC"/>
                </a:solidFill>
              </a:rPr>
              <a:t>“But what’s remarkable is that even though the fringes of the canon remained unsettled for a while, there was actually a high degree of unanimity concerning the greater part of the NT within the first two centuries.  And this was true among very diverse congregations scattered over a wide area... It was, if I may put it this way, an example of ‘survival of the fittest’” </a:t>
            </a:r>
            <a:r>
              <a:rPr lang="en-US" sz="2400" dirty="0">
                <a:solidFill>
                  <a:schemeClr val="bg1"/>
                </a:solidFill>
              </a:rPr>
              <a:t>– Metzger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FFFFCC"/>
                </a:solidFill>
              </a:rPr>
              <a:t>“The most traveled roads in Europe are the best roads; that’s why they’re so heavily traveled” </a:t>
            </a:r>
            <a:r>
              <a:rPr lang="en-US" altLang="en-US" sz="2000" dirty="0">
                <a:solidFill>
                  <a:schemeClr val="bg1"/>
                </a:solidFill>
              </a:rPr>
              <a:t>(Arthur Darby Nock)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dirty="0">
                <a:solidFill>
                  <a:srgbClr val="FFFFCC"/>
                </a:solidFill>
              </a:rPr>
              <a:t>“It is the simple truth to say that the NT books became canonical because no one could stop them doing so” </a:t>
            </a:r>
            <a:r>
              <a:rPr lang="en-US" altLang="en-US" dirty="0">
                <a:solidFill>
                  <a:schemeClr val="bg1"/>
                </a:solidFill>
              </a:rPr>
              <a:t>– </a:t>
            </a:r>
            <a:r>
              <a:rPr lang="en-US" altLang="en-US" sz="2000" dirty="0">
                <a:solidFill>
                  <a:schemeClr val="bg1"/>
                </a:solidFill>
              </a:rPr>
              <a:t>Barclay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FFFFCC"/>
                </a:solidFill>
              </a:rPr>
              <a:t>“The canon is a list of authoritative books more than it is an authoritative list of books.  These documents didn’t derive their </a:t>
            </a:r>
            <a:r>
              <a:rPr lang="en-US" altLang="en-US" dirty="0" err="1">
                <a:solidFill>
                  <a:srgbClr val="FFFFCC"/>
                </a:solidFill>
              </a:rPr>
              <a:t>auth-ority</a:t>
            </a:r>
            <a:r>
              <a:rPr lang="en-US" altLang="en-US" dirty="0">
                <a:solidFill>
                  <a:srgbClr val="FFFFCC"/>
                </a:solidFill>
              </a:rPr>
              <a:t> from being selected; each one was authoritative before anyone gathered them together’ </a:t>
            </a:r>
            <a:r>
              <a:rPr lang="en-US" altLang="en-US" sz="2400" dirty="0">
                <a:solidFill>
                  <a:schemeClr val="bg1"/>
                </a:solidFill>
              </a:rPr>
              <a:t>– Metzger</a:t>
            </a:r>
            <a:r>
              <a:rPr lang="en-US" altLang="en-US" dirty="0">
                <a:solidFill>
                  <a:srgbClr val="FFFFCC"/>
                </a:solidFill>
              </a:rPr>
              <a:t>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5060" y="3733800"/>
            <a:ext cx="5638800" cy="2209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People didn’t determine what would be in the Bible. 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They discovered what God intended to be there.</a:t>
            </a:r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0600"/>
            <a:ext cx="6858000" cy="457200"/>
          </a:xfr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/>
          <a:lstStyle/>
          <a:p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What Is A Canon?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43000" y="2209800"/>
            <a:ext cx="6858000" cy="152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What Is The Apocrypha?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1600200"/>
            <a:ext cx="68580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Early Christians Aware Of Counterfeits</a:t>
            </a:r>
          </a:p>
        </p:txBody>
      </p:sp>
    </p:spTree>
    <p:extLst>
      <p:ext uri="{BB962C8B-B14F-4D97-AF65-F5344CB8AC3E}">
        <p14:creationId xmlns:p14="http://schemas.microsoft.com/office/powerpoint/2010/main" val="419556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Some assert Alexandrian Canon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was wider than Palestinian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>
                <a:solidFill>
                  <a:srgbClr val="FFFFCC"/>
                </a:solidFill>
              </a:rPr>
              <a:t>[Wrong:  Josephus . . .  Susannah . . .]</a:t>
            </a: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The Wisdom of Solomon  (c. 30 B.C.)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Ecclesiasticus (Sirach)  (132 B.C.)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Tobit  (c. 200 B.C.)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Judith  (c. 150 B.C.)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1 Esdras  (c. 150-100 B.C.)</a:t>
            </a:r>
            <a:r>
              <a:rPr lang="en-US" altLang="en-US" dirty="0">
                <a:solidFill>
                  <a:srgbClr val="FFFF00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Alexandrian Canon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1 Maccabees  (c. 110 B.C)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2 Maccabees  (c. 110-70 B.C)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Baruch  (c. 150-50 B.C.)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Letter of Jeremiah  (c. 300-100 B.C.)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2 Esdras  (c. A.D 100)</a:t>
            </a:r>
            <a:r>
              <a:rPr lang="en-US" altLang="en-US" dirty="0">
                <a:solidFill>
                  <a:srgbClr val="FFFF00"/>
                </a:solidFill>
              </a:rPr>
              <a:t>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Lost Gospels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PBS radio / TV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Bookstore: lost books of the Bible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2743200"/>
            <a:ext cx="7315200" cy="304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</a:rPr>
              <a:t>Tertullian </a:t>
            </a:r>
            <a:r>
              <a:rPr lang="en-US" sz="2400" dirty="0">
                <a:solidFill>
                  <a:schemeClr val="tx1"/>
                </a:solidFill>
              </a:rPr>
              <a:t>[AD 196]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two ways to nullify Scriptures – </a:t>
            </a:r>
          </a:p>
          <a:p>
            <a:pPr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</a:rPr>
              <a:t>1.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Marcion’s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way (the knife)</a:t>
            </a:r>
          </a:p>
          <a:p>
            <a:pPr marL="339725" indent="-339725"/>
            <a:r>
              <a:rPr lang="en-US" sz="2400" dirty="0">
                <a:solidFill>
                  <a:schemeClr val="tx1"/>
                </a:solidFill>
              </a:rPr>
              <a:t>2.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Valentinus (entire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</a:rPr>
              <a:t>instrumentum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by misinterpreting)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Alexandrian Canon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Additions to Esther  (140-130 BC)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Prayer of Azariah (Song of Three Young Men)  (2nd or 1st cent. B.C)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Susanna  (2nd or 1st cent. B.C.)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Bel and the Dragon  (c. 100 B.C.) 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Prayer of Manasseh  (2nd or 1st cent. B.C.)</a:t>
            </a:r>
            <a:r>
              <a:rPr lang="en-US" altLang="en-US" dirty="0">
                <a:solidFill>
                  <a:srgbClr val="FFFF00"/>
                </a:solidFill>
              </a:rPr>
              <a:t>*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[* books not included by R. Catholics]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Reasons to Reject Apocrypha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748" y="1371600"/>
            <a:ext cx="8382000" cy="4754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1. </a:t>
            </a:r>
            <a:r>
              <a:rPr lang="en-US" altLang="en-US" dirty="0">
                <a:solidFill>
                  <a:srgbClr val="FFFF00"/>
                </a:solidFill>
              </a:rPr>
              <a:t>Oldest versions of LXX date to 4th century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chemeClr val="bg1"/>
                </a:solidFill>
              </a:rPr>
              <a:t>We don’t know if earlier copies that Jesus &amp; apostles used included the apocrypha  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chemeClr val="bg1"/>
                </a:solidFill>
              </a:rPr>
              <a:t>We do know they never quoted from it.  [They quote hundreds of times from all parts of OT]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chemeClr val="bg1"/>
                </a:solidFill>
              </a:rPr>
              <a:t>Jude may allude to it (v.14), but not as authoritative.  Ac.17:23, 28; Tit.1:12-13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marL="457200" indent="-457200" algn="l"/>
            <a:r>
              <a:rPr lang="en-US" altLang="en-US" sz="3200" dirty="0">
                <a:solidFill>
                  <a:schemeClr val="bg1"/>
                </a:solidFill>
              </a:rPr>
              <a:t>2. </a:t>
            </a:r>
            <a:r>
              <a:rPr lang="en-US" altLang="en-US" sz="3200" dirty="0">
                <a:solidFill>
                  <a:srgbClr val="FFFF00"/>
                </a:solidFill>
              </a:rPr>
              <a:t>The Apocrypha itself never claims to be the word of God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3. </a:t>
            </a:r>
            <a:r>
              <a:rPr lang="en-US" altLang="en-US" dirty="0">
                <a:solidFill>
                  <a:srgbClr val="FFFF00"/>
                </a:solidFill>
              </a:rPr>
              <a:t>Unbiblical concepts                              </a:t>
            </a:r>
            <a:r>
              <a:rPr lang="en-US" altLang="en-US" dirty="0">
                <a:solidFill>
                  <a:srgbClr val="FFFFCC"/>
                </a:solidFill>
              </a:rPr>
              <a:t>P</a:t>
            </a:r>
            <a:r>
              <a:rPr lang="en-US" altLang="en-US" sz="2800" dirty="0">
                <a:solidFill>
                  <a:srgbClr val="FFFFCC"/>
                </a:solidFill>
              </a:rPr>
              <a:t>rayer for the dead, </a:t>
            </a:r>
            <a:r>
              <a:rPr lang="en-US" altLang="en-US" sz="2800" dirty="0">
                <a:solidFill>
                  <a:schemeClr val="bg1"/>
                </a:solidFill>
              </a:rPr>
              <a:t>2 Macc.12:45-46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4. </a:t>
            </a:r>
            <a:r>
              <a:rPr lang="en-US" altLang="en-US" dirty="0">
                <a:solidFill>
                  <a:srgbClr val="FFFF00"/>
                </a:solidFill>
              </a:rPr>
              <a:t>Historical inaccuracies</a:t>
            </a:r>
          </a:p>
          <a:p>
            <a:pPr lvl="1"/>
            <a:r>
              <a:rPr lang="en-US" altLang="en-US" sz="3000" dirty="0">
                <a:solidFill>
                  <a:srgbClr val="FFFFCC"/>
                </a:solidFill>
              </a:rPr>
              <a:t>Tobit (alive when Assyrians conquered Israel (722 BC), </a:t>
            </a:r>
            <a:r>
              <a:rPr lang="en-US" altLang="en-US" sz="3000" b="1" dirty="0">
                <a:solidFill>
                  <a:srgbClr val="FFFFCC"/>
                </a:solidFill>
              </a:rPr>
              <a:t>and</a:t>
            </a:r>
            <a:r>
              <a:rPr lang="en-US" altLang="en-US" sz="3000" dirty="0">
                <a:solidFill>
                  <a:srgbClr val="FFFFCC"/>
                </a:solidFill>
              </a:rPr>
              <a:t> when Jeroboam revolted against Judah (935 BC), yet he lived only 158 years (14:11; 1:3-5)</a:t>
            </a:r>
          </a:p>
          <a:p>
            <a:pPr lvl="1"/>
            <a:r>
              <a:rPr lang="en-US" altLang="en-US" sz="3000" dirty="0">
                <a:solidFill>
                  <a:srgbClr val="FFFFCC"/>
                </a:solidFill>
              </a:rPr>
              <a:t>Tobit has Nebuchadnezzar reigning in Nineveh (1:1)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NT Apocrypha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Teaching of the Twelve Apostles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Epistle of Barnabas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First Epistle of Clement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Second Epistle of Clement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Shepherd of </a:t>
            </a:r>
            <a:r>
              <a:rPr lang="en-US" altLang="en-US" dirty="0" err="1">
                <a:solidFill>
                  <a:schemeClr val="bg1"/>
                </a:solidFill>
              </a:rPr>
              <a:t>Hermas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Apocalypse of Peter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Acts of Paul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NT Apocrypha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Epistle of Polycarp to the Philippians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Seven Epistles of Ignatius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Pseudo-Matthew 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solidFill>
                  <a:schemeClr val="bg1"/>
                </a:solidFill>
              </a:rPr>
              <a:t>Protevangelium</a:t>
            </a:r>
            <a:r>
              <a:rPr lang="en-US" altLang="en-US" dirty="0">
                <a:solidFill>
                  <a:schemeClr val="bg1"/>
                </a:solidFill>
              </a:rPr>
              <a:t> of James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the Nativity of Mary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Nicodemus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the Savior’s Infancy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History of Joseph the Carpenter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4000" dirty="0" err="1">
                <a:solidFill>
                  <a:srgbClr val="FFFF00"/>
                </a:solidFill>
              </a:rPr>
              <a:t>Pseudepigrapha</a:t>
            </a:r>
            <a:r>
              <a:rPr lang="en-US" altLang="en-US" sz="4000" dirty="0">
                <a:solidFill>
                  <a:srgbClr val="FFFF00"/>
                </a:solidFill>
              </a:rPr>
              <a:t>: Forgeries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(Falsely claim to be produced by biblical writers or in biblical times)   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Andrew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Bartholomew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Barnabas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Matthias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Thomas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Peter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Gospel of Philip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z="3600" dirty="0" err="1">
                <a:solidFill>
                  <a:srgbClr val="FFFF00"/>
                </a:solidFill>
              </a:rPr>
              <a:t>Pseudepigrapha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Acts of John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Acts of Paul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Acts of Peter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Acts of Andrew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Acts of Thomas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Acts of Matthias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Acts of Philip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Acts of Thaddaeus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3600" dirty="0" err="1">
                <a:solidFill>
                  <a:srgbClr val="FFFF00"/>
                </a:solidFill>
              </a:rPr>
              <a:t>Pseudepigrapha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Epistle of Paul to the Laodiceans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Apocalypse of Peter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Apocalypse of Paul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Apocalypse of Thomas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Apocalypse of John, the Theologian</a:t>
            </a: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6844" y="4495800"/>
            <a:ext cx="5562600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“Totally absurd and impious”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– Eusebius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Nag </a:t>
            </a:r>
            <a:r>
              <a:rPr lang="en-US" altLang="en-US" sz="3600" dirty="0" err="1">
                <a:solidFill>
                  <a:schemeClr val="bg1"/>
                </a:solidFill>
              </a:rPr>
              <a:t>Hamadi</a:t>
            </a:r>
            <a:r>
              <a:rPr lang="en-US" altLang="en-US" sz="3600" dirty="0">
                <a:solidFill>
                  <a:schemeClr val="bg1"/>
                </a:solidFill>
              </a:rPr>
              <a:t>, Egypt, 1945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FFFF00"/>
                </a:solidFill>
              </a:rPr>
              <a:t>Ebionites</a:t>
            </a:r>
            <a:r>
              <a:rPr lang="en-US" altLang="en-US" dirty="0">
                <a:solidFill>
                  <a:schemeClr val="bg1"/>
                </a:solidFill>
              </a:rPr>
              <a:t>:  Only Jews can follow Jesus.  They ate only kosher foods, took ritual baths, and required circumcision.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Marcionites</a:t>
            </a:r>
            <a:r>
              <a:rPr lang="en-US" altLang="en-US" dirty="0">
                <a:solidFill>
                  <a:schemeClr val="bg1"/>
                </a:solidFill>
              </a:rPr>
              <a:t>:  God of OT was too strict, therefore rejected OT; believed in two separate gods.   They replaced judgment with love and salvation.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Nag </a:t>
            </a:r>
            <a:r>
              <a:rPr lang="en-US" altLang="en-US" sz="3600" dirty="0" err="1">
                <a:solidFill>
                  <a:schemeClr val="bg1"/>
                </a:solidFill>
              </a:rPr>
              <a:t>Hamadi</a:t>
            </a:r>
            <a:r>
              <a:rPr lang="en-US" altLang="en-US" sz="3600" dirty="0">
                <a:solidFill>
                  <a:schemeClr val="bg1"/>
                </a:solidFill>
              </a:rPr>
              <a:t>, Egypt, 1945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FFFF00"/>
                </a:solidFill>
              </a:rPr>
              <a:t>Gnostics</a:t>
            </a:r>
            <a:r>
              <a:rPr lang="en-US" altLang="en-US" dirty="0">
                <a:solidFill>
                  <a:schemeClr val="bg1"/>
                </a:solidFill>
              </a:rPr>
              <a:t>:  Lesser God created world, all material things, including our bodies.</a:t>
            </a:r>
          </a:p>
          <a:p>
            <a:r>
              <a:rPr lang="en-US" altLang="en-US" dirty="0" err="1">
                <a:solidFill>
                  <a:srgbClr val="FFFF00"/>
                </a:solidFill>
              </a:rPr>
              <a:t>Thomasines</a:t>
            </a:r>
            <a:r>
              <a:rPr lang="en-US" altLang="en-US" dirty="0">
                <a:solidFill>
                  <a:schemeClr val="bg1"/>
                </a:solidFill>
              </a:rPr>
              <a:t>:  We share in divinity; Jesus teaches us to rediscover it in us.   This pursuit is more important than believing in His atoning sacrifice.  114 saying attributed to Jesus.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438399"/>
            <a:ext cx="6858000" cy="1071563"/>
          </a:xfr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/>
          <a:lstStyle/>
          <a:p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What Is A Canon?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Gospel of Thomas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Some sayings slightly modify what Jesus said.</a:t>
            </a:r>
            <a:r>
              <a:rPr lang="en-US" altLang="en-US" dirty="0">
                <a:solidFill>
                  <a:schemeClr val="bg1"/>
                </a:solidFill>
              </a:rPr>
              <a:t>  E.g.–  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100: </a:t>
            </a:r>
            <a:r>
              <a:rPr lang="en-US" altLang="en-US" sz="3200" dirty="0">
                <a:solidFill>
                  <a:schemeClr val="bg1"/>
                </a:solidFill>
              </a:rPr>
              <a:t>“Render to Caesar the things that are Caesar’s, render to God the things that are God’s, </a:t>
            </a:r>
            <a:r>
              <a:rPr lang="en-US" altLang="en-US" sz="3200" i="1" dirty="0">
                <a:solidFill>
                  <a:schemeClr val="bg1"/>
                </a:solidFill>
              </a:rPr>
              <a:t>render to me the things that are mine”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Gospel of Thomas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</a:rPr>
              <a:t>Other sayings make no sense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2: “Jesus said:  He who seeks must not stop seeking until he finds; and when he finds, he will be bewildered; and if he is bewildered, he will marvel, and will be king over the All”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</a:rPr>
              <a:t>Other parts contradict NT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chemeClr val="bg1"/>
                </a:solidFill>
              </a:rPr>
              <a:t>108:  “Jesus said:  He who drinks from my mouth will become as I am, and I myself will become he.  And the things that are hidden shall be revealed to him”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Gospel of Thomas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>
                <a:solidFill>
                  <a:schemeClr val="bg1"/>
                </a:solidFill>
              </a:rPr>
              <a:t>77: “…Split the wood; I am there.  Lift up the stone, and you will find me there”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114:  “Simon Peter said to them:  Let Mary go away from us, for women are not worthy of life.  Jesus said:  Lo, I shall lead her, so that I may make her a male, that she too may become a living spirit, resembling you males.  For every woman who makes herself a male will enter the kingdom of heaven”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Canon Conclusions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339725" indent="-339725">
              <a:spcAft>
                <a:spcPts val="120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1. </a:t>
            </a:r>
            <a:r>
              <a:rPr lang="en-US" altLang="en-US" sz="2400" dirty="0">
                <a:solidFill>
                  <a:schemeClr val="bg1"/>
                </a:solidFill>
              </a:rPr>
              <a:t>‘</a:t>
            </a:r>
            <a:r>
              <a:rPr lang="en-US" altLang="en-US" dirty="0">
                <a:solidFill>
                  <a:schemeClr val="bg1"/>
                </a:solidFill>
              </a:rPr>
              <a:t>Gnostic schools lost because they deserved to lose’ </a:t>
            </a:r>
            <a:r>
              <a:rPr lang="en-US" altLang="en-US" sz="2400">
                <a:solidFill>
                  <a:schemeClr val="bg1"/>
                </a:solidFill>
              </a:rPr>
              <a:t>– Bruce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2. </a:t>
            </a:r>
            <a:r>
              <a:rPr lang="en-US" altLang="en-US" dirty="0">
                <a:solidFill>
                  <a:schemeClr val="bg1"/>
                </a:solidFill>
              </a:rPr>
              <a:t>Feb.23, AD 303: Diocletian’s imperial edict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3. </a:t>
            </a:r>
            <a:r>
              <a:rPr lang="en-US" altLang="en-US" dirty="0">
                <a:solidFill>
                  <a:schemeClr val="bg1"/>
                </a:solidFill>
              </a:rPr>
              <a:t>Can we believe Bible’s claims?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Triad: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sz="2800" dirty="0">
                <a:solidFill>
                  <a:schemeClr val="bg1"/>
                </a:solidFill>
              </a:rPr>
              <a:t>1. </a:t>
            </a:r>
            <a:r>
              <a:rPr lang="en-US" altLang="en-US" dirty="0">
                <a:solidFill>
                  <a:srgbClr val="FFFFCC"/>
                </a:solidFill>
              </a:rPr>
              <a:t>Archaeological remains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sz="2800" dirty="0">
                <a:solidFill>
                  <a:schemeClr val="bg1"/>
                </a:solidFill>
              </a:rPr>
              <a:t>2. </a:t>
            </a:r>
            <a:r>
              <a:rPr lang="en-US" altLang="en-US" dirty="0">
                <a:solidFill>
                  <a:srgbClr val="FFFFCC"/>
                </a:solidFill>
              </a:rPr>
              <a:t>Epigraphic remains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sz="2800" dirty="0">
                <a:solidFill>
                  <a:schemeClr val="bg1"/>
                </a:solidFill>
              </a:rPr>
              <a:t>3. </a:t>
            </a:r>
            <a:r>
              <a:rPr lang="en-US" altLang="en-US" dirty="0">
                <a:solidFill>
                  <a:srgbClr val="FFFFCC"/>
                </a:solidFill>
              </a:rPr>
              <a:t>Literary / Historical traditions</a:t>
            </a:r>
          </a:p>
        </p:txBody>
      </p:sp>
    </p:spTree>
    <p:extLst>
      <p:ext uri="{BB962C8B-B14F-4D97-AF65-F5344CB8AC3E}">
        <p14:creationId xmlns:p14="http://schemas.microsoft.com/office/powerpoint/2010/main" val="32394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4000" dirty="0">
                <a:solidFill>
                  <a:srgbClr val="FFFF00"/>
                </a:solidFill>
              </a:rPr>
              <a:t>Rod (measuring rod), ruler, staff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 from OT term (Ezk.40:3).   Ga.6:16, 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links in chain of revelation: </a:t>
            </a:r>
            <a:b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. . . </a:t>
            </a:r>
            <a:r>
              <a:rPr lang="en-US" altLang="en-US" i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</a:t>
            </a:r>
          </a:p>
          <a:p>
            <a:pPr marL="855663" lvl="1" indent="-398463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concerns </a:t>
            </a:r>
            <a:r>
              <a:rPr lang="en-US" altLang="en-US" sz="32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 Scripture</a:t>
            </a:r>
          </a:p>
          <a:p>
            <a:pPr marL="855663" lvl="1" indent="-398463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Canonization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concerns </a:t>
            </a:r>
            <a:r>
              <a:rPr lang="en-US" altLang="en-US" sz="32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Scripture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Inspiration determines canonization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/>
                </a:solidFill>
              </a:rPr>
              <a:t>Mt.23:35, endorses </a:t>
            </a:r>
            <a:r>
              <a:rPr lang="en-US" altLang="en-US" sz="3400" dirty="0">
                <a:solidFill>
                  <a:srgbClr val="99FF33"/>
                </a:solidFill>
              </a:rPr>
              <a:t>Genesis</a:t>
            </a:r>
            <a:r>
              <a:rPr lang="en-US" altLang="en-US" sz="3400" dirty="0">
                <a:solidFill>
                  <a:schemeClr val="bg1"/>
                </a:solidFill>
              </a:rPr>
              <a:t> through </a:t>
            </a:r>
            <a:r>
              <a:rPr lang="en-US" altLang="en-US" sz="3400" dirty="0">
                <a:solidFill>
                  <a:srgbClr val="99FF33"/>
                </a:solidFill>
              </a:rPr>
              <a:t>Chronicles</a:t>
            </a:r>
            <a:r>
              <a:rPr lang="en-US" altLang="en-US" sz="34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sz="3400" dirty="0">
                <a:solidFill>
                  <a:schemeClr val="bg1"/>
                </a:solidFill>
              </a:rPr>
              <a:t>Lk.24:27,44, every section of OT (Law, Prophets, Psalms) prophetic;  His stamp of approval </a:t>
            </a:r>
          </a:p>
          <a:p>
            <a:r>
              <a:rPr lang="en-US" altLang="en-US" sz="3400" dirty="0">
                <a:solidFill>
                  <a:srgbClr val="FFFFCC"/>
                </a:solidFill>
              </a:rPr>
              <a:t>Jesus endorsed persons, events, books that moderns reject -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3104" y="4938252"/>
            <a:ext cx="57150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Eden, Noah (flood), Sodom…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Jonah, Adam and Eve, Moses,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David, Isaiah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0600"/>
            <a:ext cx="6858000" cy="457200"/>
          </a:xfr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/>
          <a:lstStyle/>
          <a:p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What Is A Canon?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43000" y="1600199"/>
            <a:ext cx="6858000" cy="213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Early Christians Were Aware of Counterfeits</a:t>
            </a:r>
          </a:p>
        </p:txBody>
      </p:sp>
    </p:spTree>
    <p:extLst>
      <p:ext uri="{BB962C8B-B14F-4D97-AF65-F5344CB8AC3E}">
        <p14:creationId xmlns:p14="http://schemas.microsoft.com/office/powerpoint/2010/main" val="265152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FF00"/>
                </a:solidFill>
              </a:rPr>
              <a:t>2 Th.2:1-2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People like to talk about lost books of the Bible – a</a:t>
            </a:r>
            <a:r>
              <a:rPr lang="en-US" altLang="en-US" sz="3200" dirty="0">
                <a:solidFill>
                  <a:schemeClr val="bg1"/>
                </a:solidFill>
              </a:rPr>
              <a:t>n </a:t>
            </a:r>
            <a:r>
              <a:rPr lang="en-US" altLang="en-US" sz="3200" b="1" dirty="0">
                <a:solidFill>
                  <a:srgbClr val="99FF33"/>
                </a:solidFill>
              </a:rPr>
              <a:t>impossible</a:t>
            </a:r>
            <a:r>
              <a:rPr lang="en-US" altLang="en-US" sz="3200" dirty="0">
                <a:solidFill>
                  <a:schemeClr val="bg1"/>
                </a:solidFill>
              </a:rPr>
              <a:t> position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Only two ways to view Bible –</a:t>
            </a:r>
          </a:p>
          <a:p>
            <a:pPr lvl="1"/>
            <a:r>
              <a:rPr lang="en-US" altLang="en-US" sz="3200" dirty="0">
                <a:solidFill>
                  <a:schemeClr val="bg1"/>
                </a:solidFill>
              </a:rPr>
              <a:t>From God: He oversaw its production</a:t>
            </a:r>
            <a:r>
              <a:rPr lang="en-US" altLang="en-US" dirty="0">
                <a:solidFill>
                  <a:schemeClr val="bg1"/>
                </a:solidFill>
              </a:rPr>
              <a:t>   </a:t>
            </a:r>
          </a:p>
          <a:p>
            <a:pPr lvl="1"/>
            <a:r>
              <a:rPr lang="en-US" altLang="en-US" sz="3200" dirty="0">
                <a:solidFill>
                  <a:schemeClr val="bg1"/>
                </a:solidFill>
              </a:rPr>
              <a:t>From man: he oversaw . . 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452" y="4419600"/>
            <a:ext cx="4114800" cy="205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If from God: how to lose His own book?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Balaam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Col.1:17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3956" y="4419600"/>
            <a:ext cx="4114800" cy="205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If from man: early church leaders discarded books…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Gospel of Thomas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Principles That Guided </a:t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3600" dirty="0">
                <a:solidFill>
                  <a:srgbClr val="FFFF00"/>
                </a:solidFill>
              </a:rPr>
              <a:t>Canon 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1. Is it authoritative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(does it speak with authority)?   </a:t>
            </a:r>
            <a:r>
              <a:rPr lang="en-US" altLang="en-US" dirty="0">
                <a:solidFill>
                  <a:srgbClr val="FFFF00"/>
                </a:solidFill>
              </a:rPr>
              <a:t>Mk.1:22 </a:t>
            </a:r>
          </a:p>
          <a:p>
            <a:pPr lvl="1">
              <a:spcAft>
                <a:spcPts val="6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‘Authority precedes canonicity’</a:t>
            </a:r>
          </a:p>
          <a:p>
            <a:pPr lvl="1">
              <a:spcAft>
                <a:spcPts val="6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NT writers had to be apostles, followers of apostles, or at least eyewitnesses of the things they wrote.    </a:t>
            </a:r>
            <a:r>
              <a:rPr lang="en-US" altLang="en-US" sz="3200" dirty="0">
                <a:solidFill>
                  <a:srgbClr val="FFFF00"/>
                </a:solidFill>
              </a:rPr>
              <a:t>2 Pt.3:15-16</a:t>
            </a:r>
          </a:p>
          <a:p>
            <a:pPr lvl="2">
              <a:spcAft>
                <a:spcPts val="6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John Mark and Peter </a:t>
            </a:r>
          </a:p>
          <a:p>
            <a:pPr lvl="2"/>
            <a:r>
              <a:rPr lang="en-US" altLang="en-US" sz="3200" dirty="0">
                <a:solidFill>
                  <a:schemeClr val="bg1"/>
                </a:solidFill>
              </a:rPr>
              <a:t>Luke and Paul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Principles That Guided </a:t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3600" dirty="0">
                <a:solidFill>
                  <a:srgbClr val="FFFF00"/>
                </a:solidFill>
              </a:rPr>
              <a:t>Canon 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Is it authoritative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200" b="1" dirty="0">
                <a:solidFill>
                  <a:srgbClr val="FFFF00"/>
                </a:solidFill>
              </a:rPr>
              <a:t>Is it prophetic </a:t>
            </a:r>
            <a:r>
              <a:rPr lang="en-US" altLang="en-US" sz="3200" dirty="0">
                <a:solidFill>
                  <a:schemeClr val="bg1"/>
                </a:solidFill>
              </a:rPr>
              <a:t>(written by man of God)?  Gal.1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From early 2</a:t>
            </a:r>
            <a:r>
              <a:rPr lang="en-US" altLang="en-US" sz="3200" baseline="30000" dirty="0">
                <a:solidFill>
                  <a:schemeClr val="bg1"/>
                </a:solidFill>
              </a:rPr>
              <a:t>nd</a:t>
            </a:r>
            <a:r>
              <a:rPr lang="en-US" altLang="en-US" sz="3200" dirty="0">
                <a:solidFill>
                  <a:schemeClr val="bg1"/>
                </a:solidFill>
              </a:rPr>
              <a:t> century, Paul’s letters circulated as a collection in descending order of length.    2 Pt.3:15-16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Clement of Rome (AD 95)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</a:rPr>
              <a:t>July 17, AD 180: books</a:t>
            </a:r>
          </a:p>
        </p:txBody>
      </p:sp>
    </p:spTree>
    <p:extLst>
      <p:ext uri="{BB962C8B-B14F-4D97-AF65-F5344CB8AC3E}">
        <p14:creationId xmlns:p14="http://schemas.microsoft.com/office/powerpoint/2010/main" val="38555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1405</Words>
  <Application>Microsoft Office PowerPoint</Application>
  <PresentationFormat>On-screen Show (4:3)</PresentationFormat>
  <Paragraphs>173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Verdana</vt:lpstr>
      <vt:lpstr>Default Design</vt:lpstr>
      <vt:lpstr>PowerPoint Presentation</vt:lpstr>
      <vt:lpstr>Lost Gospels</vt:lpstr>
      <vt:lpstr>I. What Is A Canon?</vt:lpstr>
      <vt:lpstr>Rod (measuring rod), ruler, staff</vt:lpstr>
      <vt:lpstr>Inspiration determines canonization</vt:lpstr>
      <vt:lpstr>I. What Is A Canon?</vt:lpstr>
      <vt:lpstr>2 Th.2:1-2</vt:lpstr>
      <vt:lpstr>Principles That Guided  Canon Formation</vt:lpstr>
      <vt:lpstr>Principles That Guided  Canon Formation</vt:lpstr>
      <vt:lpstr>Principles That Guided  Canon Formation</vt:lpstr>
      <vt:lpstr>Principles That Guided  Canon Formation</vt:lpstr>
      <vt:lpstr>Principles That Guided  Canon Formation</vt:lpstr>
      <vt:lpstr>1 Thessalonians 2:13</vt:lpstr>
      <vt:lpstr>PowerPoint Presentation</vt:lpstr>
      <vt:lpstr>PowerPoint Presentation</vt:lpstr>
      <vt:lpstr>PowerPoint Presentation</vt:lpstr>
      <vt:lpstr>I. What Is A Canon?</vt:lpstr>
      <vt:lpstr>Some assert Alexandrian Canon was wider than Palestinian</vt:lpstr>
      <vt:lpstr>Alexandrian Canon</vt:lpstr>
      <vt:lpstr>Alexandrian Canon</vt:lpstr>
      <vt:lpstr>Reasons to Reject Apocrypha </vt:lpstr>
      <vt:lpstr>2. The Apocrypha itself never claims to be the word of God</vt:lpstr>
      <vt:lpstr>NT Apocrypha</vt:lpstr>
      <vt:lpstr>NT Apocrypha</vt:lpstr>
      <vt:lpstr>Pseudepigrapha: Forgeries</vt:lpstr>
      <vt:lpstr>Pseudepigrapha</vt:lpstr>
      <vt:lpstr>Pseudepigrapha</vt:lpstr>
      <vt:lpstr>Nag Hamadi, Egypt, 1945</vt:lpstr>
      <vt:lpstr>Nag Hamadi, Egypt, 1945</vt:lpstr>
      <vt:lpstr>Gospel of Thomas</vt:lpstr>
      <vt:lpstr>Gospel of Thomas</vt:lpstr>
      <vt:lpstr>Gospel of Thomas</vt:lpstr>
      <vt:lpstr>Canon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Duggin</dc:creator>
  <cp:lastModifiedBy>tchtcj@gmail.com</cp:lastModifiedBy>
  <cp:revision>89</cp:revision>
  <dcterms:created xsi:type="dcterms:W3CDTF">2004-01-08T21:08:14Z</dcterms:created>
  <dcterms:modified xsi:type="dcterms:W3CDTF">2017-06-12T01:12:22Z</dcterms:modified>
</cp:coreProperties>
</file>