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286" r:id="rId4"/>
    <p:sldId id="259" r:id="rId5"/>
    <p:sldId id="287" r:id="rId6"/>
    <p:sldId id="288" r:id="rId7"/>
    <p:sldId id="289" r:id="rId8"/>
    <p:sldId id="260" r:id="rId9"/>
    <p:sldId id="290" r:id="rId10"/>
    <p:sldId id="291" r:id="rId11"/>
    <p:sldId id="298" r:id="rId12"/>
    <p:sldId id="294" r:id="rId13"/>
    <p:sldId id="261" r:id="rId14"/>
    <p:sldId id="263" r:id="rId15"/>
    <p:sldId id="295" r:id="rId16"/>
    <p:sldId id="279" r:id="rId17"/>
    <p:sldId id="296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CC"/>
    <a:srgbClr val="CCFFFF"/>
    <a:srgbClr val="99FF33"/>
    <a:srgbClr val="CCECFF"/>
    <a:srgbClr val="CCCCFF"/>
    <a:srgbClr val="FFCC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544" autoAdjust="0"/>
    <p:restoredTop sz="94660"/>
  </p:normalViewPr>
  <p:slideViewPr>
    <p:cSldViewPr showGuides="1">
      <p:cViewPr varScale="1">
        <p:scale>
          <a:sx n="78" d="100"/>
          <a:sy n="78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A6D62-0E26-475A-B71D-A70671DD8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05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A6461-5420-4D4A-AD7F-C62E2EC23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081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720F5-3157-4CB1-A34B-5B6C3DAE4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473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80C3-46C5-4C51-BCCF-6CC24BA11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756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CCEA2-BA1E-4889-A4EB-C30E4E638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8209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D75F0-04E8-4819-ADDC-0CA48E37F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2335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7B8E-6E5E-4607-B007-CD8D828D2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280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E4766-E43F-47DD-A90F-1ED9599D8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617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2D441-BA59-4B04-8E88-2E81D15E5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7845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35-3D29-4831-934E-237BBE6B5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2674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E24-B577-4F7E-9ED2-B48F9BFD1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0571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30BCFD-F7F2-4BA1-A541-2C07AC0618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FFFF00"/>
                </a:solidFill>
              </a:rPr>
              <a:t>Who gave us the Bible?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F44985C-54DD-4C62-B201-C14867DBE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Three possibilities</a:t>
            </a:r>
          </a:p>
          <a:p>
            <a:pPr marL="0" indent="0" defTabSz="204788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Good men or angels?</a:t>
            </a:r>
          </a:p>
          <a:p>
            <a:pPr marL="0" indent="0" defTabSz="204788" eaLnBrk="1" hangingPunct="1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men or angels?</a:t>
            </a:r>
          </a:p>
          <a:p>
            <a:pPr marL="0" indent="0" defTabSz="204788" eaLnBrk="1" hangingPunct="1">
              <a:lnSpc>
                <a:spcPct val="90000"/>
              </a:lnSpc>
              <a:spcAft>
                <a:spcPts val="1800"/>
              </a:spcAft>
              <a:buNone/>
            </a:pPr>
            <a:r>
              <a:rPr lang="en-US" altLang="en-US" sz="2400" dirty="0">
                <a:solidFill>
                  <a:srgbClr val="66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– 2 Tim.3:16-17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so many hate the Bible?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534400" cy="52879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Reveals us as we are, not as we imagine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spiritual needs illustrated – Ro.3:10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005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condition: sin, Ro.3:10, 23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consequence: death, Ro.6:23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cure: gospel, Ro.1:16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cost: Jesus’ blood, Ro.5:8-9</a:t>
            </a:r>
          </a:p>
          <a:p>
            <a:pPr marL="40005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condition: faith, Ro.3:25; 6:3-4</a:t>
            </a:r>
          </a:p>
        </p:txBody>
      </p:sp>
    </p:spTree>
    <p:extLst>
      <p:ext uri="{BB962C8B-B14F-4D97-AF65-F5344CB8AC3E}">
        <p14:creationId xmlns:p14="http://schemas.microsoft.com/office/powerpoint/2010/main" xmlns="" val="189625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want salvation,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value truth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2879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Mt.22:16 –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None/>
              <a:tabLst>
                <a:tab pos="633413" algn="l"/>
              </a:tabLs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Two Pharisaic theological seminaries 	in Jerusalem: Hillel, </a:t>
            </a:r>
            <a:r>
              <a:rPr lang="en-US" altLang="en-US" sz="3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Shammai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tabLst>
                <a:tab pos="633413" algn="l"/>
              </a:tabLs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Pharisees ‘confess’ about Jesus –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633413" algn="l"/>
              </a:tabLs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Sincere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633413" algn="l"/>
              </a:tabLs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of God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633413" algn="l"/>
              </a:tabLs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 to truth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633413" algn="l"/>
              </a:tabLs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 w/o fear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633413" algn="l"/>
              </a:tabLst>
            </a:pP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Impartial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D884532-48F7-4A89-A775-7D1BC0E02269}"/>
              </a:ext>
            </a:extLst>
          </p:cNvPr>
          <p:cNvSpPr/>
          <p:nvPr/>
        </p:nvSpPr>
        <p:spPr>
          <a:xfrm>
            <a:off x="4724400" y="3886200"/>
            <a:ext cx="4114800" cy="2743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They reject His ‘truth’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They flatter Him ‘as if He is a reckless simpleton’ </a:t>
            </a:r>
            <a:r>
              <a:rPr lang="en-US" dirty="0">
                <a:solidFill>
                  <a:schemeClr val="tx1"/>
                </a:solidFill>
              </a:rPr>
              <a:t>- Bruce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xmlns="" id="{F29FBC06-B655-433D-B44D-24CD8A353E90}"/>
              </a:ext>
            </a:extLst>
          </p:cNvPr>
          <p:cNvSpPr/>
          <p:nvPr/>
        </p:nvSpPr>
        <p:spPr>
          <a:xfrm>
            <a:off x="442452" y="274638"/>
            <a:ext cx="5029200" cy="2392362"/>
          </a:xfrm>
          <a:prstGeom prst="wedgeRectCallout">
            <a:avLst>
              <a:gd name="adj1" fmla="val 100900"/>
              <a:gd name="adj2" fmla="val 122445"/>
            </a:avLst>
          </a:prstGeom>
          <a:solidFill>
            <a:srgbClr val="C00000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‘Men do not reject the Bible because it contra-</a:t>
            </a:r>
            <a:r>
              <a:rPr lang="en-US" sz="3200" dirty="0" err="1">
                <a:solidFill>
                  <a:schemeClr val="tx1"/>
                </a:solidFill>
              </a:rPr>
              <a:t>dicts</a:t>
            </a:r>
            <a:r>
              <a:rPr lang="en-US" sz="3200" dirty="0">
                <a:solidFill>
                  <a:schemeClr val="tx1"/>
                </a:solidFill>
              </a:rPr>
              <a:t> itself but because it contradicts them’</a:t>
            </a:r>
          </a:p>
        </p:txBody>
      </p:sp>
    </p:spTree>
    <p:extLst>
      <p:ext uri="{BB962C8B-B14F-4D97-AF65-F5344CB8AC3E}">
        <p14:creationId xmlns:p14="http://schemas.microsoft.com/office/powerpoint/2010/main" xmlns="" val="47149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xmlns="" id="{CCC53F9D-A520-4F6D-A131-6DA665678C55}"/>
              </a:ext>
            </a:extLst>
          </p:cNvPr>
          <p:cNvSpPr txBox="1">
            <a:spLocks/>
          </p:cNvSpPr>
          <p:nvPr/>
        </p:nvSpPr>
        <p:spPr bwMode="auto">
          <a:xfrm>
            <a:off x="762000" y="304800"/>
            <a:ext cx="76200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To Reveal Himself To Man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388163-E122-45D9-AD45-1DE27F85EA9D}"/>
              </a:ext>
            </a:extLst>
          </p:cNvPr>
          <p:cNvSpPr txBox="1">
            <a:spLocks/>
          </p:cNvSpPr>
          <p:nvPr/>
        </p:nvSpPr>
        <p:spPr bwMode="auto">
          <a:xfrm>
            <a:off x="762000" y="1371600"/>
            <a:ext cx="76200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To Know The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 Of God’s Word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B71E8771-2402-45FD-BD04-CF570E938FAE}"/>
              </a:ext>
            </a:extLst>
          </p:cNvPr>
          <p:cNvSpPr txBox="1">
            <a:spLocks/>
          </p:cNvSpPr>
          <p:nvPr/>
        </p:nvSpPr>
        <p:spPr bwMode="auto">
          <a:xfrm>
            <a:off x="762000" y="838200"/>
            <a:ext cx="76200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To Reveal Man To Himself</a:t>
            </a:r>
          </a:p>
        </p:txBody>
      </p:sp>
    </p:spTree>
    <p:extLst>
      <p:ext uri="{BB962C8B-B14F-4D97-AF65-F5344CB8AC3E}">
        <p14:creationId xmlns:p14="http://schemas.microsoft.com/office/powerpoint/2010/main" xmlns="" val="38200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1:3-4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Lk.1:63, certain?</a:t>
            </a:r>
          </a:p>
          <a:p>
            <a:pPr marL="398463" indent="-39846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wonder about . . 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D196A5-3EAF-4EDD-A325-C99FA67E8B0E}"/>
              </a:ext>
            </a:extLst>
          </p:cNvPr>
          <p:cNvSpPr/>
          <p:nvPr/>
        </p:nvSpPr>
        <p:spPr>
          <a:xfrm>
            <a:off x="1949244" y="30480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Virgin birth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AD5F7AB-2AE8-480C-AE4C-75702E113AB4}"/>
              </a:ext>
            </a:extLst>
          </p:cNvPr>
          <p:cNvSpPr/>
          <p:nvPr/>
        </p:nvSpPr>
        <p:spPr>
          <a:xfrm>
            <a:off x="1949244" y="405287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Resurrection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FFD5367-8C02-4230-82C0-619CDAC7D0B2}"/>
              </a:ext>
            </a:extLst>
          </p:cNvPr>
          <p:cNvSpPr/>
          <p:nvPr/>
        </p:nvSpPr>
        <p:spPr>
          <a:xfrm>
            <a:off x="1949244" y="505774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Mt.16:18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FE016E-2CE9-44D4-9DE9-7C9930894A80}"/>
              </a:ext>
            </a:extLst>
          </p:cNvPr>
          <p:cNvSpPr/>
          <p:nvPr/>
        </p:nvSpPr>
        <p:spPr>
          <a:xfrm>
            <a:off x="4724400" y="3048000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Mt.19:9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C4BB9DF-ABA5-4EDF-837E-6FDB04A835AC}"/>
              </a:ext>
            </a:extLst>
          </p:cNvPr>
          <p:cNvSpPr/>
          <p:nvPr/>
        </p:nvSpPr>
        <p:spPr>
          <a:xfrm>
            <a:off x="4724400" y="4053348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Mk.16:16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AE62104-A488-4F48-A45C-6A51E4C313EB}"/>
              </a:ext>
            </a:extLst>
          </p:cNvPr>
          <p:cNvSpPr/>
          <p:nvPr/>
        </p:nvSpPr>
        <p:spPr>
          <a:xfrm>
            <a:off x="4724400" y="5058696"/>
            <a:ext cx="2514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Ep.4:4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‘But NT is only private letters . . . 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written to us’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339725" indent="-339725"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know difference in private letter and ‘epistolary’ (literary) form used to convey public message.</a:t>
            </a:r>
          </a:p>
          <a:p>
            <a:pPr marL="339725" indent="-339725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Ac.15:23-29; 16:4</a:t>
            </a:r>
          </a:p>
          <a:p>
            <a:pPr marL="339725" indent="-339725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Co.1:2, to Corinth</a:t>
            </a:r>
          </a:p>
          <a:p>
            <a:pPr marL="739775" lvl="1" indent="-339725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BUT: to be read by all</a:t>
            </a:r>
          </a:p>
          <a:p>
            <a:pPr marL="739775" lvl="1" indent="-339725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pattern, all churches</a:t>
            </a:r>
          </a:p>
          <a:p>
            <a:pPr marL="1139825" lvl="2" indent="-339725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4:17; 7:17; 14:33.    Col.4:16</a:t>
            </a:r>
          </a:p>
          <a:p>
            <a:pPr marL="339725" indent="-339725">
              <a:spcAft>
                <a:spcPts val="4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xmlns="" id="{CCC53F9D-A520-4F6D-A131-6DA665678C55}"/>
              </a:ext>
            </a:extLst>
          </p:cNvPr>
          <p:cNvSpPr txBox="1">
            <a:spLocks/>
          </p:cNvSpPr>
          <p:nvPr/>
        </p:nvSpPr>
        <p:spPr bwMode="auto">
          <a:xfrm>
            <a:off x="762000" y="304800"/>
            <a:ext cx="76200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To Reveal Himself To Man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388163-E122-45D9-AD45-1DE27F85EA9D}"/>
              </a:ext>
            </a:extLst>
          </p:cNvPr>
          <p:cNvSpPr txBox="1">
            <a:spLocks/>
          </p:cNvSpPr>
          <p:nvPr/>
        </p:nvSpPr>
        <p:spPr bwMode="auto">
          <a:xfrm>
            <a:off x="762000" y="1905000"/>
            <a:ext cx="76200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To Produce Faith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Our Hearts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B71E8771-2402-45FD-BD04-CF570E938FAE}"/>
              </a:ext>
            </a:extLst>
          </p:cNvPr>
          <p:cNvSpPr txBox="1">
            <a:spLocks/>
          </p:cNvSpPr>
          <p:nvPr/>
        </p:nvSpPr>
        <p:spPr bwMode="auto">
          <a:xfrm>
            <a:off x="762000" y="838200"/>
            <a:ext cx="76200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To Reveal Man To Himself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xmlns="" id="{FFCAA291-1EB4-48E9-B0C2-7E7171A6E606}"/>
              </a:ext>
            </a:extLst>
          </p:cNvPr>
          <p:cNvSpPr txBox="1">
            <a:spLocks/>
          </p:cNvSpPr>
          <p:nvPr/>
        </p:nvSpPr>
        <p:spPr bwMode="auto">
          <a:xfrm>
            <a:off x="762000" y="1371600"/>
            <a:ext cx="76200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To </a:t>
            </a: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The Certainty Of God’s Word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8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10:17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Satan knows powerful effect of words on faith – Lk.8:12 (Gn.3)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persuade nations . . .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are powerful agents to change minds</a:t>
            </a: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40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20:30-31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does John write?</a:t>
            </a:r>
          </a:p>
          <a:p>
            <a:pPr marL="398463" indent="-3984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know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only by His revelation: Christ, God’s Son</a:t>
            </a:r>
          </a:p>
          <a:p>
            <a:pPr marL="398463" indent="-3984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know His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us only by His revelation</a:t>
            </a:r>
          </a:p>
          <a:p>
            <a:pPr marL="398463" indent="-3984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‘</a:t>
            </a:r>
            <a:r>
              <a:rPr lang="en-US" altLang="en-US" sz="3200" u="sng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(2x)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revelation produces faith</a:t>
            </a: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64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20:30-31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5936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does John write?</a:t>
            </a:r>
          </a:p>
          <a:p>
            <a:pPr marL="398463" indent="-3984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promises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everlasting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joy in heaven – Mt.19:16-17, 21, 23, 29</a:t>
            </a:r>
          </a:p>
          <a:p>
            <a:pPr marL="398463" indent="-3984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writes ‘</a:t>
            </a:r>
            <a:r>
              <a:rPr lang="en-US" altLang="en-US" u="sng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(2x)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will continue to </a:t>
            </a:r>
            <a:r>
              <a:rPr lang="en-US" altLang="en-US" u="sng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(2x)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[pres. tense]   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Jn.2:19</a:t>
            </a:r>
          </a:p>
          <a:p>
            <a:pPr marL="398463" indent="-3984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Saving faith obeys: 2:23-24;  12:42-43   [Ro.10:10; Ac.2:44…]</a:t>
            </a: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2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133599"/>
            <a:ext cx="6858000" cy="1376363"/>
          </a:xfrm>
          <a:solidFill>
            <a:schemeClr val="tx1"/>
          </a:solidFill>
          <a:ln w="19050">
            <a:solidFill>
              <a:srgbClr val="FF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altLang="en-US" sz="4200" dirty="0">
                <a:solidFill>
                  <a:schemeClr val="bg1"/>
                </a:solidFill>
              </a:rPr>
              <a:t>Why Did God</a:t>
            </a:r>
            <a:br>
              <a:rPr lang="en-US" altLang="en-US" sz="4200" dirty="0">
                <a:solidFill>
                  <a:schemeClr val="bg1"/>
                </a:solidFill>
              </a:rPr>
            </a:br>
            <a:r>
              <a:rPr lang="en-US" altLang="en-US" sz="4200" dirty="0">
                <a:solidFill>
                  <a:schemeClr val="bg1"/>
                </a:solidFill>
              </a:rPr>
              <a:t>Give Us The Bible?</a:t>
            </a:r>
          </a:p>
        </p:txBody>
      </p:sp>
    </p:spTree>
    <p:extLst>
      <p:ext uri="{BB962C8B-B14F-4D97-AF65-F5344CB8AC3E}">
        <p14:creationId xmlns:p14="http://schemas.microsoft.com/office/powerpoint/2010/main" xmlns="" val="19225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xmlns="" id="{CCC53F9D-A520-4F6D-A131-6DA665678C55}"/>
              </a:ext>
            </a:extLst>
          </p:cNvPr>
          <p:cNvSpPr txBox="1">
            <a:spLocks/>
          </p:cNvSpPr>
          <p:nvPr/>
        </p:nvSpPr>
        <p:spPr bwMode="auto">
          <a:xfrm>
            <a:off x="762000" y="762000"/>
            <a:ext cx="76200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To Reveal Himself To Man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1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00"/>
                </a:solidFill>
              </a:rPr>
              <a:t>Psalm 19:1-4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marL="398463" indent="-398463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We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know Maker(s) exist without Bible, but without Bible cannot know...</a:t>
            </a:r>
          </a:p>
          <a:p>
            <a:pPr marL="398463" indent="-398463"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Hb.3:4</a:t>
            </a:r>
          </a:p>
          <a:p>
            <a:pPr marL="398463" indent="-398463"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rgbClr val="CCEC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22B6ED-1533-4F59-AC71-795F98B1C584}"/>
              </a:ext>
            </a:extLst>
          </p:cNvPr>
          <p:cNvSpPr/>
          <p:nvPr/>
        </p:nvSpPr>
        <p:spPr bwMode="auto">
          <a:xfrm>
            <a:off x="838200" y="2895600"/>
            <a:ext cx="2394856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nature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6EE7211-3A35-4E5B-BF00-36207F0BCE87}"/>
              </a:ext>
            </a:extLst>
          </p:cNvPr>
          <p:cNvSpPr/>
          <p:nvPr/>
        </p:nvSpPr>
        <p:spPr bwMode="auto">
          <a:xfrm>
            <a:off x="3381830" y="2895600"/>
            <a:ext cx="2394856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character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41A6963-AAAA-4F90-8E7D-8A9ADD14ED8B}"/>
              </a:ext>
            </a:extLst>
          </p:cNvPr>
          <p:cNvSpPr/>
          <p:nvPr/>
        </p:nvSpPr>
        <p:spPr bwMode="auto">
          <a:xfrm>
            <a:off x="5925460" y="2895600"/>
            <a:ext cx="2394856" cy="1219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</a:t>
            </a:r>
            <a:b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00"/>
                </a:solidFill>
              </a:rPr>
              <a:t>Romans 10:…14-18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marL="457200" indent="-457200" defTabSz="204788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Excuse: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 never heard of this’</a:t>
            </a:r>
          </a:p>
          <a:p>
            <a:pPr marL="457200" indent="-457200" defTabSz="204788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uses Ps.19:4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spoken, even in OT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Jews had listened, would now believe gospel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Heaven AND gospel reach ends of earth.  Every synagogue filled…</a:t>
            </a:r>
            <a:endParaRPr lang="en-US" altLang="en-US" sz="32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85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00"/>
                </a:solidFill>
              </a:rPr>
              <a:t>Hebrews 1:1-2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marL="457200" indent="-457200" defTabSz="204788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has spoken</a:t>
            </a:r>
          </a:p>
          <a:p>
            <a:pPr marL="457200" indent="-457200" defTabSz="204788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communicate with those we love</a:t>
            </a:r>
          </a:p>
          <a:p>
            <a:pPr marL="914400" lvl="1" indent="-457200" defTabSz="204788" eaLnBrk="1" hangingPunct="1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Jn.3:16 . . . 14:9</a:t>
            </a:r>
          </a:p>
          <a:p>
            <a:pPr marL="398463" indent="-398463"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rgbClr val="CCEC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C1E8AE5-3D97-4B05-91E2-8488D44EB9E3}"/>
              </a:ext>
            </a:extLst>
          </p:cNvPr>
          <p:cNvSpPr/>
          <p:nvPr/>
        </p:nvSpPr>
        <p:spPr bwMode="auto">
          <a:xfrm>
            <a:off x="1219200" y="3657600"/>
            <a:ext cx="6705600" cy="1447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Problem: a child fears the dark.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Sad: adults fear the light.</a:t>
            </a:r>
          </a:p>
        </p:txBody>
      </p:sp>
    </p:spTree>
    <p:extLst>
      <p:ext uri="{BB962C8B-B14F-4D97-AF65-F5344CB8AC3E}">
        <p14:creationId xmlns:p14="http://schemas.microsoft.com/office/powerpoint/2010/main" xmlns="" val="69915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xmlns="" id="{CCC53F9D-A520-4F6D-A131-6DA665678C55}"/>
              </a:ext>
            </a:extLst>
          </p:cNvPr>
          <p:cNvSpPr txBox="1">
            <a:spLocks/>
          </p:cNvSpPr>
          <p:nvPr/>
        </p:nvSpPr>
        <p:spPr bwMode="auto">
          <a:xfrm>
            <a:off x="762000" y="304800"/>
            <a:ext cx="7620000" cy="3810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To Reveal Himself To Man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xmlns="" id="{12938B29-33A4-4856-88E0-1679BE171C34}"/>
              </a:ext>
            </a:extLst>
          </p:cNvPr>
          <p:cNvSpPr txBox="1">
            <a:spLocks/>
          </p:cNvSpPr>
          <p:nvPr/>
        </p:nvSpPr>
        <p:spPr bwMode="auto">
          <a:xfrm>
            <a:off x="762000" y="838200"/>
            <a:ext cx="76200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To Reveal Man To Himself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Bible, we know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about ourselves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9831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origin,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Gn.1:26-27 (Col.3:10)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objective, 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Is.43:7 (Col.1:16)</a:t>
            </a:r>
          </a:p>
          <a:p>
            <a:pPr marL="0" indent="0" defTabSz="39846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outcome: unknown without 	revelation,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Ac.17; 1 Co.2; 	Ph.1:21-23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sz="3400" dirty="0">
              <a:solidFill>
                <a:schemeClr val="bg1"/>
              </a:solidFill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00050" lvl="2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so many hate the Bible?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534400" cy="52879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Reveals us as we are, not as we imagine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Evolutionary model pictures man ascending.  Ec.7:29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Bible describes man as sinner.</a:t>
            </a:r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needs – natural world supplies</a:t>
            </a:r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 needs – God supplies</a:t>
            </a:r>
          </a:p>
          <a:p>
            <a:pPr marL="400050" lvl="2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18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596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Who gave us the Bible?</vt:lpstr>
      <vt:lpstr>Why Did God Give Us The Bible?</vt:lpstr>
      <vt:lpstr>Slide 3</vt:lpstr>
      <vt:lpstr>Psalm 19:1-4</vt:lpstr>
      <vt:lpstr>Romans 10:…14-18</vt:lpstr>
      <vt:lpstr>Hebrews 1:1-2</vt:lpstr>
      <vt:lpstr>Slide 7</vt:lpstr>
      <vt:lpstr>Without Bible, we know little about ourselves</vt:lpstr>
      <vt:lpstr>Why do so many hate the Bible?</vt:lpstr>
      <vt:lpstr>Why do so many hate the Bible?</vt:lpstr>
      <vt:lpstr>If we want salvation, we value truth</vt:lpstr>
      <vt:lpstr>Slide 12</vt:lpstr>
      <vt:lpstr>Luke 1:3-4</vt:lpstr>
      <vt:lpstr>‘But NT is only private letters . . .  Not written to us’</vt:lpstr>
      <vt:lpstr>Slide 15</vt:lpstr>
      <vt:lpstr>Romans 10:17</vt:lpstr>
      <vt:lpstr>John 20:30-31</vt:lpstr>
      <vt:lpstr>John 20:30-31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113</cp:revision>
  <dcterms:created xsi:type="dcterms:W3CDTF">2007-01-12T02:51:17Z</dcterms:created>
  <dcterms:modified xsi:type="dcterms:W3CDTF">2017-07-16T16:52:31Z</dcterms:modified>
</cp:coreProperties>
</file>