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23"/>
  </p:notesMasterIdLst>
  <p:handoutMasterIdLst>
    <p:handoutMasterId r:id="rId24"/>
  </p:handoutMasterIdLst>
  <p:sldIdLst>
    <p:sldId id="256" r:id="rId2"/>
    <p:sldId id="320" r:id="rId3"/>
    <p:sldId id="303" r:id="rId4"/>
    <p:sldId id="304" r:id="rId5"/>
    <p:sldId id="305" r:id="rId6"/>
    <p:sldId id="306" r:id="rId7"/>
    <p:sldId id="307" r:id="rId8"/>
    <p:sldId id="308" r:id="rId9"/>
    <p:sldId id="309" r:id="rId10"/>
    <p:sldId id="323" r:id="rId11"/>
    <p:sldId id="321" r:id="rId12"/>
    <p:sldId id="302" r:id="rId13"/>
    <p:sldId id="314" r:id="rId14"/>
    <p:sldId id="318" r:id="rId15"/>
    <p:sldId id="311" r:id="rId16"/>
    <p:sldId id="315" r:id="rId17"/>
    <p:sldId id="312" r:id="rId18"/>
    <p:sldId id="319" r:id="rId19"/>
    <p:sldId id="313" r:id="rId20"/>
    <p:sldId id="316" r:id="rId21"/>
    <p:sldId id="324" r:id="rId2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6012" autoAdjust="0"/>
    <p:restoredTop sz="94676" autoAdjust="0"/>
  </p:normalViewPr>
  <p:slideViewPr>
    <p:cSldViewPr showGuides="1">
      <p:cViewPr varScale="1">
        <p:scale>
          <a:sx n="96" d="100"/>
          <a:sy n="96" d="100"/>
        </p:scale>
        <p:origin x="90" y="234"/>
      </p:cViewPr>
      <p:guideLst>
        <p:guide orient="horz" pos="2160"/>
        <p:guide pos="2880"/>
      </p:guideLst>
    </p:cSldViewPr>
  </p:slideViewPr>
  <p:outlineViewPr>
    <p:cViewPr>
      <p:scale>
        <a:sx n="33" d="100"/>
        <a:sy n="33" d="100"/>
      </p:scale>
      <p:origin x="0" y="44580"/>
    </p:cViewPr>
  </p:outlin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69" d="100"/>
          <a:sy n="69" d="100"/>
        </p:scale>
        <p:origin x="-3270" y="-10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3"/>
          </a:xfrm>
          <a:prstGeom prst="rect">
            <a:avLst/>
          </a:prstGeom>
        </p:spPr>
        <p:txBody>
          <a:bodyPr vert="horz" lIns="93671" tIns="46836" rIns="93671" bIns="46836" rtlCol="0"/>
          <a:lstStyle>
            <a:lvl1pPr algn="l">
              <a:defRPr sz="1200"/>
            </a:lvl1pPr>
          </a:lstStyle>
          <a:p>
            <a:endParaRPr lang="en-US"/>
          </a:p>
        </p:txBody>
      </p:sp>
      <p:sp>
        <p:nvSpPr>
          <p:cNvPr id="3" name="Date Placeholder 2"/>
          <p:cNvSpPr>
            <a:spLocks noGrp="1"/>
          </p:cNvSpPr>
          <p:nvPr>
            <p:ph type="dt" sz="quarter" idx="1"/>
          </p:nvPr>
        </p:nvSpPr>
        <p:spPr>
          <a:xfrm>
            <a:off x="4023092" y="1"/>
            <a:ext cx="3077739" cy="469423"/>
          </a:xfrm>
          <a:prstGeom prst="rect">
            <a:avLst/>
          </a:prstGeom>
        </p:spPr>
        <p:txBody>
          <a:bodyPr vert="horz" lIns="93671" tIns="46836" rIns="93671" bIns="46836" rtlCol="0"/>
          <a:lstStyle>
            <a:lvl1pPr algn="r">
              <a:defRPr sz="1200"/>
            </a:lvl1pPr>
          </a:lstStyle>
          <a:p>
            <a:fld id="{6392AAB6-7351-43D4-83C6-FBDE5C1F5EC1}" type="datetimeFigureOut">
              <a:rPr lang="en-US" smtClean="0"/>
              <a:t>7/30/2017</a:t>
            </a:fld>
            <a:endParaRPr lang="en-US"/>
          </a:p>
        </p:txBody>
      </p:sp>
      <p:sp>
        <p:nvSpPr>
          <p:cNvPr id="4" name="Footer Placeholder 3"/>
          <p:cNvSpPr>
            <a:spLocks noGrp="1"/>
          </p:cNvSpPr>
          <p:nvPr>
            <p:ph type="ftr" sz="quarter" idx="2"/>
          </p:nvPr>
        </p:nvSpPr>
        <p:spPr>
          <a:xfrm>
            <a:off x="0" y="8917422"/>
            <a:ext cx="3077739" cy="469423"/>
          </a:xfrm>
          <a:prstGeom prst="rect">
            <a:avLst/>
          </a:prstGeom>
        </p:spPr>
        <p:txBody>
          <a:bodyPr vert="horz" lIns="93671" tIns="46836" rIns="93671" bIns="46836"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69423"/>
          </a:xfrm>
          <a:prstGeom prst="rect">
            <a:avLst/>
          </a:prstGeom>
        </p:spPr>
        <p:txBody>
          <a:bodyPr vert="horz" lIns="93671" tIns="46836" rIns="93671" bIns="46836" rtlCol="0" anchor="b"/>
          <a:lstStyle>
            <a:lvl1pPr algn="r">
              <a:defRPr sz="1200"/>
            </a:lvl1pPr>
          </a:lstStyle>
          <a:p>
            <a:fld id="{DA9FA339-B9BB-4F31-9709-A016B00B0BEC}" type="slidenum">
              <a:rPr lang="en-US" smtClean="0"/>
              <a:t>‹#›</a:t>
            </a:fld>
            <a:endParaRPr lang="en-US"/>
          </a:p>
        </p:txBody>
      </p:sp>
    </p:spTree>
    <p:extLst>
      <p:ext uri="{BB962C8B-B14F-4D97-AF65-F5344CB8AC3E}">
        <p14:creationId xmlns:p14="http://schemas.microsoft.com/office/powerpoint/2010/main" val="15316347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3671" tIns="46836" rIns="93671" bIns="46836" rtlCol="0"/>
          <a:lstStyle>
            <a:lvl1pPr algn="l">
              <a:defRPr sz="1200"/>
            </a:lvl1pPr>
          </a:lstStyle>
          <a:p>
            <a:endParaRPr lang="en-US"/>
          </a:p>
        </p:txBody>
      </p:sp>
      <p:sp>
        <p:nvSpPr>
          <p:cNvPr id="3" name="Date Placeholder 2"/>
          <p:cNvSpPr>
            <a:spLocks noGrp="1"/>
          </p:cNvSpPr>
          <p:nvPr>
            <p:ph type="dt" idx="1"/>
          </p:nvPr>
        </p:nvSpPr>
        <p:spPr>
          <a:xfrm>
            <a:off x="4023092" y="1"/>
            <a:ext cx="3077739" cy="469424"/>
          </a:xfrm>
          <a:prstGeom prst="rect">
            <a:avLst/>
          </a:prstGeom>
        </p:spPr>
        <p:txBody>
          <a:bodyPr vert="horz" lIns="93671" tIns="46836" rIns="93671" bIns="46836" rtlCol="0"/>
          <a:lstStyle>
            <a:lvl1pPr algn="r">
              <a:defRPr sz="1200"/>
            </a:lvl1pPr>
          </a:lstStyle>
          <a:p>
            <a:fld id="{5F21CC21-097C-4A3F-9003-51E394BB5BD8}" type="datetimeFigureOut">
              <a:rPr lang="en-US" smtClean="0"/>
              <a:t>7/30/2017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3671" tIns="46836" rIns="93671" bIns="46836" rtlCol="0" anchor="ctr"/>
          <a:lstStyle/>
          <a:p>
            <a:endParaRPr lang="en-US"/>
          </a:p>
        </p:txBody>
      </p:sp>
      <p:sp>
        <p:nvSpPr>
          <p:cNvPr id="5" name="Notes Placeholder 4"/>
          <p:cNvSpPr>
            <a:spLocks noGrp="1"/>
          </p:cNvSpPr>
          <p:nvPr>
            <p:ph type="body" sz="quarter" idx="3"/>
          </p:nvPr>
        </p:nvSpPr>
        <p:spPr>
          <a:xfrm>
            <a:off x="710248" y="4460333"/>
            <a:ext cx="5681980" cy="4224813"/>
          </a:xfrm>
          <a:prstGeom prst="rect">
            <a:avLst/>
          </a:prstGeom>
        </p:spPr>
        <p:txBody>
          <a:bodyPr vert="horz" lIns="93671" tIns="46836" rIns="93671" bIns="4683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39"/>
            <a:ext cx="3077739" cy="469424"/>
          </a:xfrm>
          <a:prstGeom prst="rect">
            <a:avLst/>
          </a:prstGeom>
        </p:spPr>
        <p:txBody>
          <a:bodyPr vert="horz" lIns="93671" tIns="46836" rIns="93671" bIns="46836"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39"/>
            <a:ext cx="3077739" cy="469424"/>
          </a:xfrm>
          <a:prstGeom prst="rect">
            <a:avLst/>
          </a:prstGeom>
        </p:spPr>
        <p:txBody>
          <a:bodyPr vert="horz" lIns="93671" tIns="46836" rIns="93671" bIns="46836" rtlCol="0" anchor="b"/>
          <a:lstStyle>
            <a:lvl1pPr algn="r">
              <a:defRPr sz="1200"/>
            </a:lvl1pPr>
          </a:lstStyle>
          <a:p>
            <a:fld id="{5BF52128-D2E3-481C-BD8D-264FD4F07D27}" type="slidenum">
              <a:rPr lang="en-US" smtClean="0"/>
              <a:t>‹#›</a:t>
            </a:fld>
            <a:endParaRPr lang="en-US"/>
          </a:p>
        </p:txBody>
      </p:sp>
    </p:spTree>
    <p:extLst>
      <p:ext uri="{BB962C8B-B14F-4D97-AF65-F5344CB8AC3E}">
        <p14:creationId xmlns:p14="http://schemas.microsoft.com/office/powerpoint/2010/main" val="26249934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lstStyle/>
          <a:p>
            <a:r>
              <a:rPr lang="en-US"/>
              <a:t>Click to edit Master title style</a:t>
            </a:r>
          </a:p>
        </p:txBody>
      </p:sp>
      <p:sp>
        <p:nvSpPr>
          <p:cNvPr id="3" name="Content Placeholder 2"/>
          <p:cNvSpPr>
            <a:spLocks noGrp="1"/>
          </p:cNvSpPr>
          <p:nvPr>
            <p:ph idx="1"/>
          </p:nvPr>
        </p:nvSpPr>
        <p:spPr>
          <a:xfrm>
            <a:off x="457200" y="990600"/>
            <a:ext cx="8229600" cy="563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798A8B-F385-49D3-A996-5200FF60898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798A8B-F385-49D3-A996-5200FF60898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8A8B-F385-49D3-A996-5200FF60898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798A8B-F385-49D3-A996-5200FF6089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2798A8B-F385-49D3-A996-5200FF60898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dirty="0"/>
          </a:p>
        </p:txBody>
      </p:sp>
      <p:sp>
        <p:nvSpPr>
          <p:cNvPr id="3" name="Subtitle 2"/>
          <p:cNvSpPr>
            <a:spLocks noGrp="1"/>
          </p:cNvSpPr>
          <p:nvPr>
            <p:ph idx="1"/>
          </p:nvPr>
        </p:nvSpPr>
        <p:spPr/>
        <p:txBody>
          <a:bodyPr>
            <a:normAutofit fontScale="92500"/>
          </a:bodyPr>
          <a:lstStyle/>
          <a:p>
            <a:pPr marL="0" indent="0">
              <a:buNone/>
            </a:pPr>
            <a:r>
              <a:rPr lang="en-US" dirty="0">
                <a:solidFill>
                  <a:prstClr val="white"/>
                </a:solidFill>
              </a:rPr>
              <a:t>“… </a:t>
            </a:r>
            <a:r>
              <a:rPr lang="en-US" dirty="0"/>
              <a:t>be filled with the Spirit, addressing one another in psalms and hymns and spiritual songs, singing and making melody to the Lord with your heart, giving thanks always and for everything to God the Father in the name of our Lord Jesus Christ,”</a:t>
            </a:r>
          </a:p>
          <a:p>
            <a:pPr marL="0" lvl="0" indent="0" algn="r">
              <a:buClr>
                <a:srgbClr val="FE8637"/>
              </a:buClr>
              <a:buNone/>
            </a:pPr>
            <a:r>
              <a:rPr lang="en-US" dirty="0">
                <a:solidFill>
                  <a:prstClr val="white"/>
                </a:solidFill>
              </a:rPr>
              <a:t>(Eph. 5:18-20 ESV)</a:t>
            </a:r>
          </a:p>
          <a:p>
            <a:endParaRPr lang="en-US" dirty="0"/>
          </a:p>
          <a:p>
            <a:pPr marL="0" indent="0" algn="r">
              <a:buNone/>
            </a:pPr>
            <a:endParaRPr lang="en-US" dirty="0"/>
          </a:p>
          <a:p>
            <a:pPr marL="0" indent="0">
              <a:buNone/>
            </a:pPr>
            <a:r>
              <a:rPr lang="en-US" dirty="0"/>
              <a:t>“I will praise the LORD as long as I live; I will sing praises to my God while I have my being.”</a:t>
            </a:r>
          </a:p>
          <a:p>
            <a:pPr marL="0" indent="0" algn="r">
              <a:buNone/>
            </a:pPr>
            <a:r>
              <a:rPr lang="en-US" dirty="0"/>
              <a:t>(Psalm 146:2 ESV)</a:t>
            </a:r>
          </a:p>
          <a:p>
            <a:pPr marL="0" indent="0" algn="r">
              <a:buNone/>
            </a:pPr>
            <a:endParaRPr lang="en-US" dirty="0"/>
          </a:p>
          <a:p>
            <a:pPr marL="0" indent="0" algn="r">
              <a:buNone/>
            </a:pPr>
            <a:endParaRPr lang="en-US" dirty="0"/>
          </a:p>
          <a:p>
            <a:pPr marL="0" indent="0">
              <a:buNone/>
            </a:pPr>
            <a:r>
              <a:rPr lang="en-US" dirty="0"/>
              <a:t>“ … Is anyone cheerful? Let him sing praise.”</a:t>
            </a:r>
          </a:p>
          <a:p>
            <a:pPr marL="0" indent="0" algn="r">
              <a:buNone/>
            </a:pPr>
            <a:r>
              <a:rPr lang="en-US" dirty="0"/>
              <a:t>(James 5:13 ESV)</a:t>
            </a:r>
          </a:p>
          <a:p>
            <a:pPr marL="0" indent="0" algn="r">
              <a:buNone/>
            </a:pPr>
            <a:endParaRPr lang="en-US" dirty="0"/>
          </a:p>
          <a:p>
            <a:endParaRPr lang="en-US" dirty="0"/>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361017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psalms and hymns and spiritual songs, singing and </a:t>
            </a:r>
            <a:r>
              <a:rPr lang="en-US" u="sng" dirty="0">
                <a:solidFill>
                  <a:srgbClr val="FFCC00"/>
                </a:solidFill>
              </a:rPr>
              <a:t>making melody</a:t>
            </a:r>
            <a:r>
              <a:rPr lang="en-US" dirty="0"/>
              <a:t> to the Lord </a:t>
            </a:r>
            <a:r>
              <a:rPr lang="en-US" u="sng" dirty="0">
                <a:solidFill>
                  <a:srgbClr val="FFCC00"/>
                </a:solidFill>
              </a:rPr>
              <a:t>with your heart</a:t>
            </a:r>
            <a:r>
              <a:rPr lang="en-US" dirty="0"/>
              <a:t>, giving thanks always and for everything to God the Father in the name of our Lord Jesus Christ,” - </a:t>
            </a:r>
            <a:r>
              <a:rPr lang="en-US" dirty="0">
                <a:solidFill>
                  <a:prstClr val="white"/>
                </a:solidFill>
              </a:rPr>
              <a:t>Eph. 5:19-20 ESV</a:t>
            </a:r>
          </a:p>
          <a:p>
            <a:endParaRPr lang="en-US" dirty="0"/>
          </a:p>
          <a:p>
            <a:r>
              <a:rPr lang="en-US" dirty="0"/>
              <a:t>making melody (</a:t>
            </a:r>
            <a:r>
              <a:rPr lang="en-US" i="1" dirty="0" err="1"/>
              <a:t>psallo</a:t>
            </a:r>
            <a:r>
              <a:rPr lang="en-US" dirty="0"/>
              <a:t>) </a:t>
            </a:r>
          </a:p>
          <a:p>
            <a:pPr lvl="1"/>
            <a:r>
              <a:rPr lang="en-US" dirty="0"/>
              <a:t>To touch, twitch, pluck, twang</a:t>
            </a:r>
          </a:p>
          <a:p>
            <a:pPr lvl="1"/>
            <a:r>
              <a:rPr lang="en-US" dirty="0"/>
              <a:t>To stimulate</a:t>
            </a:r>
          </a:p>
          <a:p>
            <a:r>
              <a:rPr lang="en-US" dirty="0"/>
              <a:t>with your heart</a:t>
            </a:r>
          </a:p>
          <a:p>
            <a:pPr lvl="1"/>
            <a:r>
              <a:rPr lang="en-US" dirty="0"/>
              <a:t>The instrument to be touched, plucked, or stimulated is the heart</a:t>
            </a:r>
          </a:p>
          <a:p>
            <a:pPr marL="548640" lvl="2" indent="0">
              <a:buNone/>
            </a:pPr>
            <a:r>
              <a:rPr lang="en-US" sz="2000" dirty="0"/>
              <a:t>“For as he thinks in his heart, so </a:t>
            </a:r>
            <a:r>
              <a:rPr lang="en-US" sz="2000" i="1" dirty="0"/>
              <a:t>is</a:t>
            </a:r>
            <a:r>
              <a:rPr lang="en-US" sz="2000" dirty="0"/>
              <a:t> he.” (Pro. 23:7)</a:t>
            </a:r>
          </a:p>
          <a:p>
            <a:endParaRPr lang="en-US" dirty="0"/>
          </a:p>
          <a:p>
            <a:pPr lvl="1"/>
            <a:endParaRPr lang="en-US" dirty="0"/>
          </a:p>
        </p:txBody>
      </p:sp>
    </p:spTree>
    <p:extLst>
      <p:ext uri="{BB962C8B-B14F-4D97-AF65-F5344CB8AC3E}">
        <p14:creationId xmlns:p14="http://schemas.microsoft.com/office/powerpoint/2010/main" val="3311306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fade">
                                      <p:cBhvr>
                                        <p:cTn id="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r>
              <a:rPr lang="en-US" dirty="0"/>
              <a:t>Will</a:t>
            </a:r>
          </a:p>
          <a:p>
            <a:pPr marL="548640" lvl="2" indent="0">
              <a:buNone/>
            </a:pPr>
            <a:endParaRPr lang="en-US" sz="2000" dirty="0"/>
          </a:p>
        </p:txBody>
      </p:sp>
    </p:spTree>
    <p:extLst>
      <p:ext uri="{BB962C8B-B14F-4D97-AF65-F5344CB8AC3E}">
        <p14:creationId xmlns:p14="http://schemas.microsoft.com/office/powerpoint/2010/main" val="347213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lstStyle/>
          <a:p>
            <a:r>
              <a:rPr lang="en-US" dirty="0"/>
              <a:t>Intellect/reasoning </a:t>
            </a:r>
          </a:p>
          <a:p>
            <a:pPr lvl="1"/>
            <a:r>
              <a:rPr lang="en-US" dirty="0"/>
              <a:t>understand, reflect, mediate, remember</a:t>
            </a:r>
          </a:p>
          <a:p>
            <a:pPr marL="548640" lvl="2" indent="0">
              <a:buNone/>
            </a:pPr>
            <a:r>
              <a:rPr lang="en-US" sz="2000" dirty="0"/>
              <a:t>I have considered the days of old, The years of ancient times. I call to remembrance my song in the night; I meditate within my heart, And my spirit makes diligent search. (Ps. 77:5-6)</a:t>
            </a:r>
          </a:p>
          <a:p>
            <a:pPr marL="274320" lvl="1" indent="0">
              <a:buNone/>
            </a:pPr>
            <a:endParaRPr lang="en-US" dirty="0"/>
          </a:p>
          <a:p>
            <a:pPr marL="548640" lvl="2" indent="0">
              <a:buNone/>
            </a:pPr>
            <a:r>
              <a:rPr lang="en-US" sz="2000" dirty="0"/>
              <a:t>But Mary kept all these things and pondered them in her heart.  (Luke 2:19)</a:t>
            </a:r>
          </a:p>
          <a:p>
            <a:pPr marL="274320" lvl="1" indent="0">
              <a:buNone/>
            </a:pPr>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1273159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lstStyle/>
          <a:p>
            <a:r>
              <a:rPr lang="en-US" dirty="0"/>
              <a:t>Intellect/reasoning </a:t>
            </a:r>
          </a:p>
          <a:p>
            <a:pPr lvl="1"/>
            <a:r>
              <a:rPr lang="en-US" dirty="0"/>
              <a:t>understand, reflect, remember, mediate</a:t>
            </a:r>
          </a:p>
          <a:p>
            <a:pPr marL="548640" lvl="2" indent="0">
              <a:buNone/>
            </a:pPr>
            <a:endParaRPr lang="en-US" sz="2000" dirty="0"/>
          </a:p>
          <a:p>
            <a:pPr marL="548640" lvl="2" indent="0">
              <a:buNone/>
            </a:pPr>
            <a:r>
              <a:rPr lang="en-US" sz="2000" i="1" u="sng" dirty="0"/>
              <a:t>O Thou Fount of Every Blessing</a:t>
            </a:r>
          </a:p>
          <a:p>
            <a:pPr marL="548640" lvl="2" indent="0">
              <a:buNone/>
            </a:pPr>
            <a:r>
              <a:rPr lang="en-US" sz="2000" dirty="0"/>
              <a:t>Here I raise my Ebenezer </a:t>
            </a:r>
          </a:p>
          <a:p>
            <a:pPr marL="548640" lvl="2" indent="0">
              <a:buNone/>
            </a:pPr>
            <a:r>
              <a:rPr lang="en-US" sz="2000" dirty="0"/>
              <a:t>(1 Sam. 7:12)</a:t>
            </a:r>
            <a:endParaRPr lang="en-US" dirty="0"/>
          </a:p>
          <a:p>
            <a:endParaRPr lang="en-US" dirty="0"/>
          </a:p>
        </p:txBody>
      </p:sp>
    </p:spTree>
    <p:extLst>
      <p:ext uri="{BB962C8B-B14F-4D97-AF65-F5344CB8AC3E}">
        <p14:creationId xmlns:p14="http://schemas.microsoft.com/office/powerpoint/2010/main" val="539218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lstStyle/>
          <a:p>
            <a:r>
              <a:rPr lang="en-US" dirty="0"/>
              <a:t>Intellect/reasoning </a:t>
            </a:r>
          </a:p>
          <a:p>
            <a:pPr lvl="1"/>
            <a:r>
              <a:rPr lang="en-US" dirty="0"/>
              <a:t>understand, reflect, remember, mediate</a:t>
            </a:r>
          </a:p>
          <a:p>
            <a:pPr marL="548640" lvl="2" indent="0">
              <a:buNone/>
            </a:pPr>
            <a:endParaRPr lang="en-US" sz="2000" dirty="0"/>
          </a:p>
          <a:p>
            <a:pPr marL="548640" lvl="2" indent="0">
              <a:buNone/>
            </a:pPr>
            <a:r>
              <a:rPr lang="en-US" sz="2000" i="1" u="sng" dirty="0"/>
              <a:t>O Thou Fount of Every Blessing</a:t>
            </a:r>
          </a:p>
          <a:p>
            <a:pPr marL="548640" lvl="2" indent="0">
              <a:buNone/>
            </a:pPr>
            <a:r>
              <a:rPr lang="en-US" sz="2000" dirty="0"/>
              <a:t>O to grace how great a debtor daily I'm constrained to be!</a:t>
            </a:r>
          </a:p>
          <a:p>
            <a:pPr marL="548640" lvl="2" indent="0">
              <a:buNone/>
            </a:pPr>
            <a:r>
              <a:rPr lang="en-US" sz="2000" dirty="0"/>
              <a:t>Let thy goodness like a fetter, bind my wandering heart to thee</a:t>
            </a:r>
          </a:p>
          <a:p>
            <a:pPr marL="548640" lvl="2" indent="0">
              <a:buNone/>
            </a:pPr>
            <a:r>
              <a:rPr lang="en-US" sz="2000" dirty="0"/>
              <a:t>Prone to wander Lord I feel it, prone to leave the God I love</a:t>
            </a:r>
          </a:p>
          <a:p>
            <a:pPr marL="548640" lvl="2" indent="0">
              <a:buNone/>
            </a:pPr>
            <a:r>
              <a:rPr lang="en-US" sz="2000" dirty="0"/>
              <a:t>Here's my heart, O take and seal it, seal it for thy courts above</a:t>
            </a:r>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322745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lstStyle/>
          <a:p>
            <a:r>
              <a:rPr lang="en-US" dirty="0"/>
              <a:t>Intellect/reasoning </a:t>
            </a:r>
          </a:p>
          <a:p>
            <a:r>
              <a:rPr lang="en-US" dirty="0"/>
              <a:t>Emotion</a:t>
            </a:r>
          </a:p>
          <a:p>
            <a:pPr lvl="1"/>
            <a:r>
              <a:rPr lang="en-US" dirty="0"/>
              <a:t>The deep feelings within the heart</a:t>
            </a:r>
          </a:p>
          <a:p>
            <a:pPr marL="548640" lvl="2" indent="0">
              <a:buNone/>
            </a:pPr>
            <a:r>
              <a:rPr lang="en-US" sz="2000" dirty="0"/>
              <a:t>And He said, “Go into the city to a certain man, and say to him, 'The Teacher says, ‘My time is at hand; I will keep the Passover at your house with My disciples.’  … When evening had come, He sat down with the twelve.  Now as they were eating, He said, ‘Assuredly, I say to you, one of you will betray Me.’” … And when they had sung a hymn, they went out to the Mount of Olives.  (Mt. 26:18-30)</a:t>
            </a:r>
          </a:p>
          <a:p>
            <a:pPr marL="548640" lvl="2" indent="0">
              <a:buNone/>
            </a:pPr>
            <a:endParaRPr lang="en-US" sz="2000" dirty="0"/>
          </a:p>
          <a:p>
            <a:pPr marL="548640" lvl="2" indent="0">
              <a:buNone/>
            </a:pPr>
            <a:r>
              <a:rPr lang="en-US" sz="2000" dirty="0"/>
              <a:t>But at midnight Paul and Silas were praying and singing hymns to God, and the prisoners were listening to them.  (Act 16:25)</a:t>
            </a:r>
          </a:p>
          <a:p>
            <a:pPr marL="548640" lvl="2" indent="0">
              <a:buNone/>
            </a:pPr>
            <a:endParaRPr lang="en-US" sz="2000" dirty="0"/>
          </a:p>
          <a:p>
            <a:pPr marL="548640" lvl="2" indent="0">
              <a:buNone/>
            </a:pPr>
            <a:r>
              <a:rPr lang="en-US" sz="2000" dirty="0"/>
              <a:t>Is anyone cheerful? Let him sing psalms.  (James 5:13)</a:t>
            </a:r>
          </a:p>
          <a:p>
            <a:pPr marL="274320" lvl="1" indent="0">
              <a:buNone/>
            </a:pPr>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9501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lstStyle/>
          <a:p>
            <a:r>
              <a:rPr lang="en-US" dirty="0"/>
              <a:t>Intellect/reasoning </a:t>
            </a:r>
          </a:p>
          <a:p>
            <a:r>
              <a:rPr lang="en-US" dirty="0"/>
              <a:t>Emotion</a:t>
            </a:r>
          </a:p>
          <a:p>
            <a:pPr lvl="1"/>
            <a:r>
              <a:rPr lang="en-US" dirty="0"/>
              <a:t>The deep feelings within the heart</a:t>
            </a:r>
          </a:p>
          <a:p>
            <a:pPr marL="548640" lvl="2" indent="0">
              <a:buNone/>
            </a:pPr>
            <a:endParaRPr lang="en-US" sz="2000" dirty="0"/>
          </a:p>
          <a:p>
            <a:pPr marL="548640" lvl="2" indent="0">
              <a:buNone/>
            </a:pPr>
            <a:r>
              <a:rPr lang="en-US" sz="2000" i="1" u="sng" dirty="0"/>
              <a:t>If Jesus Goes With Me</a:t>
            </a:r>
          </a:p>
          <a:p>
            <a:pPr marL="548640" lvl="2" indent="0">
              <a:buNone/>
            </a:pPr>
            <a:r>
              <a:rPr lang="en-US" sz="2000" dirty="0"/>
              <a:t>It may be in the valley, where countless dangers hide;</a:t>
            </a:r>
          </a:p>
          <a:p>
            <a:pPr marL="548640" lvl="2" indent="0">
              <a:buNone/>
            </a:pPr>
            <a:r>
              <a:rPr lang="en-US" sz="2000" dirty="0"/>
              <a:t>It may be in the sunshine that I, in peace, abide;</a:t>
            </a:r>
          </a:p>
          <a:p>
            <a:pPr marL="548640" lvl="2" indent="0">
              <a:buNone/>
            </a:pPr>
            <a:r>
              <a:rPr lang="en-US" sz="2000" dirty="0"/>
              <a:t>But this one thing I know—if it be dark or fair,</a:t>
            </a:r>
          </a:p>
          <a:p>
            <a:pPr marL="548640" lvl="2" indent="0">
              <a:buNone/>
            </a:pPr>
            <a:r>
              <a:rPr lang="en-US" sz="2000" dirty="0"/>
              <a:t>If Jesus is with me, I’ll go anywhere! </a:t>
            </a:r>
          </a:p>
          <a:p>
            <a:pPr marL="548640" lvl="2" indent="0">
              <a:buNone/>
            </a:pPr>
            <a:r>
              <a:rPr lang="en-US" sz="2000" i="1" dirty="0"/>
              <a:t>Refrain</a:t>
            </a:r>
            <a:r>
              <a:rPr lang="en-US" sz="2000" dirty="0"/>
              <a:t>:</a:t>
            </a:r>
          </a:p>
          <a:p>
            <a:pPr marL="548640" lvl="2" indent="0">
              <a:buNone/>
            </a:pPr>
            <a:r>
              <a:rPr lang="en-US" sz="2000" dirty="0"/>
              <a:t>If Jesus goes with me, I’ll go anywhere!</a:t>
            </a:r>
          </a:p>
          <a:p>
            <a:pPr marL="548640" lvl="2" indent="0">
              <a:buNone/>
            </a:pPr>
            <a:r>
              <a:rPr lang="en-US" sz="2000" dirty="0" err="1"/>
              <a:t>’Tis</a:t>
            </a:r>
            <a:r>
              <a:rPr lang="en-US" sz="2000" dirty="0"/>
              <a:t> heaven to me, </a:t>
            </a:r>
            <a:r>
              <a:rPr lang="en-US" sz="2000" dirty="0" err="1"/>
              <a:t>where’er</a:t>
            </a:r>
            <a:r>
              <a:rPr lang="en-US" sz="2000" dirty="0"/>
              <a:t> I may be, if He is there!</a:t>
            </a:r>
          </a:p>
          <a:p>
            <a:pPr marL="548640" lvl="2" indent="0">
              <a:buNone/>
            </a:pPr>
            <a:r>
              <a:rPr lang="en-US" sz="2000" dirty="0"/>
              <a:t>I count it a privilege here, His cross to bear,</a:t>
            </a:r>
          </a:p>
          <a:p>
            <a:pPr marL="548640" lvl="2" indent="0">
              <a:buNone/>
            </a:pPr>
            <a:r>
              <a:rPr lang="en-US" sz="2000" dirty="0"/>
              <a:t>If Jesus goes with me, I’ll go anywhere!</a:t>
            </a:r>
          </a:p>
          <a:p>
            <a:pPr marL="274320" lvl="1" indent="0">
              <a:buNone/>
            </a:pPr>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01358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pPr lvl="1"/>
            <a:r>
              <a:rPr lang="en-US" dirty="0"/>
              <a:t>The moral sense or judgment of right and wrong</a:t>
            </a:r>
          </a:p>
          <a:p>
            <a:pPr lvl="1"/>
            <a:r>
              <a:rPr lang="en-US" dirty="0"/>
              <a:t>The knowledge of our own actions or thought</a:t>
            </a:r>
          </a:p>
          <a:p>
            <a:pPr lvl="1"/>
            <a:endParaRPr lang="en-US" dirty="0"/>
          </a:p>
          <a:p>
            <a:pPr marL="548640" lvl="2" indent="0">
              <a:buNone/>
            </a:pPr>
            <a:r>
              <a:rPr lang="en-US" sz="2000" dirty="0"/>
              <a:t>For if our heart condemns us …. (1John 3:20)</a:t>
            </a:r>
          </a:p>
          <a:p>
            <a:pPr marL="548640" lvl="2" indent="0">
              <a:buNone/>
            </a:pPr>
            <a:endParaRPr lang="en-US" sz="2000" dirty="0"/>
          </a:p>
          <a:p>
            <a:pPr marL="548640" lvl="2" indent="0">
              <a:buNone/>
            </a:pPr>
            <a:r>
              <a:rPr lang="en-US" dirty="0"/>
              <a:t>Purge me with hyssop, and I shall be clean; Wash me, and I shall be whiter than snow. Make me hear joy and gladness, That the bones You have broken may rejoice. Hide Your face from my sins, And blot out all my iniquities. Create in me a clean heart, O God, And renew a steadfast spirit within me.(Ps. 51:7-10)</a:t>
            </a:r>
          </a:p>
          <a:p>
            <a:pPr marL="548640" lvl="2" indent="0">
              <a:buNone/>
            </a:pPr>
            <a:endParaRPr lang="en-US" dirty="0"/>
          </a:p>
        </p:txBody>
      </p:sp>
    </p:spTree>
    <p:extLst>
      <p:ext uri="{BB962C8B-B14F-4D97-AF65-F5344CB8AC3E}">
        <p14:creationId xmlns:p14="http://schemas.microsoft.com/office/powerpoint/2010/main" val="665219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pPr lvl="1"/>
            <a:r>
              <a:rPr lang="en-US" dirty="0"/>
              <a:t>The moral sense or judgment of right and wrong</a:t>
            </a:r>
          </a:p>
          <a:p>
            <a:pPr lvl="1"/>
            <a:r>
              <a:rPr lang="en-US" dirty="0"/>
              <a:t>The knowledge of our own actions or thought</a:t>
            </a:r>
          </a:p>
          <a:p>
            <a:pPr lvl="1"/>
            <a:endParaRPr lang="en-US" dirty="0"/>
          </a:p>
          <a:p>
            <a:pPr marL="548640" lvl="2" indent="0">
              <a:buNone/>
            </a:pPr>
            <a:r>
              <a:rPr lang="en-US" sz="2000" i="1" u="sng" dirty="0"/>
              <a:t>Ah, Holy Jesus</a:t>
            </a:r>
          </a:p>
          <a:p>
            <a:pPr marL="548640" lvl="2" indent="0">
              <a:buNone/>
            </a:pPr>
            <a:r>
              <a:rPr lang="en-US" sz="2000" dirty="0"/>
              <a:t>Who was the guilty? Who brought this upon thee? </a:t>
            </a:r>
          </a:p>
          <a:p>
            <a:pPr marL="548640" lvl="2" indent="0">
              <a:buNone/>
            </a:pPr>
            <a:r>
              <a:rPr lang="en-US" sz="2000" dirty="0"/>
              <a:t>Alas, my treason, Jesus, hath undone thee! </a:t>
            </a:r>
          </a:p>
          <a:p>
            <a:pPr marL="548640" lvl="2" indent="0">
              <a:buNone/>
            </a:pPr>
            <a:r>
              <a:rPr lang="en-US" sz="2000" dirty="0" err="1"/>
              <a:t>'Twas</a:t>
            </a:r>
            <a:r>
              <a:rPr lang="en-US" sz="2000" dirty="0"/>
              <a:t> I, Lord Jesus, I it was denied thee; </a:t>
            </a:r>
          </a:p>
          <a:p>
            <a:pPr marL="548640" lvl="2" indent="0">
              <a:buNone/>
            </a:pPr>
            <a:r>
              <a:rPr lang="en-US" sz="2000" dirty="0"/>
              <a:t>I crucified thee. </a:t>
            </a:r>
            <a:endParaRPr lang="en-US" dirty="0"/>
          </a:p>
        </p:txBody>
      </p:sp>
    </p:spTree>
    <p:extLst>
      <p:ext uri="{BB962C8B-B14F-4D97-AF65-F5344CB8AC3E}">
        <p14:creationId xmlns:p14="http://schemas.microsoft.com/office/powerpoint/2010/main" val="92508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r>
              <a:rPr lang="en-US" dirty="0"/>
              <a:t>Will</a:t>
            </a:r>
          </a:p>
          <a:p>
            <a:pPr lvl="1"/>
            <a:r>
              <a:rPr lang="en-US" dirty="0"/>
              <a:t>The faculty of the mind which plans, makes decisions, determinations and commitments</a:t>
            </a:r>
          </a:p>
          <a:p>
            <a:pPr lvl="1"/>
            <a:endParaRPr lang="en-US" dirty="0"/>
          </a:p>
          <a:p>
            <a:pPr marL="548640" lvl="2" indent="0">
              <a:buNone/>
            </a:pPr>
            <a:r>
              <a:rPr lang="en-US" sz="2000" dirty="0"/>
              <a:t>"But when he came to himself, he said, 'How many of my father's hired servants have bread enough and to spare, and I perish with hunger! I will arise and go to my father, and will say to him, "Father, I have sinned against heaven and before you, and I am no longer worthy to be called your son. Make me like one of your hired servants." '(Luke 15:17-19)</a:t>
            </a:r>
            <a:endParaRPr lang="en-US" dirty="0"/>
          </a:p>
        </p:txBody>
      </p:sp>
    </p:spTree>
    <p:extLst>
      <p:ext uri="{BB962C8B-B14F-4D97-AF65-F5344CB8AC3E}">
        <p14:creationId xmlns:p14="http://schemas.microsoft.com/office/powerpoint/2010/main" val="2840185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DB0BF-58FF-4CA9-BED6-F5C9B5A979BB}"/>
              </a:ext>
            </a:extLst>
          </p:cNvPr>
          <p:cNvSpPr>
            <a:spLocks noGrp="1"/>
          </p:cNvSpPr>
          <p:nvPr>
            <p:ph type="title"/>
          </p:nvPr>
        </p:nvSpPr>
        <p:spPr/>
        <p:txBody>
          <a:bodyPr>
            <a:normAutofit fontScale="90000"/>
          </a:bodyPr>
          <a:lstStyle/>
          <a:p>
            <a:endParaRPr lang="en-US"/>
          </a:p>
        </p:txBody>
      </p:sp>
      <p:sp>
        <p:nvSpPr>
          <p:cNvPr id="3" name="Content Placeholder 2">
            <a:extLst>
              <a:ext uri="{FF2B5EF4-FFF2-40B4-BE49-F238E27FC236}">
                <a16:creationId xmlns:a16="http://schemas.microsoft.com/office/drawing/2014/main" id="{B5C9252E-2318-490B-9BE9-29B5602A833C}"/>
              </a:ext>
            </a:extLst>
          </p:cNvPr>
          <p:cNvSpPr>
            <a:spLocks noGrp="1"/>
          </p:cNvSpPr>
          <p:nvPr>
            <p:ph idx="1"/>
          </p:nvPr>
        </p:nvSpPr>
        <p:spPr>
          <a:xfrm>
            <a:off x="457200" y="3505200"/>
            <a:ext cx="8229600" cy="3124200"/>
          </a:xfrm>
        </p:spPr>
        <p:txBody>
          <a:bodyPr>
            <a:normAutofit lnSpcReduction="10000"/>
          </a:bodyPr>
          <a:lstStyle/>
          <a:p>
            <a:r>
              <a:rPr lang="en-US" dirty="0"/>
              <a:t>Evolutionists claim</a:t>
            </a:r>
          </a:p>
          <a:p>
            <a:pPr lvl="1"/>
            <a:r>
              <a:rPr lang="en-US" dirty="0"/>
              <a:t>Earth’s age is 4.5 billion plus years old</a:t>
            </a:r>
          </a:p>
          <a:p>
            <a:pPr lvl="1"/>
            <a:r>
              <a:rPr lang="en-US" dirty="0"/>
              <a:t>Man has been here 4 million years or so</a:t>
            </a:r>
          </a:p>
          <a:p>
            <a:pPr marL="0" indent="0">
              <a:buNone/>
            </a:pPr>
            <a:endParaRPr lang="en-US" dirty="0"/>
          </a:p>
          <a:p>
            <a:pPr marL="0" indent="0">
              <a:buNone/>
            </a:pPr>
            <a:endParaRPr lang="en-US" dirty="0"/>
          </a:p>
          <a:p>
            <a:r>
              <a:rPr lang="en-US" dirty="0"/>
              <a:t>Jesus states</a:t>
            </a:r>
          </a:p>
          <a:p>
            <a:pPr lvl="1"/>
            <a:r>
              <a:rPr lang="en-US" dirty="0"/>
              <a:t>“But </a:t>
            </a:r>
            <a:r>
              <a:rPr lang="en-US" u="sng" dirty="0">
                <a:solidFill>
                  <a:schemeClr val="tx2">
                    <a:lumMod val="75000"/>
                  </a:schemeClr>
                </a:solidFill>
              </a:rPr>
              <a:t>from the beginning</a:t>
            </a:r>
            <a:r>
              <a:rPr lang="en-US" dirty="0">
                <a:solidFill>
                  <a:schemeClr val="tx2">
                    <a:lumMod val="75000"/>
                  </a:schemeClr>
                </a:solidFill>
              </a:rPr>
              <a:t> </a:t>
            </a:r>
            <a:r>
              <a:rPr lang="en-US" dirty="0"/>
              <a:t>of creation, ‘God made them </a:t>
            </a:r>
            <a:r>
              <a:rPr lang="en-US" u="sng" dirty="0">
                <a:solidFill>
                  <a:schemeClr val="tx2">
                    <a:lumMod val="75000"/>
                  </a:schemeClr>
                </a:solidFill>
              </a:rPr>
              <a:t>male and female</a:t>
            </a:r>
            <a:r>
              <a:rPr lang="en-US" dirty="0"/>
              <a:t>.’” (Mark 10:6)</a:t>
            </a:r>
          </a:p>
        </p:txBody>
      </p:sp>
      <p:pic>
        <p:nvPicPr>
          <p:cNvPr id="4" name="Picture 3">
            <a:extLst>
              <a:ext uri="{FF2B5EF4-FFF2-40B4-BE49-F238E27FC236}">
                <a16:creationId xmlns:a16="http://schemas.microsoft.com/office/drawing/2014/main" id="{3045F508-49EF-4F99-94EE-3931DB650423}"/>
              </a:ext>
            </a:extLst>
          </p:cNvPr>
          <p:cNvPicPr>
            <a:picLocks noChangeAspect="1"/>
          </p:cNvPicPr>
          <p:nvPr/>
        </p:nvPicPr>
        <p:blipFill>
          <a:blip r:embed="rId2"/>
          <a:stretch>
            <a:fillRect/>
          </a:stretch>
        </p:blipFill>
        <p:spPr>
          <a:xfrm>
            <a:off x="0" y="177209"/>
            <a:ext cx="9144000" cy="3171634"/>
          </a:xfrm>
          <a:prstGeom prst="rect">
            <a:avLst/>
          </a:prstGeom>
        </p:spPr>
      </p:pic>
      <p:grpSp>
        <p:nvGrpSpPr>
          <p:cNvPr id="5" name="Group 4">
            <a:extLst>
              <a:ext uri="{FF2B5EF4-FFF2-40B4-BE49-F238E27FC236}">
                <a16:creationId xmlns:a16="http://schemas.microsoft.com/office/drawing/2014/main" id="{CE2BD89A-1699-4FB5-97AA-DE846E7A38DC}"/>
              </a:ext>
            </a:extLst>
          </p:cNvPr>
          <p:cNvGrpSpPr/>
          <p:nvPr/>
        </p:nvGrpSpPr>
        <p:grpSpPr>
          <a:xfrm>
            <a:off x="7194828" y="4147066"/>
            <a:ext cx="1415772" cy="805934"/>
            <a:chOff x="7194828" y="1524000"/>
            <a:chExt cx="1415772" cy="805934"/>
          </a:xfrm>
        </p:grpSpPr>
        <p:sp>
          <p:nvSpPr>
            <p:cNvPr id="6" name="TextBox 5">
              <a:extLst>
                <a:ext uri="{FF2B5EF4-FFF2-40B4-BE49-F238E27FC236}">
                  <a16:creationId xmlns:a16="http://schemas.microsoft.com/office/drawing/2014/main" id="{4E2482A6-6499-40E0-968B-9F982BFFD745}"/>
                </a:ext>
              </a:extLst>
            </p:cNvPr>
            <p:cNvSpPr txBox="1"/>
            <p:nvPr/>
          </p:nvSpPr>
          <p:spPr>
            <a:xfrm>
              <a:off x="7194828" y="1524000"/>
              <a:ext cx="1415772" cy="646331"/>
            </a:xfrm>
            <a:prstGeom prst="rect">
              <a:avLst/>
            </a:prstGeom>
            <a:noFill/>
          </p:spPr>
          <p:txBody>
            <a:bodyPr wrap="none" rtlCol="0">
              <a:spAutoFit/>
            </a:bodyPr>
            <a:lstStyle/>
            <a:p>
              <a:pPr algn="ctr"/>
              <a:r>
                <a:rPr lang="en-US" dirty="0"/>
                <a:t>4.496 billion</a:t>
              </a:r>
            </a:p>
            <a:p>
              <a:pPr algn="ctr"/>
              <a:r>
                <a:rPr lang="en-US" dirty="0"/>
                <a:t>(man)</a:t>
              </a:r>
            </a:p>
          </p:txBody>
        </p:sp>
        <p:cxnSp>
          <p:nvCxnSpPr>
            <p:cNvPr id="7" name="Straight Connector 6">
              <a:extLst>
                <a:ext uri="{FF2B5EF4-FFF2-40B4-BE49-F238E27FC236}">
                  <a16:creationId xmlns:a16="http://schemas.microsoft.com/office/drawing/2014/main" id="{7C71471F-E701-48FA-B77C-91DC2729ED8B}"/>
                </a:ext>
              </a:extLst>
            </p:cNvPr>
            <p:cNvCxnSpPr/>
            <p:nvPr/>
          </p:nvCxnSpPr>
          <p:spPr>
            <a:xfrm>
              <a:off x="7973568" y="2101334"/>
              <a:ext cx="0" cy="228600"/>
            </a:xfrm>
            <a:prstGeom prst="line">
              <a:avLst/>
            </a:prstGeom>
            <a:ln>
              <a:solidFill>
                <a:schemeClr val="tx1"/>
              </a:solidFill>
            </a:ln>
          </p:spPr>
          <p:style>
            <a:lnRef idx="2">
              <a:schemeClr val="accent4"/>
            </a:lnRef>
            <a:fillRef idx="0">
              <a:schemeClr val="accent4"/>
            </a:fillRef>
            <a:effectRef idx="1">
              <a:schemeClr val="accent4"/>
            </a:effectRef>
            <a:fontRef idx="minor">
              <a:schemeClr val="tx1"/>
            </a:fontRef>
          </p:style>
        </p:cxnSp>
      </p:grpSp>
      <p:grpSp>
        <p:nvGrpSpPr>
          <p:cNvPr id="8" name="Group 7">
            <a:extLst>
              <a:ext uri="{FF2B5EF4-FFF2-40B4-BE49-F238E27FC236}">
                <a16:creationId xmlns:a16="http://schemas.microsoft.com/office/drawing/2014/main" id="{FDFE5773-6A87-4C68-82CD-23F543DA99FF}"/>
              </a:ext>
            </a:extLst>
          </p:cNvPr>
          <p:cNvGrpSpPr/>
          <p:nvPr/>
        </p:nvGrpSpPr>
        <p:grpSpPr>
          <a:xfrm>
            <a:off x="685800" y="4800600"/>
            <a:ext cx="7878460" cy="565666"/>
            <a:chOff x="685800" y="2177534"/>
            <a:chExt cx="7878460" cy="565666"/>
          </a:xfrm>
        </p:grpSpPr>
        <p:grpSp>
          <p:nvGrpSpPr>
            <p:cNvPr id="9" name="Group 8">
              <a:extLst>
                <a:ext uri="{FF2B5EF4-FFF2-40B4-BE49-F238E27FC236}">
                  <a16:creationId xmlns:a16="http://schemas.microsoft.com/office/drawing/2014/main" id="{7C1CEFBB-E2FB-4FA8-8AC8-E88957D89AD7}"/>
                </a:ext>
              </a:extLst>
            </p:cNvPr>
            <p:cNvGrpSpPr/>
            <p:nvPr/>
          </p:nvGrpSpPr>
          <p:grpSpPr>
            <a:xfrm>
              <a:off x="685800" y="2177534"/>
              <a:ext cx="7878460" cy="565666"/>
              <a:chOff x="685800" y="2177534"/>
              <a:chExt cx="7878460" cy="565666"/>
            </a:xfrm>
          </p:grpSpPr>
          <p:grpSp>
            <p:nvGrpSpPr>
              <p:cNvPr id="11" name="Group 10">
                <a:extLst>
                  <a:ext uri="{FF2B5EF4-FFF2-40B4-BE49-F238E27FC236}">
                    <a16:creationId xmlns:a16="http://schemas.microsoft.com/office/drawing/2014/main" id="{563935AD-AE3E-41E9-BAE0-7DABBFC9A334}"/>
                  </a:ext>
                </a:extLst>
              </p:cNvPr>
              <p:cNvGrpSpPr/>
              <p:nvPr/>
            </p:nvGrpSpPr>
            <p:grpSpPr>
              <a:xfrm>
                <a:off x="685800" y="2177534"/>
                <a:ext cx="7878460" cy="565666"/>
                <a:chOff x="685800" y="2177534"/>
                <a:chExt cx="7878460" cy="565666"/>
              </a:xfrm>
            </p:grpSpPr>
            <p:cxnSp>
              <p:nvCxnSpPr>
                <p:cNvPr id="16" name="Straight Connector 15">
                  <a:extLst>
                    <a:ext uri="{FF2B5EF4-FFF2-40B4-BE49-F238E27FC236}">
                      <a16:creationId xmlns:a16="http://schemas.microsoft.com/office/drawing/2014/main" id="{1E20D9AE-AE0A-4D6A-8909-F11DDDBEAAC5}"/>
                    </a:ext>
                  </a:extLst>
                </p:cNvPr>
                <p:cNvCxnSpPr>
                  <a:cxnSpLocks/>
                </p:cNvCxnSpPr>
                <p:nvPr/>
              </p:nvCxnSpPr>
              <p:spPr>
                <a:xfrm>
                  <a:off x="838200" y="2329934"/>
                  <a:ext cx="7162800" cy="0"/>
                </a:xfrm>
                <a:prstGeom prst="line">
                  <a:avLst/>
                </a:prstGeom>
              </p:spPr>
              <p:style>
                <a:lnRef idx="2">
                  <a:schemeClr val="accent4"/>
                </a:lnRef>
                <a:fillRef idx="0">
                  <a:schemeClr val="accent4"/>
                </a:fillRef>
                <a:effectRef idx="1">
                  <a:schemeClr val="accent4"/>
                </a:effectRef>
                <a:fontRef idx="minor">
                  <a:schemeClr val="tx1"/>
                </a:fontRef>
              </p:style>
            </p:cxnSp>
            <p:cxnSp>
              <p:nvCxnSpPr>
                <p:cNvPr id="17" name="Straight Connector 16">
                  <a:extLst>
                    <a:ext uri="{FF2B5EF4-FFF2-40B4-BE49-F238E27FC236}">
                      <a16:creationId xmlns:a16="http://schemas.microsoft.com/office/drawing/2014/main" id="{8D6626A7-E1E0-427D-A576-6F3B9AE049EF}"/>
                    </a:ext>
                  </a:extLst>
                </p:cNvPr>
                <p:cNvCxnSpPr/>
                <p:nvPr/>
              </p:nvCxnSpPr>
              <p:spPr>
                <a:xfrm>
                  <a:off x="838200" y="2177534"/>
                  <a:ext cx="0" cy="228600"/>
                </a:xfrm>
                <a:prstGeom prst="line">
                  <a:avLst/>
                </a:prstGeom>
              </p:spPr>
              <p:style>
                <a:lnRef idx="2">
                  <a:schemeClr val="accent4"/>
                </a:lnRef>
                <a:fillRef idx="0">
                  <a:schemeClr val="accent4"/>
                </a:fillRef>
                <a:effectRef idx="1">
                  <a:schemeClr val="accent4"/>
                </a:effectRef>
                <a:fontRef idx="minor">
                  <a:schemeClr val="tx1"/>
                </a:fontRef>
              </p:style>
            </p:cxnSp>
            <p:sp>
              <p:nvSpPr>
                <p:cNvPr id="18" name="TextBox 17">
                  <a:extLst>
                    <a:ext uri="{FF2B5EF4-FFF2-40B4-BE49-F238E27FC236}">
                      <a16:creationId xmlns:a16="http://schemas.microsoft.com/office/drawing/2014/main" id="{1E150A9F-F026-4E7E-B001-34AFE54A0955}"/>
                    </a:ext>
                  </a:extLst>
                </p:cNvPr>
                <p:cNvSpPr txBox="1"/>
                <p:nvPr/>
              </p:nvSpPr>
              <p:spPr>
                <a:xfrm>
                  <a:off x="685800" y="2329934"/>
                  <a:ext cx="312906" cy="369332"/>
                </a:xfrm>
                <a:prstGeom prst="rect">
                  <a:avLst/>
                </a:prstGeom>
                <a:noFill/>
              </p:spPr>
              <p:txBody>
                <a:bodyPr wrap="none" rtlCol="0">
                  <a:spAutoFit/>
                </a:bodyPr>
                <a:lstStyle/>
                <a:p>
                  <a:r>
                    <a:rPr lang="en-US" b="1" dirty="0">
                      <a:solidFill>
                        <a:schemeClr val="tx2">
                          <a:lumMod val="75000"/>
                        </a:schemeClr>
                      </a:solidFill>
                    </a:rPr>
                    <a:t>0</a:t>
                  </a:r>
                </a:p>
              </p:txBody>
            </p:sp>
            <p:sp>
              <p:nvSpPr>
                <p:cNvPr id="19" name="TextBox 18">
                  <a:extLst>
                    <a:ext uri="{FF2B5EF4-FFF2-40B4-BE49-F238E27FC236}">
                      <a16:creationId xmlns:a16="http://schemas.microsoft.com/office/drawing/2014/main" id="{EB0C0EC4-5E97-43AB-8A2C-9295822491AF}"/>
                    </a:ext>
                  </a:extLst>
                </p:cNvPr>
                <p:cNvSpPr txBox="1"/>
                <p:nvPr/>
              </p:nvSpPr>
              <p:spPr>
                <a:xfrm>
                  <a:off x="7315200" y="2373868"/>
                  <a:ext cx="1249060" cy="369332"/>
                </a:xfrm>
                <a:prstGeom prst="rect">
                  <a:avLst/>
                </a:prstGeom>
                <a:noFill/>
              </p:spPr>
              <p:txBody>
                <a:bodyPr wrap="none" rtlCol="0">
                  <a:spAutoFit/>
                </a:bodyPr>
                <a:lstStyle/>
                <a:p>
                  <a:r>
                    <a:rPr lang="en-US" b="1" dirty="0">
                      <a:solidFill>
                        <a:schemeClr val="tx2">
                          <a:lumMod val="75000"/>
                        </a:schemeClr>
                      </a:solidFill>
                    </a:rPr>
                    <a:t>4.5 billion</a:t>
                  </a:r>
                </a:p>
              </p:txBody>
            </p:sp>
            <p:cxnSp>
              <p:nvCxnSpPr>
                <p:cNvPr id="20" name="Straight Connector 19">
                  <a:extLst>
                    <a:ext uri="{FF2B5EF4-FFF2-40B4-BE49-F238E27FC236}">
                      <a16:creationId xmlns:a16="http://schemas.microsoft.com/office/drawing/2014/main" id="{ECF33D9A-D30E-4E48-BEDA-A2A6A47EC270}"/>
                    </a:ext>
                  </a:extLst>
                </p:cNvPr>
                <p:cNvCxnSpPr/>
                <p:nvPr/>
              </p:nvCxnSpPr>
              <p:spPr>
                <a:xfrm>
                  <a:off x="8001000" y="2177534"/>
                  <a:ext cx="0" cy="228600"/>
                </a:xfrm>
                <a:prstGeom prst="line">
                  <a:avLst/>
                </a:prstGeom>
              </p:spPr>
              <p:style>
                <a:lnRef idx="2">
                  <a:schemeClr val="accent4"/>
                </a:lnRef>
                <a:fillRef idx="0">
                  <a:schemeClr val="accent4"/>
                </a:fillRef>
                <a:effectRef idx="1">
                  <a:schemeClr val="accent4"/>
                </a:effectRef>
                <a:fontRef idx="minor">
                  <a:schemeClr val="tx1"/>
                </a:fontRef>
              </p:style>
            </p:cxnSp>
          </p:grpSp>
          <p:cxnSp>
            <p:nvCxnSpPr>
              <p:cNvPr id="12" name="Straight Connector 11">
                <a:extLst>
                  <a:ext uri="{FF2B5EF4-FFF2-40B4-BE49-F238E27FC236}">
                    <a16:creationId xmlns:a16="http://schemas.microsoft.com/office/drawing/2014/main" id="{8596F61A-CA2E-4C0D-BE80-C534C9933DBA}"/>
                  </a:ext>
                </a:extLst>
              </p:cNvPr>
              <p:cNvCxnSpPr/>
              <p:nvPr/>
            </p:nvCxnSpPr>
            <p:spPr>
              <a:xfrm>
                <a:off x="2450592" y="2187850"/>
                <a:ext cx="0" cy="228600"/>
              </a:xfrm>
              <a:prstGeom prst="line">
                <a:avLst/>
              </a:prstGeom>
            </p:spPr>
            <p:style>
              <a:lnRef idx="2">
                <a:schemeClr val="accent4"/>
              </a:lnRef>
              <a:fillRef idx="0">
                <a:schemeClr val="accent4"/>
              </a:fillRef>
              <a:effectRef idx="1">
                <a:schemeClr val="accent4"/>
              </a:effectRef>
              <a:fontRef idx="minor">
                <a:schemeClr val="tx1"/>
              </a:fontRef>
            </p:style>
          </p:cxnSp>
          <p:cxnSp>
            <p:nvCxnSpPr>
              <p:cNvPr id="13" name="Straight Connector 12">
                <a:extLst>
                  <a:ext uri="{FF2B5EF4-FFF2-40B4-BE49-F238E27FC236}">
                    <a16:creationId xmlns:a16="http://schemas.microsoft.com/office/drawing/2014/main" id="{2F63F75F-73B5-403E-8FA9-59BDA9D994CA}"/>
                  </a:ext>
                </a:extLst>
              </p:cNvPr>
              <p:cNvCxnSpPr/>
              <p:nvPr/>
            </p:nvCxnSpPr>
            <p:spPr>
              <a:xfrm>
                <a:off x="4059936" y="2185416"/>
                <a:ext cx="0" cy="228600"/>
              </a:xfrm>
              <a:prstGeom prst="line">
                <a:avLst/>
              </a:prstGeom>
            </p:spPr>
            <p:style>
              <a:lnRef idx="2">
                <a:schemeClr val="accent4"/>
              </a:lnRef>
              <a:fillRef idx="0">
                <a:schemeClr val="accent4"/>
              </a:fillRef>
              <a:effectRef idx="1">
                <a:schemeClr val="accent4"/>
              </a:effectRef>
              <a:fontRef idx="minor">
                <a:schemeClr val="tx1"/>
              </a:fontRef>
            </p:style>
          </p:cxnSp>
          <p:cxnSp>
            <p:nvCxnSpPr>
              <p:cNvPr id="14" name="Straight Connector 13">
                <a:extLst>
                  <a:ext uri="{FF2B5EF4-FFF2-40B4-BE49-F238E27FC236}">
                    <a16:creationId xmlns:a16="http://schemas.microsoft.com/office/drawing/2014/main" id="{A3AFE934-2308-4127-853E-8838AD66D32A}"/>
                  </a:ext>
                </a:extLst>
              </p:cNvPr>
              <p:cNvCxnSpPr/>
              <p:nvPr/>
            </p:nvCxnSpPr>
            <p:spPr>
              <a:xfrm>
                <a:off x="5660136" y="2185416"/>
                <a:ext cx="0" cy="228600"/>
              </a:xfrm>
              <a:prstGeom prst="line">
                <a:avLst/>
              </a:prstGeom>
            </p:spPr>
            <p:style>
              <a:lnRef idx="2">
                <a:schemeClr val="accent4"/>
              </a:lnRef>
              <a:fillRef idx="0">
                <a:schemeClr val="accent4"/>
              </a:fillRef>
              <a:effectRef idx="1">
                <a:schemeClr val="accent4"/>
              </a:effectRef>
              <a:fontRef idx="minor">
                <a:schemeClr val="tx1"/>
              </a:fontRef>
            </p:style>
          </p:cxnSp>
          <p:cxnSp>
            <p:nvCxnSpPr>
              <p:cNvPr id="15" name="Straight Connector 14">
                <a:extLst>
                  <a:ext uri="{FF2B5EF4-FFF2-40B4-BE49-F238E27FC236}">
                    <a16:creationId xmlns:a16="http://schemas.microsoft.com/office/drawing/2014/main" id="{B91ECDE4-13F5-4046-A9C0-D8478D1D5FF1}"/>
                  </a:ext>
                </a:extLst>
              </p:cNvPr>
              <p:cNvCxnSpPr/>
              <p:nvPr/>
            </p:nvCxnSpPr>
            <p:spPr>
              <a:xfrm>
                <a:off x="7260336" y="2185416"/>
                <a:ext cx="0" cy="228600"/>
              </a:xfrm>
              <a:prstGeom prst="line">
                <a:avLst/>
              </a:prstGeom>
            </p:spPr>
            <p:style>
              <a:lnRef idx="2">
                <a:schemeClr val="accent4"/>
              </a:lnRef>
              <a:fillRef idx="0">
                <a:schemeClr val="accent4"/>
              </a:fillRef>
              <a:effectRef idx="1">
                <a:schemeClr val="accent4"/>
              </a:effectRef>
              <a:fontRef idx="minor">
                <a:schemeClr val="tx1"/>
              </a:fontRef>
            </p:style>
          </p:cxnSp>
        </p:grpSp>
        <p:sp>
          <p:nvSpPr>
            <p:cNvPr id="10" name="TextBox 9">
              <a:extLst>
                <a:ext uri="{FF2B5EF4-FFF2-40B4-BE49-F238E27FC236}">
                  <a16:creationId xmlns:a16="http://schemas.microsoft.com/office/drawing/2014/main" id="{75357F4D-BB5D-4BDB-873A-1482EA6FF8E4}"/>
                </a:ext>
              </a:extLst>
            </p:cNvPr>
            <p:cNvSpPr txBox="1"/>
            <p:nvPr/>
          </p:nvSpPr>
          <p:spPr>
            <a:xfrm>
              <a:off x="3886200" y="2362200"/>
              <a:ext cx="334526" cy="369332"/>
            </a:xfrm>
            <a:prstGeom prst="rect">
              <a:avLst/>
            </a:prstGeom>
            <a:noFill/>
          </p:spPr>
          <p:txBody>
            <a:bodyPr wrap="square" rtlCol="0">
              <a:spAutoFit/>
            </a:bodyPr>
            <a:lstStyle/>
            <a:p>
              <a:r>
                <a:rPr lang="en-US" b="1" dirty="0">
                  <a:solidFill>
                    <a:schemeClr val="tx2">
                      <a:lumMod val="75000"/>
                    </a:schemeClr>
                  </a:solidFill>
                </a:rPr>
                <a:t>2</a:t>
              </a:r>
            </a:p>
          </p:txBody>
        </p:sp>
      </p:grpSp>
    </p:spTree>
    <p:extLst>
      <p:ext uri="{BB962C8B-B14F-4D97-AF65-F5344CB8AC3E}">
        <p14:creationId xmlns:p14="http://schemas.microsoft.com/office/powerpoint/2010/main" val="357104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r>
              <a:rPr lang="en-US" dirty="0"/>
              <a:t>Will</a:t>
            </a:r>
          </a:p>
          <a:p>
            <a:pPr lvl="1"/>
            <a:r>
              <a:rPr lang="en-US" dirty="0"/>
              <a:t>The faculty of the mind which plans, makes decisions, determinations and commitments</a:t>
            </a:r>
          </a:p>
          <a:p>
            <a:pPr marL="548640" lvl="2" indent="0">
              <a:buNone/>
            </a:pPr>
            <a:endParaRPr lang="en-US" sz="2000" i="1" u="sng" dirty="0"/>
          </a:p>
          <a:p>
            <a:pPr marL="548640" lvl="2" indent="0">
              <a:buNone/>
            </a:pPr>
            <a:r>
              <a:rPr lang="en-US" sz="2000" i="1" u="sng" dirty="0"/>
              <a:t>A Beautiful Life</a:t>
            </a:r>
          </a:p>
          <a:p>
            <a:pPr marL="548640" lvl="2" indent="0">
              <a:buNone/>
            </a:pPr>
            <a:r>
              <a:rPr lang="en-US" sz="2000" dirty="0"/>
              <a:t>Each day I’ll do a golden deed, By helping those who are in need;</a:t>
            </a:r>
          </a:p>
          <a:p>
            <a:pPr marL="548640" lvl="2" indent="0">
              <a:buNone/>
            </a:pPr>
            <a:r>
              <a:rPr lang="en-US" sz="2000" dirty="0"/>
              <a:t>My life on earth is but a span, And so I’ll do the best I can. </a:t>
            </a:r>
          </a:p>
          <a:p>
            <a:pPr marL="548640" lvl="2" indent="0">
              <a:buNone/>
            </a:pPr>
            <a:r>
              <a:rPr lang="en-US" sz="2000" i="1" dirty="0"/>
              <a:t>Refrain</a:t>
            </a:r>
            <a:r>
              <a:rPr lang="en-US" sz="2000" dirty="0"/>
              <a:t>:</a:t>
            </a:r>
          </a:p>
          <a:p>
            <a:pPr marL="548640" lvl="2" indent="0">
              <a:buNone/>
            </a:pPr>
            <a:r>
              <a:rPr lang="en-US" sz="2000" dirty="0"/>
              <a:t>Life’s evening sun is sinking low, A few more days, and I must go</a:t>
            </a:r>
          </a:p>
          <a:p>
            <a:pPr marL="548640" lvl="2" indent="0">
              <a:buNone/>
            </a:pPr>
            <a:r>
              <a:rPr lang="en-US" sz="2000" dirty="0"/>
              <a:t>To meet the deeds that I have done, Where there will be no setting sun.</a:t>
            </a:r>
          </a:p>
        </p:txBody>
      </p:sp>
    </p:spTree>
    <p:extLst>
      <p:ext uri="{BB962C8B-B14F-4D97-AF65-F5344CB8AC3E}">
        <p14:creationId xmlns:p14="http://schemas.microsoft.com/office/powerpoint/2010/main" val="1428040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Stimulating the heart with songs</a:t>
            </a:r>
          </a:p>
        </p:txBody>
      </p:sp>
      <p:sp>
        <p:nvSpPr>
          <p:cNvPr id="3" name="Content Placeholder 2"/>
          <p:cNvSpPr>
            <a:spLocks noGrp="1"/>
          </p:cNvSpPr>
          <p:nvPr>
            <p:ph idx="1"/>
          </p:nvPr>
        </p:nvSpPr>
        <p:spPr/>
        <p:txBody>
          <a:bodyPr>
            <a:normAutofit/>
          </a:bodyPr>
          <a:lstStyle/>
          <a:p>
            <a:r>
              <a:rPr lang="en-US" dirty="0"/>
              <a:t>Intellect/reasoning </a:t>
            </a:r>
          </a:p>
          <a:p>
            <a:r>
              <a:rPr lang="en-US" dirty="0"/>
              <a:t>Emotion</a:t>
            </a:r>
          </a:p>
          <a:p>
            <a:r>
              <a:rPr lang="en-US" dirty="0"/>
              <a:t>Conscience</a:t>
            </a:r>
          </a:p>
          <a:p>
            <a:r>
              <a:rPr lang="en-US" dirty="0"/>
              <a:t>Will</a:t>
            </a:r>
          </a:p>
          <a:p>
            <a:pPr lvl="1"/>
            <a:r>
              <a:rPr lang="en-US" dirty="0"/>
              <a:t>The faculty of the mind which plans, makes decisions, determinations and commitments</a:t>
            </a:r>
          </a:p>
          <a:p>
            <a:pPr marL="548640" lvl="2" indent="0">
              <a:buNone/>
            </a:pPr>
            <a:endParaRPr lang="en-US" sz="2000" i="1" u="sng" dirty="0"/>
          </a:p>
        </p:txBody>
      </p:sp>
    </p:spTree>
    <p:extLst>
      <p:ext uri="{BB962C8B-B14F-4D97-AF65-F5344CB8AC3E}">
        <p14:creationId xmlns:p14="http://schemas.microsoft.com/office/powerpoint/2010/main" val="49386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lstStyle/>
          <a:p>
            <a:pPr marL="0" indent="0">
              <a:lnSpc>
                <a:spcPct val="90000"/>
              </a:lnSpc>
              <a:buNone/>
            </a:pPr>
            <a:r>
              <a:rPr lang="en-US" dirty="0">
                <a:solidFill>
                  <a:prstClr val="white"/>
                </a:solidFill>
              </a:rPr>
              <a:t>“… </a:t>
            </a:r>
            <a:r>
              <a:rPr lang="en-US" dirty="0"/>
              <a:t>be filled with the Spirit, addressing one another in psalms and hymns and spiritual songs, singing and making melody to the Lord with your heart, giving thanks always and for everything to God the Father in the name of our Lord Jesus Christ,” - </a:t>
            </a:r>
            <a:r>
              <a:rPr lang="en-US" dirty="0">
                <a:solidFill>
                  <a:prstClr val="white"/>
                </a:solidFill>
              </a:rPr>
              <a:t>Eph. 5:19-20 ESV</a:t>
            </a:r>
          </a:p>
          <a:p>
            <a:endParaRPr lang="en-US" dirty="0"/>
          </a:p>
        </p:txBody>
      </p:sp>
    </p:spTree>
    <p:extLst>
      <p:ext uri="{BB962C8B-B14F-4D97-AF65-F5344CB8AC3E}">
        <p14:creationId xmlns:p14="http://schemas.microsoft.com/office/powerpoint/2010/main" val="124078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psalms and hymns and spiritual songs, </a:t>
            </a:r>
            <a:r>
              <a:rPr lang="en-US" u="sng" dirty="0">
                <a:solidFill>
                  <a:schemeClr val="tx2">
                    <a:lumMod val="75000"/>
                  </a:schemeClr>
                </a:solidFill>
              </a:rPr>
              <a:t>singing</a:t>
            </a:r>
            <a:r>
              <a:rPr lang="en-US" dirty="0"/>
              <a:t> and making melody to the Lord with your heart, giving thanks always and for everything to God the Father in the name of our Lord Jesus Christ,” - </a:t>
            </a:r>
            <a:r>
              <a:rPr lang="en-US" dirty="0">
                <a:solidFill>
                  <a:prstClr val="white"/>
                </a:solidFill>
              </a:rPr>
              <a:t>Eph. 5:19-20 ESV</a:t>
            </a:r>
          </a:p>
          <a:p>
            <a:endParaRPr lang="en-US" dirty="0"/>
          </a:p>
          <a:p>
            <a:r>
              <a:rPr lang="en-US" dirty="0"/>
              <a:t>Singing</a:t>
            </a:r>
          </a:p>
          <a:p>
            <a:pPr lvl="1"/>
            <a:r>
              <a:rPr lang="en-US" dirty="0"/>
              <a:t>Positive command to sing excludes all other types of music</a:t>
            </a:r>
          </a:p>
        </p:txBody>
      </p:sp>
    </p:spTree>
    <p:extLst>
      <p:ext uri="{BB962C8B-B14F-4D97-AF65-F5344CB8AC3E}">
        <p14:creationId xmlns:p14="http://schemas.microsoft.com/office/powerpoint/2010/main" val="10436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a:t>
            </a:r>
            <a:r>
              <a:rPr lang="en-US" u="sng" dirty="0">
                <a:solidFill>
                  <a:schemeClr val="tx2">
                    <a:lumMod val="75000"/>
                  </a:schemeClr>
                </a:solidFill>
              </a:rPr>
              <a:t>psalms</a:t>
            </a:r>
            <a:r>
              <a:rPr lang="en-US" dirty="0"/>
              <a:t> and </a:t>
            </a:r>
            <a:r>
              <a:rPr lang="en-US" u="sng" dirty="0">
                <a:solidFill>
                  <a:schemeClr val="tx2">
                    <a:lumMod val="75000"/>
                  </a:schemeClr>
                </a:solidFill>
              </a:rPr>
              <a:t>hymns</a:t>
            </a:r>
            <a:r>
              <a:rPr lang="en-US" dirty="0"/>
              <a:t> and </a:t>
            </a:r>
            <a:r>
              <a:rPr lang="en-US" u="sng" dirty="0">
                <a:solidFill>
                  <a:schemeClr val="tx2">
                    <a:lumMod val="75000"/>
                  </a:schemeClr>
                </a:solidFill>
              </a:rPr>
              <a:t>spiritual songs</a:t>
            </a:r>
            <a:r>
              <a:rPr lang="en-US" dirty="0"/>
              <a:t>, singing and making melody to the Lord with your heart, giving thanks always and for everything to God the Father in the name of our Lord Jesus Christ,” - </a:t>
            </a:r>
            <a:r>
              <a:rPr lang="en-US" dirty="0">
                <a:solidFill>
                  <a:prstClr val="white"/>
                </a:solidFill>
              </a:rPr>
              <a:t>Eph. 5:19-20 ESV</a:t>
            </a:r>
          </a:p>
          <a:p>
            <a:endParaRPr lang="en-US" dirty="0"/>
          </a:p>
          <a:p>
            <a:r>
              <a:rPr lang="en-US" dirty="0"/>
              <a:t>psalms </a:t>
            </a:r>
          </a:p>
          <a:p>
            <a:pPr lvl="1"/>
            <a:r>
              <a:rPr lang="en-US" dirty="0"/>
              <a:t>the Psalms of David</a:t>
            </a:r>
          </a:p>
          <a:p>
            <a:pPr lvl="1"/>
            <a:r>
              <a:rPr lang="en-US" dirty="0"/>
              <a:t>most express thoughts of praise, glory, honor, and devotion to God in words which proclaim the deepest thoughts of man’s worship</a:t>
            </a:r>
          </a:p>
          <a:p>
            <a:r>
              <a:rPr lang="en-US" dirty="0"/>
              <a:t>hymns</a:t>
            </a:r>
          </a:p>
          <a:p>
            <a:pPr lvl="1"/>
            <a:r>
              <a:rPr lang="en-US" dirty="0"/>
              <a:t>a song offering praise unto God</a:t>
            </a:r>
          </a:p>
          <a:p>
            <a:r>
              <a:rPr lang="en-US" dirty="0"/>
              <a:t>spiritual songs</a:t>
            </a:r>
          </a:p>
          <a:p>
            <a:pPr lvl="1"/>
            <a:r>
              <a:rPr lang="en-US" dirty="0"/>
              <a:t>songs focused on spiritual themes and reverence to God in contrast to secular songs about any subject</a:t>
            </a:r>
          </a:p>
          <a:p>
            <a:pPr lvl="1"/>
            <a:r>
              <a:rPr lang="en-US" dirty="0"/>
              <a:t>based upon things revealed by the Spirit (Scriptures) – 1 Cor. 14:26</a:t>
            </a:r>
          </a:p>
          <a:p>
            <a:pPr lvl="1"/>
            <a:endParaRPr lang="en-US" dirty="0"/>
          </a:p>
        </p:txBody>
      </p:sp>
    </p:spTree>
    <p:extLst>
      <p:ext uri="{BB962C8B-B14F-4D97-AF65-F5344CB8AC3E}">
        <p14:creationId xmlns:p14="http://schemas.microsoft.com/office/powerpoint/2010/main" val="250687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psalms and hymns and spiritual songs, singing and making melody </a:t>
            </a:r>
            <a:r>
              <a:rPr lang="en-US" u="sng" dirty="0">
                <a:solidFill>
                  <a:srgbClr val="FFCC00"/>
                </a:solidFill>
              </a:rPr>
              <a:t>to the Lord</a:t>
            </a:r>
            <a:r>
              <a:rPr lang="en-US" dirty="0">
                <a:solidFill>
                  <a:srgbClr val="FFCC00"/>
                </a:solidFill>
              </a:rPr>
              <a:t> </a:t>
            </a:r>
            <a:r>
              <a:rPr lang="en-US" dirty="0"/>
              <a:t>with your heart, giving thanks always and for everything to God the Father in the name of our Lord Jesus Christ,” - </a:t>
            </a:r>
            <a:r>
              <a:rPr lang="en-US" dirty="0">
                <a:solidFill>
                  <a:prstClr val="white"/>
                </a:solidFill>
              </a:rPr>
              <a:t>Eph. 5:19-20 ESV</a:t>
            </a:r>
          </a:p>
          <a:p>
            <a:endParaRPr lang="en-US" dirty="0"/>
          </a:p>
          <a:p>
            <a:r>
              <a:rPr lang="en-US" dirty="0"/>
              <a:t>to the Lord</a:t>
            </a:r>
          </a:p>
          <a:p>
            <a:pPr lvl="1"/>
            <a:r>
              <a:rPr lang="en-US" dirty="0"/>
              <a:t>Our singing is directed to the Lord</a:t>
            </a:r>
          </a:p>
          <a:p>
            <a:pPr lvl="1"/>
            <a:r>
              <a:rPr lang="en-US" dirty="0"/>
              <a:t>It’s primary purpose is to glorify and praise (worship) God, not the display of our voices or musical technique</a:t>
            </a:r>
          </a:p>
          <a:p>
            <a:pPr lvl="1"/>
            <a:r>
              <a:rPr lang="en-US" dirty="0"/>
              <a:t>God’s standard of worship demands our very best</a:t>
            </a:r>
          </a:p>
          <a:p>
            <a:pPr marL="548640" lvl="2" indent="0">
              <a:buNone/>
            </a:pPr>
            <a:r>
              <a:rPr lang="en-US" sz="2000" dirty="0"/>
              <a:t>"You offer defiled food on My altar, But say, 'In what way have we defiled You?' By saying, 'The table of the LORD is contemptible.' And when you offer the blind as a sacrifice, </a:t>
            </a:r>
            <a:r>
              <a:rPr lang="en-US" sz="2000" i="1" dirty="0"/>
              <a:t>Is it</a:t>
            </a:r>
            <a:r>
              <a:rPr lang="en-US" sz="2000" dirty="0"/>
              <a:t> not evil? And when you offer the lame and sick, </a:t>
            </a:r>
            <a:r>
              <a:rPr lang="en-US" sz="2000" i="1" dirty="0"/>
              <a:t>Is it</a:t>
            </a:r>
            <a:r>
              <a:rPr lang="en-US" sz="2000" dirty="0"/>
              <a:t> not evil? Offer it then to your governor! Would he be pleased with you? Would he accept you favorably?" Says the LORD of hosts. (Mal. 1:7-8)</a:t>
            </a:r>
          </a:p>
          <a:p>
            <a:pPr lvl="1"/>
            <a:endParaRPr lang="en-US" dirty="0"/>
          </a:p>
          <a:p>
            <a:pPr lvl="1"/>
            <a:endParaRPr lang="en-US" dirty="0"/>
          </a:p>
        </p:txBody>
      </p:sp>
    </p:spTree>
    <p:extLst>
      <p:ext uri="{BB962C8B-B14F-4D97-AF65-F5344CB8AC3E}">
        <p14:creationId xmlns:p14="http://schemas.microsoft.com/office/powerpoint/2010/main" val="647143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500"/>
                                        <p:tgtEl>
                                          <p:spTgt spid="7">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6" end="6"/>
                                            </p:txEl>
                                          </p:spTgt>
                                        </p:tgtEl>
                                        <p:attrNameLst>
                                          <p:attrName>style.visibility</p:attrName>
                                        </p:attrNameLst>
                                      </p:cBhvr>
                                      <p:to>
                                        <p:strVal val="visible"/>
                                      </p:to>
                                    </p:set>
                                    <p:animEffect transition="in" filter="fade">
                                      <p:cBhvr>
                                        <p:cTn id="10"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psalms and hymns and spiritual songs, singing and making melody </a:t>
            </a:r>
            <a:r>
              <a:rPr lang="en-US" u="sng" dirty="0">
                <a:solidFill>
                  <a:srgbClr val="FFCC00"/>
                </a:solidFill>
              </a:rPr>
              <a:t>to the Lord</a:t>
            </a:r>
            <a:r>
              <a:rPr lang="en-US" dirty="0">
                <a:solidFill>
                  <a:srgbClr val="FFCC00"/>
                </a:solidFill>
              </a:rPr>
              <a:t> </a:t>
            </a:r>
            <a:r>
              <a:rPr lang="en-US" dirty="0"/>
              <a:t>with your heart, giving thanks always and for everything to God the Father in the name of our Lord Jesus Christ,” - </a:t>
            </a:r>
            <a:r>
              <a:rPr lang="en-US" dirty="0">
                <a:solidFill>
                  <a:prstClr val="white"/>
                </a:solidFill>
              </a:rPr>
              <a:t>Eph. 5:19-20 ESV</a:t>
            </a:r>
          </a:p>
          <a:p>
            <a:endParaRPr lang="en-US" dirty="0"/>
          </a:p>
          <a:p>
            <a:r>
              <a:rPr lang="en-US" dirty="0"/>
              <a:t>to the Lord</a:t>
            </a:r>
          </a:p>
          <a:p>
            <a:pPr lvl="1"/>
            <a:r>
              <a:rPr lang="en-US" dirty="0"/>
              <a:t>Our singing is directed to the Lord</a:t>
            </a:r>
          </a:p>
          <a:p>
            <a:pPr lvl="1"/>
            <a:r>
              <a:rPr lang="en-US" dirty="0"/>
              <a:t>It’s primary purpose is to glorify and praise (worship) God, not the display of our voices or musical technique</a:t>
            </a:r>
          </a:p>
          <a:p>
            <a:pPr lvl="1"/>
            <a:r>
              <a:rPr lang="en-US" dirty="0"/>
              <a:t>God’s standard of worship demands our very best</a:t>
            </a:r>
          </a:p>
          <a:p>
            <a:pPr marL="548640" lvl="2" indent="0">
              <a:buNone/>
            </a:pPr>
            <a:r>
              <a:rPr lang="en-US" sz="2000" dirty="0"/>
              <a:t>Therefore, since we are receiving a kingdom which cannot be shaken, let us have grace, by which we may serve God acceptably with reverence and godly fear. For our God </a:t>
            </a:r>
            <a:r>
              <a:rPr lang="en-US" sz="2000" i="1" dirty="0"/>
              <a:t>is</a:t>
            </a:r>
            <a:r>
              <a:rPr lang="en-US" sz="2000" dirty="0"/>
              <a:t> a consuming fire. (Heb. 12:28-29)</a:t>
            </a:r>
          </a:p>
          <a:p>
            <a:pPr lvl="1"/>
            <a:endParaRPr lang="en-US" dirty="0"/>
          </a:p>
        </p:txBody>
      </p:sp>
    </p:spTree>
    <p:extLst>
      <p:ext uri="{BB962C8B-B14F-4D97-AF65-F5344CB8AC3E}">
        <p14:creationId xmlns:p14="http://schemas.microsoft.com/office/powerpoint/2010/main" val="687528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lnSpcReduction="10000"/>
          </a:bodyPr>
          <a:lstStyle/>
          <a:p>
            <a:pPr marL="0" indent="0">
              <a:buNone/>
            </a:pPr>
            <a:r>
              <a:rPr lang="en-US" dirty="0">
                <a:solidFill>
                  <a:prstClr val="white"/>
                </a:solidFill>
              </a:rPr>
              <a:t>“… </a:t>
            </a:r>
            <a:r>
              <a:rPr lang="en-US" dirty="0"/>
              <a:t>be filled with the Spirit, </a:t>
            </a:r>
            <a:r>
              <a:rPr lang="en-US" u="sng" dirty="0">
                <a:solidFill>
                  <a:srgbClr val="FFCC00"/>
                </a:solidFill>
              </a:rPr>
              <a:t>addressing one another </a:t>
            </a:r>
            <a:r>
              <a:rPr lang="en-US" dirty="0"/>
              <a:t>in psalms and hymns and spiritual songs, singing and making melody to the Lord with your heart, giving thanks always and for everything to God the Father in the name of our Lord Jesus Christ,” - </a:t>
            </a:r>
            <a:r>
              <a:rPr lang="en-US" dirty="0">
                <a:solidFill>
                  <a:prstClr val="white"/>
                </a:solidFill>
              </a:rPr>
              <a:t>Eph. 5:19-20 ESV</a:t>
            </a:r>
          </a:p>
          <a:p>
            <a:endParaRPr lang="en-US" dirty="0"/>
          </a:p>
          <a:p>
            <a:r>
              <a:rPr lang="en-US" dirty="0"/>
              <a:t>addressing [teaching and admonishing] one another</a:t>
            </a:r>
          </a:p>
          <a:p>
            <a:pPr lvl="1"/>
            <a:r>
              <a:rPr lang="en-US" dirty="0"/>
              <a:t>This demands that we think about the message of the song ourselves and that we attempt to convey that message to those with whom we worship. </a:t>
            </a:r>
          </a:p>
          <a:p>
            <a:pPr lvl="1"/>
            <a:r>
              <a:rPr lang="en-US" dirty="0"/>
              <a:t>When we really think about the meaning of the songs, we will call these songs to mind in the times we think upon such themes just as we think of passages dealing with those themes.</a:t>
            </a:r>
          </a:p>
          <a:p>
            <a:pPr lvl="1"/>
            <a:r>
              <a:rPr lang="en-US" dirty="0"/>
              <a:t>As we sing the type of songs authorized by God, we warn ourselves and our brethren of the tragic consequences of disobedience and exhort one another to live acceptably before God.</a:t>
            </a:r>
          </a:p>
          <a:p>
            <a:pPr lvl="1"/>
            <a:r>
              <a:rPr lang="en-US" dirty="0"/>
              <a:t>Positive command here excludes styles of singing </a:t>
            </a:r>
            <a:r>
              <a:rPr lang="en-US"/>
              <a:t>which do </a:t>
            </a:r>
            <a:r>
              <a:rPr lang="en-US" dirty="0"/>
              <a:t>not address one another, e.g. choirs, solos, etc.</a:t>
            </a:r>
          </a:p>
        </p:txBody>
      </p:sp>
    </p:spTree>
    <p:extLst>
      <p:ext uri="{BB962C8B-B14F-4D97-AF65-F5344CB8AC3E}">
        <p14:creationId xmlns:p14="http://schemas.microsoft.com/office/powerpoint/2010/main" val="16140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5" end="5"/>
                                            </p:txEl>
                                          </p:spTgt>
                                        </p:tgtEl>
                                        <p:attrNameLst>
                                          <p:attrName>style.visibility</p:attrName>
                                        </p:attrNameLst>
                                      </p:cBhvr>
                                      <p:to>
                                        <p:strVal val="visible"/>
                                      </p:to>
                                    </p:set>
                                    <p:animEffect transition="in" filter="fade">
                                      <p:cBhvr>
                                        <p:cTn id="12" dur="500"/>
                                        <p:tgtEl>
                                          <p:spTgt spid="7">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6" end="6"/>
                                            </p:txEl>
                                          </p:spTgt>
                                        </p:tgtEl>
                                        <p:attrNameLst>
                                          <p:attrName>style.visibility</p:attrName>
                                        </p:attrNameLst>
                                      </p:cBhvr>
                                      <p:to>
                                        <p:strVal val="visible"/>
                                      </p:to>
                                    </p:set>
                                    <p:animEffect transition="in" filter="fade">
                                      <p:cBhvr>
                                        <p:cTn id="1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7DC1D2E5-619F-42A5-A2B2-B8A701C88E88}"/>
              </a:ext>
            </a:extLst>
          </p:cNvPr>
          <p:cNvSpPr>
            <a:spLocks noGrp="1"/>
          </p:cNvSpPr>
          <p:nvPr>
            <p:ph idx="1"/>
          </p:nvPr>
        </p:nvSpPr>
        <p:spPr>
          <a:xfrm>
            <a:off x="457200" y="457200"/>
            <a:ext cx="8229600" cy="6172200"/>
          </a:xfrm>
        </p:spPr>
        <p:txBody>
          <a:bodyPr>
            <a:normAutofit/>
          </a:bodyPr>
          <a:lstStyle/>
          <a:p>
            <a:pPr marL="0" indent="0">
              <a:lnSpc>
                <a:spcPct val="90000"/>
              </a:lnSpc>
              <a:buNone/>
            </a:pPr>
            <a:r>
              <a:rPr lang="en-US" dirty="0">
                <a:solidFill>
                  <a:prstClr val="white"/>
                </a:solidFill>
              </a:rPr>
              <a:t>“… </a:t>
            </a:r>
            <a:r>
              <a:rPr lang="en-US" dirty="0"/>
              <a:t>be filled with the Spirit, addressing one another in psalms and hymns and spiritual songs, singing and </a:t>
            </a:r>
            <a:r>
              <a:rPr lang="en-US" u="sng" dirty="0">
                <a:solidFill>
                  <a:srgbClr val="FFCC00"/>
                </a:solidFill>
              </a:rPr>
              <a:t>making melody</a:t>
            </a:r>
            <a:r>
              <a:rPr lang="en-US" dirty="0"/>
              <a:t> to the Lord with your heart, giving thanks always and for everything to God the Father in the name of our Lord Jesus Christ,” - </a:t>
            </a:r>
            <a:r>
              <a:rPr lang="en-US" dirty="0">
                <a:solidFill>
                  <a:prstClr val="white"/>
                </a:solidFill>
              </a:rPr>
              <a:t>Eph. 5:19-20 ESV</a:t>
            </a:r>
          </a:p>
          <a:p>
            <a:endParaRPr lang="en-US" dirty="0"/>
          </a:p>
          <a:p>
            <a:r>
              <a:rPr lang="en-US" dirty="0"/>
              <a:t>making melody (</a:t>
            </a:r>
            <a:r>
              <a:rPr lang="en-US" i="1" dirty="0" err="1"/>
              <a:t>psallo</a:t>
            </a:r>
            <a:r>
              <a:rPr lang="en-US" dirty="0"/>
              <a:t>) </a:t>
            </a:r>
          </a:p>
          <a:p>
            <a:pPr lvl="1"/>
            <a:r>
              <a:rPr lang="en-US" dirty="0"/>
              <a:t>To touch, twitch, pluck, twang</a:t>
            </a:r>
          </a:p>
          <a:p>
            <a:pPr lvl="1"/>
            <a:r>
              <a:rPr lang="en-US" dirty="0"/>
              <a:t>To stimulate</a:t>
            </a:r>
          </a:p>
          <a:p>
            <a:pPr lvl="1"/>
            <a:endParaRPr lang="en-US" dirty="0"/>
          </a:p>
        </p:txBody>
      </p:sp>
    </p:spTree>
    <p:extLst>
      <p:ext uri="{BB962C8B-B14F-4D97-AF65-F5344CB8AC3E}">
        <p14:creationId xmlns:p14="http://schemas.microsoft.com/office/powerpoint/2010/main" val="2213082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fade">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70525</TotalTime>
  <Words>904</Words>
  <Application>Microsoft Office PowerPoint</Application>
  <PresentationFormat>On-screen Show (4:3)</PresentationFormat>
  <Paragraphs>177</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lpstr>Stimulating the heart with songs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Hickerson</dc:creator>
  <cp:lastModifiedBy>tchtcj@gmail.com</cp:lastModifiedBy>
  <cp:revision>907</cp:revision>
  <cp:lastPrinted>2017-07-30T21:12:28Z</cp:lastPrinted>
  <dcterms:created xsi:type="dcterms:W3CDTF">2013-10-04T15:10:11Z</dcterms:created>
  <dcterms:modified xsi:type="dcterms:W3CDTF">2017-07-31T02:55:22Z</dcterms:modified>
</cp:coreProperties>
</file>