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5"/>
  </p:notesMasterIdLst>
  <p:sldIdLst>
    <p:sldId id="368" r:id="rId3"/>
    <p:sldId id="384" r:id="rId4"/>
    <p:sldId id="388" r:id="rId5"/>
    <p:sldId id="369" r:id="rId6"/>
    <p:sldId id="389" r:id="rId7"/>
    <p:sldId id="371" r:id="rId8"/>
    <p:sldId id="373" r:id="rId9"/>
    <p:sldId id="391" r:id="rId10"/>
    <p:sldId id="390" r:id="rId11"/>
    <p:sldId id="392" r:id="rId12"/>
    <p:sldId id="372" r:id="rId13"/>
    <p:sldId id="385" r:id="rId14"/>
    <p:sldId id="393" r:id="rId15"/>
    <p:sldId id="380" r:id="rId16"/>
    <p:sldId id="352" r:id="rId17"/>
    <p:sldId id="394" r:id="rId18"/>
    <p:sldId id="395" r:id="rId19"/>
    <p:sldId id="381" r:id="rId20"/>
    <p:sldId id="353" r:id="rId21"/>
    <p:sldId id="396" r:id="rId22"/>
    <p:sldId id="398" r:id="rId23"/>
    <p:sldId id="39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00"/>
    <a:srgbClr val="FF9900"/>
    <a:srgbClr val="99FF33"/>
    <a:srgbClr val="FFFFCC"/>
    <a:srgbClr val="663300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9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1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2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34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2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01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435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7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88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6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28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354659"/>
          </a:xfrm>
          <a:solidFill>
            <a:schemeClr val="tx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Bible Study 101</a:t>
            </a:r>
            <a:br>
              <a:rPr lang="en-US" b="1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US" sz="27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[Part Two]</a:t>
            </a:r>
            <a:endParaRPr lang="en-US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elements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295400"/>
            <a:ext cx="8305800" cy="52578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8: ‘I’ . . . ‘He’ –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emphatic</a:t>
            </a:r>
          </a:p>
          <a:p>
            <a:pPr marL="631825" lvl="1" indent="-231775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is </a:t>
            </a:r>
            <a:r>
              <a:rPr lang="en-US" sz="3200" u="sng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baptizers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not subjects</a:t>
            </a:r>
          </a:p>
          <a:p>
            <a:pPr marL="398463" indent="-398463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Ac.1:2-8, inspired explanation of Mk.1</a:t>
            </a:r>
          </a:p>
          <a:p>
            <a:pPr marL="398463" indent="-398463"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9-10: Holy Spirit [Dove] identified Jesus: Son of God, Jn.1:29-34</a:t>
            </a:r>
          </a:p>
          <a:p>
            <a:pPr marL="231775" indent="-231775"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‘Gospel’ (1): “good news only once”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‘Repentance’ (4, 15).    Vine</a:t>
            </a:r>
          </a:p>
          <a:p>
            <a:pPr marL="400050" lvl="1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78868" y="8382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Study Words Of Text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85ECE6-C196-4215-825D-655072EEA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868" y="1524000"/>
            <a:ext cx="6927273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Study Sentence</a:t>
            </a:r>
          </a:p>
        </p:txBody>
      </p:sp>
    </p:spTree>
    <p:extLst>
      <p:ext uri="{BB962C8B-B14F-4D97-AF65-F5344CB8AC3E}">
        <p14:creationId xmlns:p14="http://schemas.microsoft.com/office/powerpoint/2010/main" val="375840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Sentence: group of words forming a complete thought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4" y="1295400"/>
            <a:ext cx="83058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to look for – 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Connectors.</a:t>
            </a:r>
            <a:r>
              <a:rPr lang="en-US" sz="3400" dirty="0">
                <a:solidFill>
                  <a:schemeClr val="bg1"/>
                </a:solidFill>
              </a:rPr>
              <a:t>   AS (2);  AND (4);  FOR (4)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7C4EC-72CF-4FB7-8E6A-CDFF981FD0CB}"/>
              </a:ext>
            </a:extLst>
          </p:cNvPr>
          <p:cNvSpPr/>
          <p:nvPr/>
        </p:nvSpPr>
        <p:spPr>
          <a:xfrm>
            <a:off x="666751" y="2743200"/>
            <a:ext cx="7827706" cy="2133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Purpose: in order to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NKJV footnote: </a:t>
            </a:r>
            <a:r>
              <a:rPr lang="en-US" sz="3200" i="1" dirty="0">
                <a:solidFill>
                  <a:schemeClr val="tx1"/>
                </a:solidFill>
              </a:rPr>
              <a:t>Or because of forgiveness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1. </a:t>
            </a:r>
            <a:r>
              <a:rPr lang="en-US" sz="3200" dirty="0">
                <a:solidFill>
                  <a:schemeClr val="tx1"/>
                </a:solidFill>
              </a:rPr>
              <a:t>Compare versions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2. </a:t>
            </a:r>
            <a:r>
              <a:rPr lang="en-US" sz="3200" dirty="0">
                <a:solidFill>
                  <a:schemeClr val="tx1"/>
                </a:solidFill>
              </a:rPr>
              <a:t>Compare passages [Mt.26:28]</a:t>
            </a:r>
          </a:p>
        </p:txBody>
      </p:sp>
    </p:spTree>
    <p:extLst>
      <p:ext uri="{BB962C8B-B14F-4D97-AF65-F5344CB8AC3E}">
        <p14:creationId xmlns:p14="http://schemas.microsoft.com/office/powerpoint/2010/main" val="383793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Sentence: group of words forming a complete thought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4" y="1295400"/>
            <a:ext cx="83058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to look for – 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Connectors.</a:t>
            </a:r>
            <a:r>
              <a:rPr lang="en-US" sz="3400" dirty="0">
                <a:solidFill>
                  <a:schemeClr val="bg1"/>
                </a:solidFill>
              </a:rPr>
              <a:t>   AS (2);  AND (4);  FOR (4)   FOR (16) ;  THEREFORE (2:28)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Main verbs: </a:t>
            </a:r>
            <a:r>
              <a:rPr lang="en-US" sz="3400" dirty="0">
                <a:solidFill>
                  <a:schemeClr val="bg1"/>
                </a:solidFill>
              </a:rPr>
              <a:t>4, came; 5, went, were bap.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Subject: </a:t>
            </a:r>
            <a:r>
              <a:rPr lang="en-US" sz="3400" dirty="0">
                <a:solidFill>
                  <a:schemeClr val="bg1"/>
                </a:solidFill>
              </a:rPr>
              <a:t>4, John; 5, land of Judea…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Object: </a:t>
            </a:r>
            <a:r>
              <a:rPr lang="en-US" sz="3400" dirty="0">
                <a:solidFill>
                  <a:schemeClr val="bg1"/>
                </a:solidFill>
              </a:rPr>
              <a:t>3, prepare WAY OF LORD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Prepositions: </a:t>
            </a:r>
            <a:r>
              <a:rPr lang="en-US" sz="3400" dirty="0">
                <a:solidFill>
                  <a:schemeClr val="bg1"/>
                </a:solidFill>
              </a:rPr>
              <a:t>5, TO him;  BY him; IN Jordan</a:t>
            </a:r>
          </a:p>
          <a:p>
            <a:pPr marL="231775" indent="-231775"/>
            <a:r>
              <a:rPr lang="en-US" sz="3400" dirty="0">
                <a:solidFill>
                  <a:srgbClr val="CCFFFF"/>
                </a:solidFill>
              </a:rPr>
              <a:t>Sentence:</a:t>
            </a:r>
            <a:r>
              <a:rPr lang="en-US" sz="3400" dirty="0">
                <a:solidFill>
                  <a:schemeClr val="bg1"/>
                </a:solidFill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290343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08364" y="8382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Study Words Of Text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85ECE6-C196-4215-825D-655072EEA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4" y="2209800"/>
            <a:ext cx="6927273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Study Near Context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9C080C18-5A4E-400B-A87E-17ED193D6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4" y="15240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Study Sentence</a:t>
            </a:r>
          </a:p>
        </p:txBody>
      </p:sp>
    </p:spTree>
    <p:extLst>
      <p:ext uri="{BB962C8B-B14F-4D97-AF65-F5344CB8AC3E}">
        <p14:creationId xmlns:p14="http://schemas.microsoft.com/office/powerpoint/2010/main" val="349560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 err="1">
                <a:solidFill>
                  <a:srgbClr val="FFFFCC"/>
                </a:solidFill>
              </a:rPr>
              <a:t>Con</a:t>
            </a:r>
            <a:r>
              <a:rPr lang="en-US" altLang="en-US" sz="2800" dirty="0" err="1">
                <a:solidFill>
                  <a:schemeClr val="bg1"/>
                </a:solidFill>
              </a:rPr>
              <a:t>▪</a:t>
            </a:r>
            <a:r>
              <a:rPr lang="en-US" altLang="en-US" sz="3600" dirty="0" err="1">
                <a:solidFill>
                  <a:srgbClr val="FFFFCC"/>
                </a:solidFill>
              </a:rPr>
              <a:t>text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To believe something without regard for context is unsafe.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To believe something that conflicts with context is false.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12AFF9-FB17-4D1C-9815-3CB6D3794687}"/>
              </a:ext>
            </a:extLst>
          </p:cNvPr>
          <p:cNvSpPr/>
          <p:nvPr/>
        </p:nvSpPr>
        <p:spPr>
          <a:xfrm>
            <a:off x="990600" y="1066800"/>
            <a:ext cx="7162800" cy="20955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‘The parts of a sentence, paragraph, discourse, etc. that occur just before and after a specified word or passage, and determine its exact meaning’</a:t>
            </a:r>
            <a:endParaRPr lang="en-US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Context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Thayer: lexicon (Grimm’s Wilke’s) 1886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Grenfell-Hunt, 1896 – Egyptian papyri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Adolf </a:t>
            </a:r>
            <a:r>
              <a:rPr lang="en-US" altLang="en-US" sz="3400" dirty="0" err="1">
                <a:solidFill>
                  <a:schemeClr val="bg1"/>
                </a:solidFill>
              </a:rPr>
              <a:t>Deissmann</a:t>
            </a:r>
            <a:r>
              <a:rPr lang="en-US" altLang="en-US" sz="3400" dirty="0">
                <a:solidFill>
                  <a:schemeClr val="bg1"/>
                </a:solidFill>
              </a:rPr>
              <a:t> – not ‘Holy Ghost Gk.’</a:t>
            </a:r>
          </a:p>
          <a:p>
            <a:pPr marL="796925" lvl="1" indent="-339725">
              <a:spcAft>
                <a:spcPts val="600"/>
              </a:spcAft>
            </a:pPr>
            <a:r>
              <a:rPr lang="en-US" altLang="en-US" sz="3400" dirty="0" err="1">
                <a:solidFill>
                  <a:srgbClr val="FFFFCC"/>
                </a:solidFill>
              </a:rPr>
              <a:t>koinē</a:t>
            </a:r>
            <a:r>
              <a:rPr lang="en-US" altLang="en-US" sz="3400" dirty="0">
                <a:solidFill>
                  <a:srgbClr val="FFFFCC"/>
                </a:solidFill>
              </a:rPr>
              <a:t>  (common) language of Greek world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YET: 1 Co.16:1-2 – Thayer rightly defined ‘collection’ without proof from ancient writers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5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Context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12AFF9-FB17-4D1C-9815-3CB6D3794687}"/>
              </a:ext>
            </a:extLst>
          </p:cNvPr>
          <p:cNvSpPr/>
          <p:nvPr/>
        </p:nvSpPr>
        <p:spPr>
          <a:xfrm>
            <a:off x="653844" y="914400"/>
            <a:ext cx="7848600" cy="3581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chemeClr val="tx1"/>
                </a:solidFill>
              </a:rPr>
              <a:t>1</a:t>
            </a:r>
            <a:r>
              <a:rPr lang="en-US" sz="3200" dirty="0">
                <a:solidFill>
                  <a:schemeClr val="tx1"/>
                </a:solidFill>
              </a:rPr>
              <a:t>Now concerning the </a:t>
            </a:r>
            <a:r>
              <a:rPr lang="en-US" sz="3200" b="1" u="sng" dirty="0">
                <a:solidFill>
                  <a:schemeClr val="tx1"/>
                </a:solidFill>
              </a:rPr>
              <a:t>collection</a:t>
            </a:r>
            <a:r>
              <a:rPr lang="en-US" sz="3200" dirty="0">
                <a:solidFill>
                  <a:schemeClr val="tx1"/>
                </a:solidFill>
              </a:rPr>
              <a:t> for the saints, as I have given orders to the churches of Galatia, so you must do also: </a:t>
            </a:r>
            <a:r>
              <a:rPr lang="en-US" sz="3200" b="1" baseline="30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On the first day of the week let each one of you lay something aside, storing up as he may prosper, that there be no </a:t>
            </a:r>
            <a:r>
              <a:rPr lang="en-US" sz="3200" b="1" u="sng" dirty="0">
                <a:solidFill>
                  <a:schemeClr val="tx1"/>
                </a:solidFill>
              </a:rPr>
              <a:t>collections</a:t>
            </a:r>
            <a:r>
              <a:rPr lang="en-US" sz="3200" dirty="0">
                <a:solidFill>
                  <a:schemeClr val="tx1"/>
                </a:solidFill>
              </a:rPr>
              <a:t> when I come </a:t>
            </a:r>
            <a:r>
              <a:rPr lang="en-US" sz="2400" dirty="0">
                <a:solidFill>
                  <a:schemeClr val="tx1"/>
                </a:solidFill>
              </a:rPr>
              <a:t>– 1 Co.16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8FA0A8-1974-437F-9D44-B83AD69A6CAA}"/>
              </a:ext>
            </a:extLst>
          </p:cNvPr>
          <p:cNvSpPr/>
          <p:nvPr/>
        </p:nvSpPr>
        <p:spPr>
          <a:xfrm>
            <a:off x="653844" y="4618704"/>
            <a:ext cx="78486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“</a:t>
            </a:r>
            <a:r>
              <a:rPr lang="en-US" sz="2800" dirty="0" err="1"/>
              <a:t>λογί</a:t>
            </a:r>
            <a:r>
              <a:rPr lang="en-US" sz="2800" dirty="0"/>
              <a:t>α, -ας, ἡ, (fr. </a:t>
            </a:r>
            <a:r>
              <a:rPr lang="en-US" sz="2800" dirty="0" err="1"/>
              <a:t>λέγω</a:t>
            </a:r>
            <a:r>
              <a:rPr lang="en-US" sz="2800" dirty="0"/>
              <a:t> to collect), </a:t>
            </a:r>
            <a:r>
              <a:rPr lang="en-US" sz="2600" dirty="0"/>
              <a:t>(Vulg. </a:t>
            </a:r>
            <a:r>
              <a:rPr lang="en-US" sz="2600" dirty="0" err="1"/>
              <a:t>collecta</a:t>
            </a:r>
            <a:r>
              <a:rPr lang="en-US" sz="2600" dirty="0"/>
              <a:t>), </a:t>
            </a:r>
            <a:r>
              <a:rPr lang="en-US" sz="2800" dirty="0"/>
              <a:t>a collection: of money gathered for the relief of the poor, 1 Co. 16:1 sq. (Not found in prof. auth. …)”  </a:t>
            </a:r>
            <a:r>
              <a:rPr lang="en-US" sz="2000" dirty="0">
                <a:solidFill>
                  <a:schemeClr val="bg1"/>
                </a:solidFill>
              </a:rPr>
              <a:t>– Thayer,</a:t>
            </a:r>
            <a:r>
              <a:rPr lang="en-US" sz="2800" dirty="0"/>
              <a:t> </a:t>
            </a:r>
            <a:r>
              <a:rPr lang="en-US" sz="2000" dirty="0"/>
              <a:t>p.379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175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08364" y="8382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Study Words Of Text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85ECE6-C196-4215-825D-655072EEA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4" y="2895600"/>
            <a:ext cx="6927273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Study Remote Context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9C080C18-5A4E-400B-A87E-17ED193D6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4" y="15240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Study Sentence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B240F4BD-5270-4E4E-AA04-989D28C07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4" y="22098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Study Near Context</a:t>
            </a:r>
          </a:p>
        </p:txBody>
      </p:sp>
    </p:spTree>
    <p:extLst>
      <p:ext uri="{BB962C8B-B14F-4D97-AF65-F5344CB8AC3E}">
        <p14:creationId xmlns:p14="http://schemas.microsoft.com/office/powerpoint/2010/main" val="4233178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Ps.119:160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Sum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(ESV; NASB)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Here: ‘</a:t>
            </a:r>
            <a:r>
              <a:rPr lang="en-US" altLang="en-US" b="1" dirty="0">
                <a:solidFill>
                  <a:schemeClr val="bg1"/>
                </a:solidFill>
              </a:rPr>
              <a:t>sum total</a:t>
            </a:r>
            <a:r>
              <a:rPr lang="en-US" altLang="en-US" dirty="0">
                <a:solidFill>
                  <a:schemeClr val="bg1"/>
                </a:solidFill>
              </a:rPr>
              <a:t>’ (Num.1:2)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Mt.4:7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4338BC-1B84-4245-8F95-B20ED38D44DE}"/>
              </a:ext>
            </a:extLst>
          </p:cNvPr>
          <p:cNvSpPr/>
          <p:nvPr/>
        </p:nvSpPr>
        <p:spPr>
          <a:xfrm>
            <a:off x="838200" y="1143000"/>
            <a:ext cx="7467600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entirety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word is truth, And every one of Your righteous judgments endures forever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NKJV</a:t>
            </a:r>
          </a:p>
        </p:txBody>
      </p:sp>
    </p:spTree>
    <p:extLst>
      <p:ext uri="{BB962C8B-B14F-4D97-AF65-F5344CB8AC3E}">
        <p14:creationId xmlns:p14="http://schemas.microsoft.com/office/powerpoint/2010/main" val="322032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Ps.119 – the Word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5181600"/>
          </a:xfrm>
        </p:spPr>
        <p:txBody>
          <a:bodyPr/>
          <a:lstStyle/>
          <a:p>
            <a:pPr marL="231775" indent="-231775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97 – love and meditation</a:t>
            </a:r>
          </a:p>
          <a:p>
            <a:pPr marL="231775" indent="-231775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103 – addiction to sweets</a:t>
            </a:r>
          </a:p>
          <a:p>
            <a:pPr marL="231775" indent="-231775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104 – understanding and hatred</a:t>
            </a:r>
          </a:p>
        </p:txBody>
      </p:sp>
    </p:spTree>
    <p:extLst>
      <p:ext uri="{BB962C8B-B14F-4D97-AF65-F5344CB8AC3E}">
        <p14:creationId xmlns:p14="http://schemas.microsoft.com/office/powerpoint/2010/main" val="22272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Ps.119:160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Two ways to study Bible: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Harmony method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Infidel method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Jn.5:24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4338BC-1B84-4245-8F95-B20ED38D44DE}"/>
              </a:ext>
            </a:extLst>
          </p:cNvPr>
          <p:cNvSpPr/>
          <p:nvPr/>
        </p:nvSpPr>
        <p:spPr>
          <a:xfrm>
            <a:off x="838200" y="1143000"/>
            <a:ext cx="7467600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entirety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word is truth, And every one of Your righteous judgments endures forever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NKJV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6F012CF5-E8E2-472A-B24F-E1EBCC627E9F}"/>
              </a:ext>
            </a:extLst>
          </p:cNvPr>
          <p:cNvSpPr/>
          <p:nvPr/>
        </p:nvSpPr>
        <p:spPr>
          <a:xfrm>
            <a:off x="2362200" y="838200"/>
            <a:ext cx="5943600" cy="2895600"/>
          </a:xfrm>
          <a:prstGeom prst="wedgeRectCallout">
            <a:avLst>
              <a:gd name="adj1" fmla="val -55325"/>
              <a:gd name="adj2" fmla="val 87837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1.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Who sent Jesus?   Father.</a:t>
            </a:r>
          </a:p>
          <a:p>
            <a:pPr algn="ctr">
              <a:spcAft>
                <a:spcPts val="400"/>
              </a:spcAft>
            </a:pPr>
            <a:r>
              <a:rPr lang="en-US" sz="3200" dirty="0">
                <a:solidFill>
                  <a:schemeClr val="tx1"/>
                </a:solidFill>
              </a:rPr>
              <a:t>[Jews believed in Father, rejected Jesus.]</a:t>
            </a:r>
          </a:p>
          <a:p>
            <a:pPr algn="ctr">
              <a:spcAft>
                <a:spcPts val="400"/>
              </a:spcAft>
            </a:pPr>
            <a:r>
              <a:rPr lang="en-US" sz="2400" b="1" dirty="0">
                <a:solidFill>
                  <a:srgbClr val="C00000"/>
                </a:solidFill>
              </a:rPr>
              <a:t>2. </a:t>
            </a:r>
            <a:r>
              <a:rPr lang="en-US" sz="3200" dirty="0">
                <a:solidFill>
                  <a:schemeClr val="tx1"/>
                </a:solidFill>
              </a:rPr>
              <a:t>No repentance?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en-US" sz="3200" dirty="0">
                <a:solidFill>
                  <a:schemeClr val="tx1"/>
                </a:solidFill>
              </a:rPr>
              <a:t>Baptism alone (1 Pt.3:21)?</a:t>
            </a:r>
          </a:p>
        </p:txBody>
      </p:sp>
    </p:spTree>
    <p:extLst>
      <p:ext uri="{BB962C8B-B14F-4D97-AF65-F5344CB8AC3E}">
        <p14:creationId xmlns:p14="http://schemas.microsoft.com/office/powerpoint/2010/main" val="25634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Ps.119:160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Two ways to study Bible: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Harmony method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Infidel method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Jn.5:24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Rv.20:4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4338BC-1B84-4245-8F95-B20ED38D44DE}"/>
              </a:ext>
            </a:extLst>
          </p:cNvPr>
          <p:cNvSpPr/>
          <p:nvPr/>
        </p:nvSpPr>
        <p:spPr>
          <a:xfrm>
            <a:off x="838200" y="1143000"/>
            <a:ext cx="7467600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entirety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word is truth, And every one of Your righteous judgments endures forever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NKJV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8CD29265-F52C-44C0-BDAA-2D7AC2EBF57C}"/>
              </a:ext>
            </a:extLst>
          </p:cNvPr>
          <p:cNvSpPr/>
          <p:nvPr/>
        </p:nvSpPr>
        <p:spPr>
          <a:xfrm>
            <a:off x="2394156" y="304800"/>
            <a:ext cx="5943600" cy="4038600"/>
          </a:xfrm>
          <a:prstGeom prst="wedgeRectCallout">
            <a:avLst>
              <a:gd name="adj1" fmla="val -56566"/>
              <a:gd name="adj2" fmla="val 80332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1. </a:t>
            </a:r>
            <a:r>
              <a:rPr lang="en-US" sz="3200" dirty="0">
                <a:solidFill>
                  <a:schemeClr val="tx1"/>
                </a:solidFill>
              </a:rPr>
              <a:t>Conclusion: two literal resurrections; 1000 year reign in between.  </a:t>
            </a:r>
          </a:p>
          <a:p>
            <a:pPr algn="ctr">
              <a:spcAft>
                <a:spcPts val="400"/>
              </a:spcAft>
            </a:pPr>
            <a:r>
              <a:rPr lang="en-US" sz="3200" dirty="0">
                <a:solidFill>
                  <a:schemeClr val="tx1"/>
                </a:solidFill>
              </a:rPr>
              <a:t>[If this were only passage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on subject…]</a:t>
            </a:r>
          </a:p>
          <a:p>
            <a:pPr algn="ctr">
              <a:spcAft>
                <a:spcPts val="400"/>
              </a:spcAft>
            </a:pPr>
            <a:r>
              <a:rPr lang="en-US" sz="2400" b="1" dirty="0">
                <a:solidFill>
                  <a:srgbClr val="C00000"/>
                </a:solidFill>
              </a:rPr>
              <a:t>2. </a:t>
            </a:r>
            <a:r>
              <a:rPr lang="en-US" sz="3200" dirty="0">
                <a:solidFill>
                  <a:schemeClr val="tx1"/>
                </a:solidFill>
              </a:rPr>
              <a:t>One resurrection; no 1000 years between – Jn.5:28-29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en-US" sz="3200" dirty="0">
                <a:solidFill>
                  <a:schemeClr val="tx1"/>
                </a:solidFill>
              </a:rPr>
              <a:t>Jesus reigns now, 1 Co.15</a:t>
            </a:r>
          </a:p>
        </p:txBody>
      </p:sp>
    </p:spTree>
    <p:extLst>
      <p:ext uri="{BB962C8B-B14F-4D97-AF65-F5344CB8AC3E}">
        <p14:creationId xmlns:p14="http://schemas.microsoft.com/office/powerpoint/2010/main" val="39973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Threefold hope for this study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C000"/>
                </a:solidFill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</a:rPr>
              <a:t>Provide exhortation for Bible study.  </a:t>
            </a:r>
            <a:r>
              <a:rPr lang="en-US" altLang="en-US" sz="3400" dirty="0">
                <a:solidFill>
                  <a:schemeClr val="bg1"/>
                </a:solidFill>
              </a:rPr>
              <a:t>		2 Pt.3:18</a:t>
            </a:r>
          </a:p>
          <a:p>
            <a:pPr mar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C000"/>
                </a:solidFill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</a:rPr>
              <a:t>Provoke excitement about Bible 			study.</a:t>
            </a:r>
            <a:r>
              <a:rPr lang="en-US" altLang="en-US" sz="3400" dirty="0">
                <a:solidFill>
                  <a:schemeClr val="bg1"/>
                </a:solidFill>
              </a:rPr>
              <a:t>  Ps.1:2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C000"/>
                </a:solidFill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</a:rPr>
              <a:t>Produce excellence in Bible study.  </a:t>
            </a:r>
            <a:r>
              <a:rPr lang="en-US" altLang="en-US" sz="3400" dirty="0">
                <a:solidFill>
                  <a:schemeClr val="bg1"/>
                </a:solidFill>
              </a:rPr>
              <a:t>		Ac.17:11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Testament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5181600"/>
          </a:xfrm>
        </p:spPr>
        <p:txBody>
          <a:bodyPr/>
          <a:lstStyle/>
          <a:p>
            <a:pPr marL="231775" indent="-231775">
              <a:spcAft>
                <a:spcPts val="8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Lk.16:…29, 31, power of Word…</a:t>
            </a:r>
          </a:p>
          <a:p>
            <a:pPr marL="231775" indent="-231775">
              <a:spcAft>
                <a:spcPts val="8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Lk.20:…34-38 [Mt.22:29]</a:t>
            </a:r>
          </a:p>
          <a:p>
            <a:pPr marL="231775" indent="-231775">
              <a:spcAft>
                <a:spcPts val="8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Lk.24:…25-27, 32  [44-45]</a:t>
            </a:r>
          </a:p>
          <a:p>
            <a:pPr marL="231775" indent="-231775">
              <a:spcAft>
                <a:spcPts val="8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Jn.5:39, do what Jesus did (Lk.24)</a:t>
            </a:r>
          </a:p>
          <a:p>
            <a:pPr marL="231775" indent="-231775"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Ac.17:11, these did what Jesus did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C1139D-815F-4C25-9877-F35EAD620555}"/>
              </a:ext>
            </a:extLst>
          </p:cNvPr>
          <p:cNvSpPr/>
          <p:nvPr/>
        </p:nvSpPr>
        <p:spPr>
          <a:xfrm>
            <a:off x="914400" y="5181600"/>
            <a:ext cx="731520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do what Jesus did?</a:t>
            </a:r>
          </a:p>
        </p:txBody>
      </p:sp>
    </p:spTree>
    <p:extLst>
      <p:ext uri="{BB962C8B-B14F-4D97-AF65-F5344CB8AC3E}">
        <p14:creationId xmlns:p14="http://schemas.microsoft.com/office/powerpoint/2010/main" val="6609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08364" y="2209800"/>
            <a:ext cx="6927273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Study Words Of Text</a:t>
            </a:r>
          </a:p>
        </p:txBody>
      </p:sp>
    </p:spTree>
    <p:extLst>
      <p:ext uri="{BB962C8B-B14F-4D97-AF65-F5344CB8AC3E}">
        <p14:creationId xmlns:p14="http://schemas.microsoft.com/office/powerpoint/2010/main" val="69794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elements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48768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understand words to understand text.  </a:t>
            </a:r>
          </a:p>
        </p:txBody>
      </p:sp>
    </p:spTree>
    <p:extLst>
      <p:ext uri="{BB962C8B-B14F-4D97-AF65-F5344CB8AC3E}">
        <p14:creationId xmlns:p14="http://schemas.microsoft.com/office/powerpoint/2010/main" val="19288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Neighbors read / study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066800"/>
            <a:ext cx="83058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Mk.1:1-15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‘Teaches us to be baptized; immersion’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‘No; should be baptized with Holy Spirit’</a:t>
            </a:r>
          </a:p>
          <a:p>
            <a:pPr marL="231775" indent="-231775"/>
            <a:r>
              <a:rPr lang="en-US" dirty="0">
                <a:solidFill>
                  <a:srgbClr val="FFFF00"/>
                </a:solidFill>
              </a:rPr>
              <a:t>‘To me: slow down; go to woods; meet God’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‘God told me: will send HS to me as a dove’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</a:rPr>
              <a:t>‘I don’t think so’</a:t>
            </a:r>
          </a:p>
          <a:p>
            <a:pPr marL="1031875" lvl="2" indent="-231775"/>
            <a:r>
              <a:rPr lang="en-US" sz="3200" dirty="0">
                <a:solidFill>
                  <a:schemeClr val="bg1"/>
                </a:solidFill>
              </a:rPr>
              <a:t>‘You’re disagreeing with God’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‘This shows how rich the Bible is: it can mean so many things’</a:t>
            </a:r>
          </a:p>
        </p:txBody>
      </p:sp>
    </p:spTree>
    <p:extLst>
      <p:ext uri="{BB962C8B-B14F-4D97-AF65-F5344CB8AC3E}">
        <p14:creationId xmlns:p14="http://schemas.microsoft.com/office/powerpoint/2010/main" val="286941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elements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295400"/>
            <a:ext cx="8305800" cy="52578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understand words to understand text.  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Mk.14:26, Mount of Olives??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 – </a:t>
            </a:r>
          </a:p>
          <a:p>
            <a:pPr marL="1031875" lvl="2" indent="-231775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fulfills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prophecy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(Is.40)</a:t>
            </a:r>
          </a:p>
          <a:p>
            <a:pPr marL="1031875" lvl="2" indent="-231775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Preachers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sent to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(Mk.16; Mt.28).   Ac.1:4-5;  Ac.2</a:t>
            </a:r>
          </a:p>
          <a:p>
            <a:pPr marL="1031875" lvl="2" indent="-231775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provides enough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(Jn.3:23)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C0344A7-8E04-4EAB-A9CD-ECC8CB0A1291}"/>
              </a:ext>
            </a:extLst>
          </p:cNvPr>
          <p:cNvSpPr/>
          <p:nvPr/>
        </p:nvSpPr>
        <p:spPr>
          <a:xfrm>
            <a:off x="2133600" y="457200"/>
            <a:ext cx="6248400" cy="2713038"/>
          </a:xfrm>
          <a:prstGeom prst="wedgeRoundRectCallout">
            <a:avLst>
              <a:gd name="adj1" fmla="val -51431"/>
              <a:gd name="adj2" fmla="val 137512"/>
              <a:gd name="adj3" fmla="val 16667"/>
            </a:avLst>
          </a:prstGeom>
          <a:solidFill>
            <a:schemeClr val="accent2">
              <a:lumMod val="50000"/>
            </a:schemeClr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/>
              <a:t>Does passage bind John’s clothes and food?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400" dirty="0"/>
              <a:t>Jn.4:21-24, place is unimportant</a:t>
            </a:r>
          </a:p>
        </p:txBody>
      </p:sp>
    </p:spTree>
    <p:extLst>
      <p:ext uri="{BB962C8B-B14F-4D97-AF65-F5344CB8AC3E}">
        <p14:creationId xmlns:p14="http://schemas.microsoft.com/office/powerpoint/2010/main" val="34670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Neighbors read / study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066800"/>
            <a:ext cx="83058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Mk.1:1-15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‘Teaches us to be baptized; immersion’</a:t>
            </a:r>
          </a:p>
          <a:p>
            <a:pPr marL="231775" indent="-231775"/>
            <a:r>
              <a:rPr lang="en-US" dirty="0">
                <a:solidFill>
                  <a:srgbClr val="FFFF00"/>
                </a:solidFill>
              </a:rPr>
              <a:t>‘No; should be baptized with Holy Spirit’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‘To me: slow down; go to woods; meet God’</a:t>
            </a:r>
          </a:p>
          <a:p>
            <a:pPr marL="231775" indent="-231775"/>
            <a:r>
              <a:rPr lang="en-US" dirty="0">
                <a:solidFill>
                  <a:srgbClr val="FFFF00"/>
                </a:solidFill>
              </a:rPr>
              <a:t>‘God told me: will send HS to me as a dove’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</a:rPr>
              <a:t>‘I don’t think so’</a:t>
            </a:r>
          </a:p>
          <a:p>
            <a:pPr marL="1031875" lvl="2" indent="-231775"/>
            <a:r>
              <a:rPr lang="en-US" sz="3200" dirty="0">
                <a:solidFill>
                  <a:schemeClr val="bg1"/>
                </a:solidFill>
              </a:rPr>
              <a:t>‘You’re disagreeing with God’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‘This shows how rich the Bible is: it can mean so many things’</a:t>
            </a:r>
          </a:p>
        </p:txBody>
      </p:sp>
    </p:spTree>
    <p:extLst>
      <p:ext uri="{BB962C8B-B14F-4D97-AF65-F5344CB8AC3E}">
        <p14:creationId xmlns:p14="http://schemas.microsoft.com/office/powerpoint/2010/main" val="50025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elements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295400"/>
            <a:ext cx="8305800" cy="52578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8: ‘I’ . . . ‘He’ – </a:t>
            </a: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emphatic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is </a:t>
            </a: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baptizers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not subjects</a:t>
            </a:r>
          </a:p>
          <a:p>
            <a:pPr marL="398463" indent="-398463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Ac.1:2-8, inspired explanation of Mk.1 – </a:t>
            </a:r>
          </a:p>
          <a:p>
            <a:pPr marL="231775" indent="-231775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1775" indent="-231775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 of demonstration, not discussion.  Ac.2, 3, etc.</a:t>
            </a:r>
          </a:p>
          <a:p>
            <a:pPr marL="400050" lvl="1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4B767-1826-448C-9518-EE498D1CDF62}"/>
              </a:ext>
            </a:extLst>
          </p:cNvPr>
          <p:cNvSpPr/>
          <p:nvPr/>
        </p:nvSpPr>
        <p:spPr>
          <a:xfrm>
            <a:off x="2590800" y="3048000"/>
            <a:ext cx="25146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PERSONS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B4AEC-6CA2-458E-A626-A07787D47EE5}"/>
              </a:ext>
            </a:extLst>
          </p:cNvPr>
          <p:cNvSpPr/>
          <p:nvPr/>
        </p:nvSpPr>
        <p:spPr>
          <a:xfrm>
            <a:off x="5181600" y="3048000"/>
            <a:ext cx="25146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PLACE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2FFDD-2006-46E6-93AA-C9531A8C614D}"/>
              </a:ext>
            </a:extLst>
          </p:cNvPr>
          <p:cNvSpPr/>
          <p:nvPr/>
        </p:nvSpPr>
        <p:spPr>
          <a:xfrm>
            <a:off x="2590800" y="3733800"/>
            <a:ext cx="25146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PERIOD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FDD075-6D76-4690-B4F9-BAEC8E5C8F65}"/>
              </a:ext>
            </a:extLst>
          </p:cNvPr>
          <p:cNvSpPr/>
          <p:nvPr/>
        </p:nvSpPr>
        <p:spPr>
          <a:xfrm>
            <a:off x="5181600" y="3733800"/>
            <a:ext cx="25146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PURPOSE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1058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Baskerville Old Face</vt:lpstr>
      <vt:lpstr>Calibri</vt:lpstr>
      <vt:lpstr>Calisto MT</vt:lpstr>
      <vt:lpstr>Trebuchet MS</vt:lpstr>
      <vt:lpstr>Verdana</vt:lpstr>
      <vt:lpstr>Wingdings 2</vt:lpstr>
      <vt:lpstr>Default Design</vt:lpstr>
      <vt:lpstr>Slate</vt:lpstr>
      <vt:lpstr>Bible Study 101 [Part Two]</vt:lpstr>
      <vt:lpstr>Ps.119 – the Word of God</vt:lpstr>
      <vt:lpstr>New Testament principles</vt:lpstr>
      <vt:lpstr>PowerPoint Presentation</vt:lpstr>
      <vt:lpstr>Words are elements of the sentence</vt:lpstr>
      <vt:lpstr>Neighbors read / study together</vt:lpstr>
      <vt:lpstr>Words are elements of the sentence</vt:lpstr>
      <vt:lpstr>Neighbors read / study together</vt:lpstr>
      <vt:lpstr>Words are elements of the sentence</vt:lpstr>
      <vt:lpstr>Words are elements of the sentence</vt:lpstr>
      <vt:lpstr>PowerPoint Presentation</vt:lpstr>
      <vt:lpstr>Sentence: group of words forming a complete thought</vt:lpstr>
      <vt:lpstr>Sentence: group of words forming a complete thought</vt:lpstr>
      <vt:lpstr>PowerPoint Presentation</vt:lpstr>
      <vt:lpstr>Con▪text</vt:lpstr>
      <vt:lpstr>Context</vt:lpstr>
      <vt:lpstr>Context</vt:lpstr>
      <vt:lpstr>PowerPoint Presentation</vt:lpstr>
      <vt:lpstr>Ps.119:160</vt:lpstr>
      <vt:lpstr>Ps.119:160</vt:lpstr>
      <vt:lpstr>Ps.119:160</vt:lpstr>
      <vt:lpstr>Threefold hope for this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309</cp:revision>
  <dcterms:created xsi:type="dcterms:W3CDTF">2004-01-08T21:08:14Z</dcterms:created>
  <dcterms:modified xsi:type="dcterms:W3CDTF">2017-11-06T19:26:39Z</dcterms:modified>
</cp:coreProperties>
</file>