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5" r:id="rId2"/>
    <p:sldId id="366" r:id="rId3"/>
    <p:sldId id="367" r:id="rId4"/>
    <p:sldId id="435" r:id="rId5"/>
    <p:sldId id="436" r:id="rId6"/>
    <p:sldId id="437" r:id="rId7"/>
    <p:sldId id="438" r:id="rId8"/>
    <p:sldId id="439" r:id="rId9"/>
    <p:sldId id="440" r:id="rId10"/>
    <p:sldId id="441" r:id="rId11"/>
    <p:sldId id="442" r:id="rId12"/>
    <p:sldId id="419" r:id="rId13"/>
    <p:sldId id="44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CC"/>
    <a:srgbClr val="99FF33"/>
    <a:srgbClr val="CCFFFF"/>
    <a:srgbClr val="C0C0C0"/>
    <a:srgbClr val="EAEAEA"/>
    <a:srgbClr val="F8F8F8"/>
    <a:srgbClr val="DDDDDD"/>
    <a:srgbClr val="FF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42997" y="1752600"/>
            <a:ext cx="6477000" cy="142494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7000">
                <a:schemeClr val="accent1">
                  <a:lumMod val="45000"/>
                  <a:lumOff val="55000"/>
                </a:schemeClr>
              </a:gs>
              <a:gs pos="6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The Cost</a:t>
            </a:r>
            <a:br>
              <a:rPr lang="en-US" sz="4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of Christianity</a:t>
            </a:r>
            <a:endParaRPr lang="en-US" sz="4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68C44B-236E-492F-B54D-B6DF34933A30}"/>
              </a:ext>
            </a:extLst>
          </p:cNvPr>
          <p:cNvSpPr/>
          <p:nvPr/>
        </p:nvSpPr>
        <p:spPr>
          <a:xfrm>
            <a:off x="3200400" y="3429000"/>
            <a:ext cx="27432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Luke 14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335" y="31230"/>
            <a:ext cx="8229600" cy="6477000"/>
          </a:xfrm>
        </p:spPr>
        <p:txBody>
          <a:bodyPr/>
          <a:lstStyle/>
          <a:p>
            <a:pPr marL="0" indent="0" algn="ctr">
              <a:spcBef>
                <a:spcPts val="1200"/>
              </a:spcBef>
              <a:buNone/>
            </a:pP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Discard:</a:t>
            </a: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33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0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(in importance): above all else</a:t>
            </a: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Ro.15:16, minister . . . ministering: </a:t>
            </a:r>
            <a:r>
              <a:rPr lang="en-US" altLang="en-US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 as priest  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Ministry of gospel: </a:t>
            </a:r>
            <a:r>
              <a:rPr lang="en-US" altLang="en-US" sz="32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offering of Gentiles to God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Ro.15:25-27: Macedonian motive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D7837AD-DFA7-454B-85B1-B0ECA3BDCD38}"/>
              </a:ext>
            </a:extLst>
          </p:cNvPr>
          <p:cNvSpPr/>
          <p:nvPr/>
        </p:nvSpPr>
        <p:spPr>
          <a:xfrm>
            <a:off x="775489" y="762000"/>
            <a:ext cx="7609263" cy="1828800"/>
          </a:xfrm>
          <a:prstGeom prst="rect">
            <a:avLst/>
          </a:prstGeom>
          <a:noFill/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And not only as we had hoped, but they first gave themselves to the Lord, and then to us by the will of God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2 Co.8:5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59FF8F-F87B-4647-9392-05C4EA74C30A}"/>
              </a:ext>
            </a:extLst>
          </p:cNvPr>
          <p:cNvSpPr/>
          <p:nvPr/>
        </p:nvSpPr>
        <p:spPr>
          <a:xfrm>
            <a:off x="790479" y="1451319"/>
            <a:ext cx="5991321" cy="516025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3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5863" y="1066800"/>
            <a:ext cx="6234545" cy="533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Caution: Look Before You Leap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92D7308-F32B-4B35-9A3E-CF0084CF4BFE}"/>
              </a:ext>
            </a:extLst>
          </p:cNvPr>
          <p:cNvSpPr txBox="1">
            <a:spLocks/>
          </p:cNvSpPr>
          <p:nvPr/>
        </p:nvSpPr>
        <p:spPr bwMode="auto">
          <a:xfrm>
            <a:off x="1462790" y="1752600"/>
            <a:ext cx="6234545" cy="1295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Certainty: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Profit Far Outweighs Loss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318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335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Worldly people may devote</a:t>
            </a:r>
            <a:b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 attention to . . .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Treasure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(of world).   Lk.12; 16:13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Pleasure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(of sin).   Mk.6.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Measure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(of man).   Est.3-6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01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335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Christian’s losses are overshadowed by gains . . .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Treasure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(in heaven).   Lk.12:33-34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Pleasure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(of hope).   Lk.15.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Measure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(of Lord).   Lk.19:17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1B7962C-DF3C-4F02-B1CE-A17E0280E379}"/>
              </a:ext>
            </a:extLst>
          </p:cNvPr>
          <p:cNvSpPr/>
          <p:nvPr/>
        </p:nvSpPr>
        <p:spPr>
          <a:xfrm>
            <a:off x="945630" y="3810000"/>
            <a:ext cx="726898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‘Well done, good servant’ </a:t>
            </a:r>
            <a:r>
              <a:rPr lang="en-US" sz="2800" dirty="0"/>
              <a:t>– Lk.19:17</a:t>
            </a:r>
            <a:endParaRPr lang="en-US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A002DF-97BF-4E6A-98DB-8ECD53FA39CE}"/>
              </a:ext>
            </a:extLst>
          </p:cNvPr>
          <p:cNvSpPr/>
          <p:nvPr/>
        </p:nvSpPr>
        <p:spPr>
          <a:xfrm>
            <a:off x="945630" y="4694420"/>
            <a:ext cx="7268980" cy="178258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‘…eternal life to those who by patient continuance in doing good seek for glory, honor, and immortality ’ </a:t>
            </a:r>
            <a:r>
              <a:rPr lang="en-US" sz="2800"/>
              <a:t>– Ro.2:7</a:t>
            </a:r>
            <a:endParaRPr lang="en-US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FCD1C2-2C00-4CF3-8118-61B2440C2B44}"/>
              </a:ext>
            </a:extLst>
          </p:cNvPr>
          <p:cNvSpPr/>
          <p:nvPr/>
        </p:nvSpPr>
        <p:spPr>
          <a:xfrm>
            <a:off x="2057400" y="5836912"/>
            <a:ext cx="1219200" cy="457200"/>
          </a:xfrm>
          <a:prstGeom prst="rect">
            <a:avLst/>
          </a:prstGeom>
          <a:solidFill>
            <a:srgbClr val="99FF33">
              <a:alpha val="50000"/>
            </a:srgb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llout: Line 4">
            <a:extLst>
              <a:ext uri="{FF2B5EF4-FFF2-40B4-BE49-F238E27FC236}">
                <a16:creationId xmlns:a16="http://schemas.microsoft.com/office/drawing/2014/main" id="{8549EED7-6373-4E29-93AF-83DC5403976B}"/>
              </a:ext>
            </a:extLst>
          </p:cNvPr>
          <p:cNvSpPr/>
          <p:nvPr/>
        </p:nvSpPr>
        <p:spPr>
          <a:xfrm>
            <a:off x="1035685" y="3967628"/>
            <a:ext cx="4601472" cy="481912"/>
          </a:xfrm>
          <a:prstGeom prst="borderCallout1">
            <a:avLst>
              <a:gd name="adj1" fmla="val 99473"/>
              <a:gd name="adj2" fmla="val 56247"/>
              <a:gd name="adj3" fmla="val 387050"/>
              <a:gd name="adj4" fmla="val 21891"/>
            </a:avLst>
          </a:prstGeom>
          <a:solidFill>
            <a:srgbClr val="99FF33">
              <a:alpha val="50000"/>
            </a:srgb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3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5863" y="1066800"/>
            <a:ext cx="6234545" cy="1219200"/>
          </a:xfrm>
          <a:blipFill>
            <a:blip r:embed="rId2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Caution: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Look Before You Leap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335" y="228600"/>
            <a:ext cx="8229600" cy="61722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Decision: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25-26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anyone…  No force except default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Mt.7:13-14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5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335" y="152400"/>
            <a:ext cx="8229600" cy="6172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Decision: 25-26</a:t>
            </a:r>
          </a:p>
          <a:p>
            <a:pPr marL="0" indent="0" algn="ctr">
              <a:buNone/>
            </a:pP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Drawing Near: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26</a:t>
            </a:r>
            <a:endParaRPr lang="en-US" altLang="en-US" sz="3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merely to listen / laud (6:46)</a:t>
            </a:r>
          </a:p>
          <a:p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04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335" y="152400"/>
            <a:ext cx="8229600" cy="64770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Decision: 25-26</a:t>
            </a:r>
          </a:p>
          <a:p>
            <a:pPr marL="0" indent="0" algn="ctr"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Drawing Near: 26</a:t>
            </a:r>
          </a:p>
          <a:p>
            <a:pPr marL="0" indent="0" algn="ctr">
              <a:buNone/>
            </a:pP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Division: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</a:t>
            </a:r>
            <a:endParaRPr lang="en-US" altLang="en-US" sz="3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categories –</a:t>
            </a:r>
          </a:p>
          <a:p>
            <a:pPr marL="457200" lvl="1" indent="0"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spcBef>
                <a:spcPts val="1800"/>
              </a:spcBef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Hate: not ‘detest’ (Lk.21:17)</a:t>
            </a:r>
          </a:p>
          <a:p>
            <a:pPr lvl="1"/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less (16:13; Gn.29:30-31)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F90563-C7B4-4DC2-88DA-101A2019088A}"/>
              </a:ext>
            </a:extLst>
          </p:cNvPr>
          <p:cNvSpPr/>
          <p:nvPr/>
        </p:nvSpPr>
        <p:spPr>
          <a:xfrm>
            <a:off x="1156740" y="4495800"/>
            <a:ext cx="6843010" cy="1600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99FF3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‘Hate’: preference for one thing over another, or disregard, as claims of parents over Christ </a:t>
            </a:r>
            <a:r>
              <a:rPr lang="en-US" dirty="0"/>
              <a:t>– Vine.     </a:t>
            </a:r>
            <a:r>
              <a:rPr lang="en-US" sz="3200" dirty="0"/>
              <a:t>/  </a:t>
            </a:r>
            <a:r>
              <a:rPr lang="en-US" sz="2000" dirty="0"/>
              <a:t> </a:t>
            </a:r>
            <a:r>
              <a:rPr lang="en-US" sz="3200" dirty="0"/>
              <a:t>Col.1:18</a:t>
            </a:r>
            <a:endParaRPr lang="en-US" sz="4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81D856-DA23-4F6F-9C5D-606135DA1922}"/>
              </a:ext>
            </a:extLst>
          </p:cNvPr>
          <p:cNvSpPr/>
          <p:nvPr/>
        </p:nvSpPr>
        <p:spPr>
          <a:xfrm>
            <a:off x="975610" y="2286000"/>
            <a:ext cx="2300990" cy="685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aseline="30000" dirty="0">
                <a:solidFill>
                  <a:schemeClr val="bg1"/>
                </a:solidFill>
              </a:rPr>
              <a:t>1</a:t>
            </a:r>
            <a:r>
              <a:rPr lang="en-US" sz="3200" dirty="0">
                <a:solidFill>
                  <a:schemeClr val="bg1"/>
                </a:solidFill>
              </a:rPr>
              <a:t>Family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FD0935-EE46-4F4D-AAD7-345E28BFFF00}"/>
              </a:ext>
            </a:extLst>
          </p:cNvPr>
          <p:cNvSpPr/>
          <p:nvPr/>
        </p:nvSpPr>
        <p:spPr>
          <a:xfrm>
            <a:off x="3427750" y="2286000"/>
            <a:ext cx="2300990" cy="685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aseline="30000" dirty="0">
                <a:solidFill>
                  <a:schemeClr val="bg1"/>
                </a:solidFill>
              </a:rPr>
              <a:t>2</a:t>
            </a:r>
            <a:r>
              <a:rPr lang="en-US" sz="3200" dirty="0">
                <a:solidFill>
                  <a:schemeClr val="bg1"/>
                </a:solidFill>
              </a:rPr>
              <a:t>Self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71CA75-30E9-41B3-BC1E-7A38CB3B839C}"/>
              </a:ext>
            </a:extLst>
          </p:cNvPr>
          <p:cNvSpPr/>
          <p:nvPr/>
        </p:nvSpPr>
        <p:spPr>
          <a:xfrm>
            <a:off x="5879890" y="2286000"/>
            <a:ext cx="2300990" cy="685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aseline="30000" dirty="0">
                <a:solidFill>
                  <a:schemeClr val="bg1"/>
                </a:solidFill>
              </a:rPr>
              <a:t>3</a:t>
            </a:r>
            <a:r>
              <a:rPr lang="en-US" sz="3200" dirty="0">
                <a:solidFill>
                  <a:schemeClr val="bg1"/>
                </a:solidFill>
              </a:rPr>
              <a:t>Jesus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38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335" y="152400"/>
            <a:ext cx="8229600" cy="64770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Decision: 25-26</a:t>
            </a:r>
          </a:p>
          <a:p>
            <a:pPr marL="0" indent="0" algn="ctr"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Drawing Near: 26</a:t>
            </a:r>
          </a:p>
          <a:p>
            <a:pPr marL="0" indent="0" algn="ctr"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Division: 26</a:t>
            </a:r>
          </a:p>
          <a:p>
            <a:pPr marL="0" indent="0" algn="ctr">
              <a:buNone/>
            </a:pP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Death </a:t>
            </a: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(cross): 27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Condemned criminal carried tool of own death through public streets to place of execution.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Painful: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scourging; crucifixion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Humiliating: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Lk.23:48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Fatal: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tetanus tore wounds…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26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335" y="152400"/>
            <a:ext cx="8229600" cy="64770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Decision: 25-26</a:t>
            </a:r>
          </a:p>
          <a:p>
            <a:pPr marL="0" indent="0" algn="ctr"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Drawing Near: 26</a:t>
            </a:r>
          </a:p>
          <a:p>
            <a:pPr marL="0" indent="0" algn="ctr"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Division: 26</a:t>
            </a:r>
          </a:p>
          <a:p>
            <a:pPr marL="0" indent="0" algn="ctr"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Death (cross): 27</a:t>
            </a:r>
          </a:p>
          <a:p>
            <a:pPr marL="0" indent="0" algn="ctr">
              <a:buNone/>
            </a:pP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Direction:</a:t>
            </a: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27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‘Follow’: to go same way . . .</a:t>
            </a:r>
          </a:p>
          <a:p>
            <a:pPr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way: self-seeking</a:t>
            </a:r>
          </a:p>
        </p:txBody>
      </p:sp>
    </p:spTree>
    <p:extLst>
      <p:ext uri="{BB962C8B-B14F-4D97-AF65-F5344CB8AC3E}">
        <p14:creationId xmlns:p14="http://schemas.microsoft.com/office/powerpoint/2010/main" val="191360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335" y="152400"/>
            <a:ext cx="8229600" cy="64770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Decision: 25-26</a:t>
            </a:r>
          </a:p>
          <a:p>
            <a:pPr marL="0" indent="0" algn="ctr"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Drawing Near: 26</a:t>
            </a:r>
          </a:p>
          <a:p>
            <a:pPr marL="0" indent="0" algn="ctr"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Division: 26</a:t>
            </a:r>
          </a:p>
          <a:p>
            <a:pPr marL="0" indent="0" algn="ctr"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Death (cross): 27</a:t>
            </a:r>
          </a:p>
          <a:p>
            <a:pPr marL="0" indent="0" algn="ctr"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Direction: 27</a:t>
            </a:r>
          </a:p>
          <a:p>
            <a:pPr marL="0" indent="0" algn="ctr">
              <a:buNone/>
            </a:pP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Determination:</a:t>
            </a: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28-32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lack perseverance to finish</a:t>
            </a:r>
          </a:p>
          <a:p>
            <a:pPr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‘Come’ (17,26) ... only if you mean it</a:t>
            </a:r>
          </a:p>
        </p:txBody>
      </p:sp>
    </p:spTree>
    <p:extLst>
      <p:ext uri="{BB962C8B-B14F-4D97-AF65-F5344CB8AC3E}">
        <p14:creationId xmlns:p14="http://schemas.microsoft.com/office/powerpoint/2010/main" val="160922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335" y="152400"/>
            <a:ext cx="8229600" cy="64770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Decision: 25-26</a:t>
            </a:r>
          </a:p>
          <a:p>
            <a:pPr marL="0" indent="0" algn="ctr"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Drawing Near: 26</a:t>
            </a:r>
          </a:p>
          <a:p>
            <a:pPr marL="0" indent="0" algn="ctr"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Division: 26</a:t>
            </a:r>
          </a:p>
          <a:p>
            <a:pPr marL="0" indent="0" algn="ctr"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Death (cross): 27</a:t>
            </a:r>
          </a:p>
          <a:p>
            <a:pPr marL="0" indent="0" algn="ctr"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Direction: 27</a:t>
            </a:r>
          </a:p>
          <a:p>
            <a:pPr marL="0" indent="0" algn="ctr"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Determination: 28-32</a:t>
            </a:r>
          </a:p>
          <a:p>
            <a:pPr marL="0" indent="0" algn="ctr">
              <a:buNone/>
            </a:pP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Discard:</a:t>
            </a: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33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b="1" baseline="300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Say farewell (9:61)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b="1" baseline="300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Renounce, give up.  18:28-30</a:t>
            </a:r>
          </a:p>
          <a:p>
            <a:pPr lvl="1" defTabSz="5095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RYR</a:t>
            </a:r>
          </a:p>
          <a:p>
            <a:pPr lvl="1" defTabSz="5095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Proselyte conditions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D7837AD-DFA7-454B-85B1-B0ECA3BDCD38}"/>
              </a:ext>
            </a:extLst>
          </p:cNvPr>
          <p:cNvSpPr/>
          <p:nvPr/>
        </p:nvSpPr>
        <p:spPr>
          <a:xfrm>
            <a:off x="5791200" y="4694420"/>
            <a:ext cx="2667000" cy="1295400"/>
          </a:xfrm>
          <a:prstGeom prst="rect">
            <a:avLst/>
          </a:prstGeom>
          <a:noFill/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Ac.2:44-45</a:t>
            </a:r>
          </a:p>
          <a:p>
            <a:pPr algn="ctr">
              <a:spcBef>
                <a:spcPts val="600"/>
              </a:spcBef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Co.8:5</a:t>
            </a:r>
          </a:p>
        </p:txBody>
      </p:sp>
    </p:spTree>
    <p:extLst>
      <p:ext uri="{BB962C8B-B14F-4D97-AF65-F5344CB8AC3E}">
        <p14:creationId xmlns:p14="http://schemas.microsoft.com/office/powerpoint/2010/main" val="218456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3339</TotalTime>
  <Words>421</Words>
  <Application>Microsoft Office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Verdana</vt:lpstr>
      <vt:lpstr>Wingdings</vt:lpstr>
      <vt:lpstr>Default Design</vt:lpstr>
      <vt:lpstr>PowerPoint Presentation</vt:lpstr>
      <vt:lpstr>I. Caution: Look Before You Leap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I. Caution: Look Before You Leap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422</cp:revision>
  <dcterms:created xsi:type="dcterms:W3CDTF">2004-01-08T21:08:14Z</dcterms:created>
  <dcterms:modified xsi:type="dcterms:W3CDTF">2018-02-03T14:20:07Z</dcterms:modified>
</cp:coreProperties>
</file>