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66" r:id="rId2"/>
    <p:sldId id="478" r:id="rId3"/>
    <p:sldId id="305" r:id="rId4"/>
    <p:sldId id="516" r:id="rId5"/>
    <p:sldId id="526" r:id="rId6"/>
    <p:sldId id="529" r:id="rId7"/>
    <p:sldId id="525" r:id="rId8"/>
    <p:sldId id="527" r:id="rId9"/>
    <p:sldId id="528" r:id="rId10"/>
    <p:sldId id="530" r:id="rId11"/>
    <p:sldId id="531" r:id="rId12"/>
    <p:sldId id="506" r:id="rId13"/>
    <p:sldId id="532" r:id="rId14"/>
    <p:sldId id="533" r:id="rId15"/>
    <p:sldId id="504" r:id="rId16"/>
    <p:sldId id="534" r:id="rId17"/>
    <p:sldId id="535" r:id="rId18"/>
    <p:sldId id="537" r:id="rId19"/>
    <p:sldId id="53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FFCC"/>
    <a:srgbClr val="FFFFCC"/>
    <a:srgbClr val="99FF33"/>
    <a:srgbClr val="CCECFF"/>
    <a:srgbClr val="FFCC00"/>
    <a:srgbClr val="C0C0C0"/>
    <a:srgbClr val="FF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905000" y="838200"/>
            <a:ext cx="5334000" cy="1600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Childlike</a:t>
            </a:r>
            <a:b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Humility</a:t>
            </a: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03916" y="914400"/>
            <a:ext cx="5352893" cy="5334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First Object Lesson - Christ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E07330E-9707-458C-A3AD-2D5F8881548B}"/>
              </a:ext>
            </a:extLst>
          </p:cNvPr>
          <p:cNvSpPr/>
          <p:nvPr/>
        </p:nvSpPr>
        <p:spPr>
          <a:xfrm>
            <a:off x="1022556" y="1600200"/>
            <a:ext cx="71247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Second Object Lesson – Child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64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Little child in the midst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(Mk.9:36)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Hugged  (10:16)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Stood in midst </a:t>
            </a:r>
            <a:r>
              <a:rPr lang="en-US" sz="32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3200" u="sng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Matthew</a:t>
            </a:r>
            <a:r>
              <a:rPr lang="en-US" sz="32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18:2)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Unless you ‘turn’ –change ways… </a:t>
            </a:r>
            <a:r>
              <a:rPr lang="en-US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Unless you become as little children…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C82A1E-D45F-4C59-88B1-EE310E087B32}"/>
              </a:ext>
            </a:extLst>
          </p:cNvPr>
          <p:cNvSpPr/>
          <p:nvPr/>
        </p:nvSpPr>
        <p:spPr>
          <a:xfrm>
            <a:off x="609600" y="3581400"/>
            <a:ext cx="38862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>
                <a:solidFill>
                  <a:srgbClr val="FFC000"/>
                </a:solidFill>
              </a:rPr>
              <a:t>1</a:t>
            </a:r>
            <a:r>
              <a:rPr lang="en-US" sz="3200" dirty="0">
                <a:solidFill>
                  <a:srgbClr val="FFFF00"/>
                </a:solidFill>
              </a:rPr>
              <a:t>No rights</a:t>
            </a:r>
          </a:p>
          <a:p>
            <a:pPr algn="ctr"/>
            <a:r>
              <a:rPr lang="en-US" sz="3200" dirty="0"/>
              <a:t>‘Nobody above me’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FA0E88-33F5-4AD0-B7F4-B51C57287939}"/>
              </a:ext>
            </a:extLst>
          </p:cNvPr>
          <p:cNvSpPr/>
          <p:nvPr/>
        </p:nvSpPr>
        <p:spPr>
          <a:xfrm>
            <a:off x="4648200" y="3581400"/>
            <a:ext cx="38862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>
                <a:solidFill>
                  <a:srgbClr val="FFC000"/>
                </a:solidFill>
              </a:rPr>
              <a:t>2</a:t>
            </a:r>
            <a:r>
              <a:rPr lang="en-US" sz="3200" dirty="0">
                <a:solidFill>
                  <a:srgbClr val="FFFF00"/>
                </a:solidFill>
              </a:rPr>
              <a:t>No demands</a:t>
            </a:r>
          </a:p>
          <a:p>
            <a:pPr algn="ctr"/>
            <a:r>
              <a:rPr lang="en-US" sz="3200" dirty="0"/>
              <a:t>No first place for 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99A239-40B2-4ABF-A09C-A55164206FC7}"/>
              </a:ext>
            </a:extLst>
          </p:cNvPr>
          <p:cNvSpPr/>
          <p:nvPr/>
        </p:nvSpPr>
        <p:spPr>
          <a:xfrm>
            <a:off x="609600" y="4876800"/>
            <a:ext cx="38862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>
                <a:solidFill>
                  <a:srgbClr val="FFC000"/>
                </a:solidFill>
              </a:rPr>
              <a:t>3</a:t>
            </a:r>
            <a:r>
              <a:rPr lang="en-US" sz="3200" dirty="0">
                <a:solidFill>
                  <a:srgbClr val="FFFF00"/>
                </a:solidFill>
              </a:rPr>
              <a:t>No pride</a:t>
            </a:r>
          </a:p>
          <a:p>
            <a:pPr algn="ctr"/>
            <a:r>
              <a:rPr lang="en-US" sz="3200" dirty="0"/>
              <a:t>Rule SELF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E32F49-52BB-4E7A-B3E3-90AEA46BBEBC}"/>
              </a:ext>
            </a:extLst>
          </p:cNvPr>
          <p:cNvSpPr/>
          <p:nvPr/>
        </p:nvSpPr>
        <p:spPr>
          <a:xfrm>
            <a:off x="4648200" y="4876800"/>
            <a:ext cx="38862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baseline="30000" dirty="0">
                <a:solidFill>
                  <a:srgbClr val="FFC000"/>
                </a:solidFill>
              </a:rPr>
              <a:t>4</a:t>
            </a:r>
            <a:r>
              <a:rPr lang="en-US" sz="3200" dirty="0">
                <a:solidFill>
                  <a:srgbClr val="FFFF00"/>
                </a:solidFill>
              </a:rPr>
              <a:t>No ingratitude</a:t>
            </a:r>
          </a:p>
          <a:p>
            <a:pPr algn="ctr"/>
            <a:r>
              <a:rPr lang="en-US" sz="3200" dirty="0"/>
              <a:t>Thankful</a:t>
            </a:r>
          </a:p>
        </p:txBody>
      </p:sp>
    </p:spTree>
    <p:extLst>
      <p:ext uri="{BB962C8B-B14F-4D97-AF65-F5344CB8AC3E}">
        <p14:creationId xmlns:p14="http://schemas.microsoft.com/office/powerpoint/2010/main" val="71436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Little child in the midst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(Mk.9:36)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Hugged  (10:16)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Stood in midst </a:t>
            </a:r>
            <a:r>
              <a:rPr lang="en-US" sz="32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3200" u="sng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Matthew</a:t>
            </a:r>
            <a:r>
              <a:rPr lang="en-US" sz="32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18:2)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Unless you ‘turn’ –change ways… </a:t>
            </a:r>
            <a:r>
              <a:rPr lang="en-US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Unless you become as little children…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Humble ‘as this child’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→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greatest in kingdom </a:t>
            </a:r>
            <a:r>
              <a:rPr lang="en-US" sz="32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6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Little child in the midst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(Mk.9:36)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Receive one such 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My name… receive 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(Mk.9:37)</a:t>
            </a:r>
          </a:p>
          <a:p>
            <a:pPr lvl="1"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disciples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become as this </a:t>
            </a:r>
            <a: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(Mt.18:4)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</a:t>
            </a:r>
          </a:p>
          <a:p>
            <a:pPr lvl="2"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receive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to receive </a:t>
            </a: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Him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Mt.25:40, 45</a:t>
            </a:r>
          </a:p>
          <a:p>
            <a:pPr lvl="1"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compete with </a:t>
            </a:r>
            <a: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to compete with </a:t>
            </a: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0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03916" y="914400"/>
            <a:ext cx="5352893" cy="5334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First Object Lesson - Christ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E07330E-9707-458C-A3AD-2D5F8881548B}"/>
              </a:ext>
            </a:extLst>
          </p:cNvPr>
          <p:cNvSpPr/>
          <p:nvPr/>
        </p:nvSpPr>
        <p:spPr>
          <a:xfrm>
            <a:off x="1022556" y="2133600"/>
            <a:ext cx="71247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Third Object Lesson – Disciples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1F73180-1C56-42A7-BBB3-D5D7786181C5}"/>
              </a:ext>
            </a:extLst>
          </p:cNvPr>
          <p:cNvSpPr/>
          <p:nvPr/>
        </p:nvSpPr>
        <p:spPr>
          <a:xfrm>
            <a:off x="1905000" y="1524000"/>
            <a:ext cx="5352893" cy="5334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Second Object Lesson - Child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032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u="sng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Pride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– worst sin of 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Pride rivals Lord Himself. 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Lk.18:9-12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Conceited by self-importance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Consumed with desire for first place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Concerned with oneself, not others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Condescending toward others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Competitive (I must win)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Complacent (I have arrived…)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Pride – worst sin of all?</a:t>
            </a:r>
            <a:br>
              <a:rPr lang="en-US" sz="28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u="sng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Envy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– pride in relation to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Pr.27:4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Covetousness at another’s expense; ‘Me first.’   Mt.27:18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Resentful.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Adversarial / critical.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Unhappy – others have what I want.  Pr.14:30.   Ph.1:12-15.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6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Pride – worst sin of all?</a:t>
            </a:r>
            <a:br>
              <a:rPr lang="en-US" sz="28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Envy – pride in relation to others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u="sng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Selfish ambition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– fruit of pride / envy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Gal.5 reflects lessons of Mk.9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5:7, introspection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5:13, serve others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5:14, love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5:15; do not bite, devour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5:16, lust of flesh 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5:20-21, selfish ambition, envy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5:24, crucify flesh…</a:t>
            </a: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56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Pride – worst sin of all?</a:t>
            </a:r>
            <a:br>
              <a:rPr lang="en-US" sz="28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Envy – pride in relation to others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u="sng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Selfish ambition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– fruit of pride / envy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Gal.5:26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300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Conceited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exaggerated self-concept-</a:t>
            </a:r>
            <a:r>
              <a:rPr lang="en-US" sz="33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tion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falsely proud</a:t>
            </a:r>
          </a:p>
          <a:p>
            <a:pPr marL="855663" lvl="1" indent="-398463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Provoking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one another: strong challenges competitor</a:t>
            </a:r>
          </a:p>
          <a:p>
            <a:pPr marL="855663" lvl="1" indent="-398463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u="sng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Envying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one another: weak feels ill will due to real or presumed </a:t>
            </a:r>
            <a:r>
              <a:rPr 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advan-tage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experienced by someone else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84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Love, kindness, concern for others replaces pride, envy, selfishness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7244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Lk.18:13-14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1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disciples’ bad day (Mk.9)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Secularists,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14-29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Slow (sluggish)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30-32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Selfish,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33-37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Sectarian,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38-41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A60BC21-776C-4832-9C5B-DB71CBC4F030}"/>
              </a:ext>
            </a:extLst>
          </p:cNvPr>
          <p:cNvSpPr/>
          <p:nvPr/>
        </p:nvSpPr>
        <p:spPr>
          <a:xfrm>
            <a:off x="1917288" y="4191000"/>
            <a:ext cx="5334000" cy="1265237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Focus: selfish striving</a:t>
            </a:r>
          </a:p>
          <a:p>
            <a:pPr algn="ctr"/>
            <a:r>
              <a:rPr lang="en-US" sz="3200" dirty="0"/>
              <a:t>Mk.9:33-37</a:t>
            </a:r>
          </a:p>
        </p:txBody>
      </p:sp>
    </p:spTree>
    <p:extLst>
      <p:ext uri="{BB962C8B-B14F-4D97-AF65-F5344CB8AC3E}">
        <p14:creationId xmlns:p14="http://schemas.microsoft.com/office/powerpoint/2010/main" val="404655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18012" y="914400"/>
            <a:ext cx="71247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First Object Lesson –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place . . .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Capernaum, 33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House, 33.  Jn.14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Recall Mk.1:29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F3FDA1-CD0E-4D54-8347-F14ECD7DC1B8}"/>
              </a:ext>
            </a:extLst>
          </p:cNvPr>
          <p:cNvSpPr/>
          <p:nvPr/>
        </p:nvSpPr>
        <p:spPr>
          <a:xfrm>
            <a:off x="4800600" y="1292574"/>
            <a:ext cx="3886200" cy="1089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latin typeface="Abadi" panose="020B0604020104020204" pitchFamily="34" charset="0"/>
              </a:rPr>
              <a:t>Son of God,</a:t>
            </a:r>
          </a:p>
          <a:p>
            <a:pPr algn="ctr"/>
            <a:r>
              <a:rPr lang="en-US" sz="3400" dirty="0">
                <a:latin typeface="Abadi" panose="020B0604020104020204" pitchFamily="34" charset="0"/>
              </a:rPr>
              <a:t>new home town</a:t>
            </a:r>
          </a:p>
        </p:txBody>
      </p:sp>
    </p:spTree>
    <p:extLst>
      <p:ext uri="{BB962C8B-B14F-4D97-AF65-F5344CB8AC3E}">
        <p14:creationId xmlns:p14="http://schemas.microsoft.com/office/powerpoint/2010/main" val="27508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disciple’s timing: 30-32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04" y="990600"/>
            <a:ext cx="8458200" cy="5029200"/>
          </a:xfrm>
        </p:spPr>
        <p:txBody>
          <a:bodyPr/>
          <a:lstStyle/>
          <a:p>
            <a:pPr marL="398463" indent="-398463">
              <a:spcAft>
                <a:spcPts val="4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Problem: they think His kingdom is earthly and they are officials.</a:t>
            </a:r>
          </a:p>
          <a:p>
            <a:pPr marL="398463" indent="-398463">
              <a:spcAft>
                <a:spcPts val="4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He goes to cross, they compete for first place.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chose three to go to mountain.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cannot divulge what they saw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Nine fail to cast out a demon</a:t>
            </a:r>
          </a:p>
        </p:txBody>
      </p:sp>
    </p:spTree>
    <p:extLst>
      <p:ext uri="{BB962C8B-B14F-4D97-AF65-F5344CB8AC3E}">
        <p14:creationId xmlns:p14="http://schemas.microsoft.com/office/powerpoint/2010/main" val="90465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disciple’s timing: 30-32</a:t>
            </a:r>
            <a:endParaRPr lang="en-US" dirty="0">
              <a:solidFill>
                <a:srgbClr val="C0C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Lord’s question: 33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hears everything they say.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knows their heart / thoughts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confronts them</a:t>
            </a:r>
          </a:p>
          <a:p>
            <a:pPr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urges repentance.  Mt.12:36-37; Pr.18:21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1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disciple’s timing: 30-32</a:t>
            </a:r>
            <a:endParaRPr lang="en-US" dirty="0">
              <a:solidFill>
                <a:srgbClr val="C0C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Lord’s question: 33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disciples’ silence: 33-34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Loose tongues, 33</a:t>
            </a:r>
          </a:p>
          <a:p>
            <a:pPr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Clam up, 34.   Mt.22:12.   Mt.25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3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disciple’s timing: 30-32</a:t>
            </a:r>
            <a:endParaRPr lang="en-US" dirty="0">
              <a:solidFill>
                <a:srgbClr val="C0C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Lord’s question: 33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disciples’ silence: 33-34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disciples’ guilt: 34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Wanted to be first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hide behind others in guilt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6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36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disciple’s timing: 30-32</a:t>
            </a:r>
            <a:endParaRPr lang="en-US" dirty="0">
              <a:solidFill>
                <a:srgbClr val="C0C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Lord’s question: 33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disciples’ silence: 33-34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disciples’ guilt: 34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Lord’s correction: 35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 (as Mt.5:1)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first…keep zeal, change goals –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F8ED68-AC82-46AA-8EC7-0E518B14220E}"/>
              </a:ext>
            </a:extLst>
          </p:cNvPr>
          <p:cNvSpPr/>
          <p:nvPr/>
        </p:nvSpPr>
        <p:spPr>
          <a:xfrm>
            <a:off x="762000" y="5225844"/>
            <a:ext cx="3657600" cy="11430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Be last of all.</a:t>
            </a:r>
          </a:p>
          <a:p>
            <a:pPr algn="ctr"/>
            <a:r>
              <a:rPr lang="en-US" sz="3200" dirty="0"/>
              <a:t>Jn.13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4F2E4F-D18B-43F3-AC8A-C4EC42653E1E}"/>
              </a:ext>
            </a:extLst>
          </p:cNvPr>
          <p:cNvSpPr/>
          <p:nvPr/>
        </p:nvSpPr>
        <p:spPr>
          <a:xfrm>
            <a:off x="4724400" y="5225844"/>
            <a:ext cx="3657600" cy="11430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Be servant of all.</a:t>
            </a:r>
          </a:p>
          <a:p>
            <a:pPr algn="ctr"/>
            <a:r>
              <a:rPr lang="en-US" sz="3200" dirty="0"/>
              <a:t>Ph.2</a:t>
            </a:r>
          </a:p>
        </p:txBody>
      </p:sp>
    </p:spTree>
    <p:extLst>
      <p:ext uri="{BB962C8B-B14F-4D97-AF65-F5344CB8AC3E}">
        <p14:creationId xmlns:p14="http://schemas.microsoft.com/office/powerpoint/2010/main" val="220245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5364</TotalTime>
  <Words>689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Abadi</vt:lpstr>
      <vt:lpstr>Arial</vt:lpstr>
      <vt:lpstr>Calibri</vt:lpstr>
      <vt:lpstr>Times New Roman</vt:lpstr>
      <vt:lpstr>Verdana</vt:lpstr>
      <vt:lpstr>Wingdings</vt:lpstr>
      <vt:lpstr>Default Design</vt:lpstr>
      <vt:lpstr>PowerPoint Presentation</vt:lpstr>
      <vt:lpstr>The disciples’ bad day (Mk.9)</vt:lpstr>
      <vt:lpstr>PowerPoint Presentation</vt:lpstr>
      <vt:lpstr>The place . . . </vt:lpstr>
      <vt:lpstr>The disciple’s timing: 30-32</vt:lpstr>
      <vt:lpstr>The disciple’s timing: 30-32</vt:lpstr>
      <vt:lpstr>The disciple’s timing: 30-32</vt:lpstr>
      <vt:lpstr>The disciple’s timing: 30-32</vt:lpstr>
      <vt:lpstr>The disciple’s timing: 30-32</vt:lpstr>
      <vt:lpstr>PowerPoint Presentation</vt:lpstr>
      <vt:lpstr>Little child in the midst (Mk.9:36)</vt:lpstr>
      <vt:lpstr>Little child in the midst (Mk.9:36)</vt:lpstr>
      <vt:lpstr>Little child in the midst (Mk.9:36)</vt:lpstr>
      <vt:lpstr>PowerPoint Presentation</vt:lpstr>
      <vt:lpstr>1. Pride – worst sin of all?</vt:lpstr>
      <vt:lpstr>1. Pride – worst sin of all? 2. Envy – pride in relation to others</vt:lpstr>
      <vt:lpstr>1. Pride – worst sin of all? 2. Envy – pride in relation to others 3. Selfish ambition – fruit of pride / envy</vt:lpstr>
      <vt:lpstr>1. Pride – worst sin of all? 2. Envy – pride in relation to others 3. Selfish ambition – fruit of pride / envy</vt:lpstr>
      <vt:lpstr>Love, kindness, concern for others replaces pride, envy, selfishness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579</cp:revision>
  <dcterms:created xsi:type="dcterms:W3CDTF">2004-01-08T21:08:14Z</dcterms:created>
  <dcterms:modified xsi:type="dcterms:W3CDTF">2018-04-24T04:51:04Z</dcterms:modified>
</cp:coreProperties>
</file>