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66" r:id="rId2"/>
    <p:sldId id="305" r:id="rId3"/>
    <p:sldId id="535" r:id="rId4"/>
    <p:sldId id="674" r:id="rId5"/>
    <p:sldId id="695" r:id="rId6"/>
    <p:sldId id="676" r:id="rId7"/>
    <p:sldId id="675" r:id="rId8"/>
    <p:sldId id="677" r:id="rId9"/>
    <p:sldId id="678" r:id="rId10"/>
    <p:sldId id="679" r:id="rId11"/>
    <p:sldId id="680" r:id="rId12"/>
    <p:sldId id="681" r:id="rId13"/>
    <p:sldId id="682" r:id="rId14"/>
    <p:sldId id="683" r:id="rId15"/>
    <p:sldId id="685" r:id="rId16"/>
    <p:sldId id="686" r:id="rId17"/>
    <p:sldId id="689" r:id="rId18"/>
    <p:sldId id="684" r:id="rId19"/>
    <p:sldId id="690" r:id="rId20"/>
    <p:sldId id="691" r:id="rId21"/>
    <p:sldId id="692" r:id="rId22"/>
    <p:sldId id="693" r:id="rId23"/>
    <p:sldId id="69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99FF33"/>
    <a:srgbClr val="FFCC00"/>
    <a:srgbClr val="800000"/>
    <a:srgbClr val="FF00FF"/>
    <a:srgbClr val="CCFF33"/>
    <a:srgbClr val="FFFFFF"/>
    <a:srgbClr val="B2B2B2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B8515A22-972B-4A70-A3B6-C8010A6DEDD5}"/>
              </a:ext>
            </a:extLst>
          </p:cNvPr>
          <p:cNvSpPr/>
          <p:nvPr/>
        </p:nvSpPr>
        <p:spPr>
          <a:xfrm>
            <a:off x="1570704" y="838200"/>
            <a:ext cx="6019800" cy="1600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9050">
            <a:solidFill>
              <a:srgbClr val="FFC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Baptist Church</a:t>
            </a: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Founder: John Smyth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(2/4)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Charged with inconsistency and changeableness.  His reply – 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306B2E3-E3E4-49DF-AB91-692D4ED2F523}"/>
              </a:ext>
            </a:extLst>
          </p:cNvPr>
          <p:cNvSpPr/>
          <p:nvPr/>
        </p:nvSpPr>
        <p:spPr>
          <a:xfrm>
            <a:off x="231060" y="2209800"/>
            <a:ext cx="8686800" cy="411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u="sng" dirty="0"/>
              <a:t>a change for the better is always in order</a:t>
            </a:r>
            <a:r>
              <a:rPr lang="en-US" sz="3000" dirty="0"/>
              <a:t>; </a:t>
            </a:r>
            <a:r>
              <a:rPr lang="en-US" sz="3000" u="sng" dirty="0"/>
              <a:t>not to change</a:t>
            </a:r>
            <a:r>
              <a:rPr lang="en-US" sz="3000" dirty="0"/>
              <a:t> so long as complete conformity to Scrip-</a:t>
            </a:r>
            <a:r>
              <a:rPr lang="en-US" sz="3000" dirty="0" err="1"/>
              <a:t>ture</a:t>
            </a:r>
            <a:r>
              <a:rPr lang="en-US" sz="3000" dirty="0"/>
              <a:t> has not been attained ‘</a:t>
            </a:r>
            <a:r>
              <a:rPr lang="en-US" sz="3000" u="sng" dirty="0"/>
              <a:t>is evil simply</a:t>
            </a:r>
            <a:r>
              <a:rPr lang="en-US" sz="3000" dirty="0"/>
              <a:t>; and therefore that we should proceed from the </a:t>
            </a:r>
            <a:r>
              <a:rPr lang="en-US" sz="3000" dirty="0" err="1"/>
              <a:t>profes-sion</a:t>
            </a:r>
            <a:r>
              <a:rPr lang="en-US" sz="3000" dirty="0"/>
              <a:t> of Puritanism to </a:t>
            </a:r>
            <a:r>
              <a:rPr lang="en-US" sz="3000" dirty="0" err="1"/>
              <a:t>Brownism</a:t>
            </a:r>
            <a:r>
              <a:rPr lang="en-US" sz="3000" dirty="0"/>
              <a:t>, and from Brown-ism to true Christian baptism, is not simply evil and reprovable in itself, except it be proved that we have fallen from true religion.’ </a:t>
            </a:r>
          </a:p>
        </p:txBody>
      </p:sp>
    </p:spTree>
    <p:extLst>
      <p:ext uri="{BB962C8B-B14F-4D97-AF65-F5344CB8AC3E}">
        <p14:creationId xmlns:p14="http://schemas.microsoft.com/office/powerpoint/2010/main" xmlns="" val="231067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Founder: John Smyth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(3/4)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sympathy with Arminianism, he adopted Pelagian views, denying original sin (THD).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Excommunicated by his church because he departed from church principles.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and others sought to join Mennonite Church in Amsterdam.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08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Founder: John Smyth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(4/4)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1611: Smyth and followers made declaration of faith in 100 articles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Denied THD</a:t>
            </a:r>
          </a:p>
          <a:p>
            <a:pPr marL="574675" indent="-574675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baptism administered only on penitent and faithful persons, not innocent infants or wicked persons </a:t>
            </a:r>
            <a:b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Schaff-Herzog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77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 err="1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Landmarkers</a:t>
            </a:r>
            <a:endParaRPr lang="en-US" sz="24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 in the perpetuity of the church Christ instituted — ‘that there has never been a day since Christ founded his church when there was no scriptural church on earth, and that the church shall continue in existence until he comes again.’ </a:t>
            </a: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hold to ‘Trail of Blood’ teaching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374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Dissenters</a:t>
            </a:r>
            <a:endParaRPr lang="en-US" sz="24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who were persecuted by the state church held ‘some strange or even heretical views’ 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Penn.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Modern Baptists differ significantly from early English Baptists, who did not </a:t>
            </a: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-tice baptism by immersion until about 1641 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Landmark historians.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30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Gaps in historical records</a:t>
            </a:r>
            <a:endParaRPr lang="en-US" sz="24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Gaps require believers in any theory of Baptist origins to make a leap of faith.</a:t>
            </a: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‘We cannot show conclusively how modern Baptists sprang from the people who are usually believed to be the founders of the Baptist movement . . .  Those people were about 1,600 years late.’  </a:t>
            </a:r>
            <a:r>
              <a:rPr lang="en-US" sz="2000" dirty="0">
                <a:solidFill>
                  <a:schemeClr val="bg1"/>
                </a:solidFill>
              </a:rPr>
              <a:t>– Ken Camp, managing editor, Texas </a:t>
            </a:r>
            <a:r>
              <a:rPr lang="en-US" sz="2000" i="1" dirty="0">
                <a:solidFill>
                  <a:schemeClr val="bg1"/>
                </a:solidFill>
              </a:rPr>
              <a:t>Baptist Standard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557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Roger Williams</a:t>
            </a:r>
            <a:endParaRPr lang="en-US" sz="24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Started Baptist Church in America (1630, Salem, Mass.)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Hiscox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169f.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did not adopt name Baptist, preferring </a:t>
            </a:r>
            <a:r>
              <a:rPr 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Brethren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Disciples of Christ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Believers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etc.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1644: first called themselves Baptists.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Baptists have divided into at least 12 major groups.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31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2147229" y="914400"/>
            <a:ext cx="4866266" cy="5334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Its Origin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A263E231-2F51-4623-9BE0-10EFDF7F7B70}"/>
              </a:ext>
            </a:extLst>
          </p:cNvPr>
          <p:cNvSpPr/>
          <p:nvPr/>
        </p:nvSpPr>
        <p:spPr>
          <a:xfrm>
            <a:off x="1336389" y="1600200"/>
            <a:ext cx="6477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Baptist Teachings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27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Church</a:t>
            </a:r>
            <a:endParaRPr lang="en-US" sz="24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Hiscox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denies church universal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(9,11)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Pendleton affirms it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(5-6)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Ep.1:22; 3:21; 5:25, 27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Absurd if particular congregation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606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Church – denomination?</a:t>
            </a:r>
            <a:endParaRPr lang="en-US" sz="24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Hiscox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prefers ‘denomination’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(11). 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Rosten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16)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agree no denominations existed in NT times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Hiscox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22)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Refuse to fellowship other ‘faiths’ though ‘saved’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(ib., 23)  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Ac.2:36-47, which denomination?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Baptist: immersion / Meth.: sprinkling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687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341862" y="914400"/>
            <a:ext cx="6477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Baptist Origins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Church – Consequences</a:t>
            </a:r>
            <a:endParaRPr lang="en-US" sz="24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 marL="457200" indent="-457200">
              <a:spcAft>
                <a:spcPts val="900"/>
              </a:spcAft>
              <a:buNone/>
            </a:pPr>
            <a:r>
              <a:rPr 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Bystanders conclude Bible cannot be understood.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did not mean what He said.</a:t>
            </a:r>
          </a:p>
          <a:p>
            <a:pPr marL="0" indent="0" defTabSz="398463">
              <a:spcAft>
                <a:spcPts val="900"/>
              </a:spcAft>
              <a:buNone/>
            </a:pPr>
            <a:r>
              <a:rPr 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God said does not matter (as 	Catholics, Anglicans…).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Unbelief, Jn.17:20-22.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26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When did church begin?</a:t>
            </a:r>
            <a:endParaRPr lang="en-US" sz="24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baptizer? … Jesus called disciples??</a:t>
            </a:r>
            <a:endParaRPr lang="en-US" sz="2400" dirty="0">
              <a:solidFill>
                <a:srgbClr val="99F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2813" indent="-514350" defTabSz="1090613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Mt.14:10-12, John’s death </a:t>
            </a:r>
          </a:p>
          <a:p>
            <a:pPr marL="798513" lvl="1" indent="0" defTabSz="1090613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16:18, to build </a:t>
            </a:r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</a:t>
            </a: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(future).</a:t>
            </a:r>
          </a:p>
          <a:p>
            <a:pPr marL="798513" lvl="1" indent="0" defTabSz="1090613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16:19, </a:t>
            </a:r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kingdom</a:t>
            </a:r>
          </a:p>
          <a:p>
            <a:pPr marL="855663" indent="-457200" defTabSz="1090613">
              <a:spcAft>
                <a:spcPts val="600"/>
              </a:spcAft>
              <a:buNone/>
            </a:pPr>
            <a:r>
              <a:rPr lang="en-US" sz="30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Mk.9:1, kingdom to come w.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457200" indent="-58738" defTabSz="10906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Ac.1:8, power to come with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Holy Sp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855663" indent="-457200" defTabSz="10906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Ac.2,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Holy Sp. </a:t>
            </a: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→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kingdom, power, church,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Ac.2:30…36-47.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188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1896"/>
            <a:ext cx="8229600" cy="10668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When did church begin?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5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Baptists assume…</a:t>
            </a:r>
            <a:endParaRPr lang="en-US" sz="35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 defTabSz="33972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church without death of 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testator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Hb.9:16-17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…church He established was ‘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Baptist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…John was ‘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Baptist.  Mt.3:1   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…people John baptized became 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Baptists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</a:p>
          <a:p>
            <a:pPr lvl="1">
              <a:spcAft>
                <a:spcPts val="3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Baptists never baptize anyone.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</a:t>
            </a:r>
            <a:r>
              <a:rPr 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Christ’s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baptism make?  [Ac.11:21…26;  1 Pt.3:21…4:16]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22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is a pastor?</a:t>
            </a:r>
            <a:endParaRPr lang="en-US" sz="35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 defTabSz="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Hiscox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(14):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one pastor over congregation</a:t>
            </a:r>
          </a:p>
          <a:p>
            <a:pPr defTabSz="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Pendleton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(23-25):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convertible terms</a:t>
            </a:r>
          </a:p>
          <a:p>
            <a:pPr lvl="1" defTabSz="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Ep.4:11,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pastor distinguished from evangelist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36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History of Baptist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72496"/>
            <a:ext cx="8534400" cy="5029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D50DF8E-B8BB-4B6C-87D7-B11FE42626BE}"/>
              </a:ext>
            </a:extLst>
          </p:cNvPr>
          <p:cNvSpPr/>
          <p:nvPr/>
        </p:nvSpPr>
        <p:spPr>
          <a:xfrm>
            <a:off x="530940" y="1143000"/>
            <a:ext cx="8109156" cy="3429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“It is sometimes asked: ‘When and where</a:t>
            </a:r>
            <a:br>
              <a:rPr lang="en-US" sz="3200" dirty="0"/>
            </a:br>
            <a:r>
              <a:rPr lang="en-US" sz="3200" dirty="0"/>
              <a:t>did the Baptists originate? Who were their founders? What is their history?’ These are questions of interest; but a more important</a:t>
            </a:r>
            <a:br>
              <a:rPr lang="en-US" sz="3200" dirty="0"/>
            </a:br>
            <a:r>
              <a:rPr lang="en-US" sz="3200" dirty="0"/>
              <a:t>one would be: ‘Are they right?  Is their faith according to the teachings of the NT?” </a:t>
            </a:r>
            <a:r>
              <a:rPr lang="en-US" sz="2000" dirty="0"/>
              <a:t>–</a:t>
            </a:r>
            <a:r>
              <a:rPr lang="en-US" sz="2000" dirty="0" err="1"/>
              <a:t>Hiscox</a:t>
            </a:r>
            <a:r>
              <a:rPr lang="en-US" sz="2000" dirty="0"/>
              <a:t>  154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153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Anabaptists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(1/2)</a:t>
            </a:r>
            <a:endParaRPr lang="en-US" sz="36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72496"/>
            <a:ext cx="8534400" cy="5029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D50DF8E-B8BB-4B6C-87D7-B11FE42626BE}"/>
              </a:ext>
            </a:extLst>
          </p:cNvPr>
          <p:cNvSpPr/>
          <p:nvPr/>
        </p:nvSpPr>
        <p:spPr>
          <a:xfrm>
            <a:off x="530940" y="1143000"/>
            <a:ext cx="8109156" cy="454250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“In general they all professed to take the NT as the rule of their faith and practice.  They held to a spiritual church-membership, and received only professedly regenerated persons to the ordinances.  Denying the orthodoxy of the Romish Church, they rebaptized persons received from that body, and hence were called </a:t>
            </a:r>
            <a:r>
              <a:rPr lang="en-US" sz="3200" i="1" dirty="0"/>
              <a:t>Anabaptists</a:t>
            </a:r>
            <a:r>
              <a:rPr lang="en-US" sz="3200" dirty="0"/>
              <a:t>” </a:t>
            </a:r>
            <a:r>
              <a:rPr lang="en-US" sz="2000" dirty="0"/>
              <a:t>–</a:t>
            </a:r>
            <a:r>
              <a:rPr lang="en-US" sz="2000" dirty="0" err="1"/>
              <a:t>Hiscox</a:t>
            </a:r>
            <a:r>
              <a:rPr lang="en-US" sz="2000" dirty="0"/>
              <a:t>  158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1912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Anabaptists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(2/2)</a:t>
            </a:r>
            <a:endParaRPr lang="en-US" sz="36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72496"/>
            <a:ext cx="8534400" cy="5029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D50DF8E-B8BB-4B6C-87D7-B11FE42626BE}"/>
              </a:ext>
            </a:extLst>
          </p:cNvPr>
          <p:cNvSpPr/>
          <p:nvPr/>
        </p:nvSpPr>
        <p:spPr>
          <a:xfrm>
            <a:off x="530940" y="1143000"/>
            <a:ext cx="8109156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en-US" sz="3200" dirty="0"/>
              <a:t>“It is not pretended that these ancient sects were known by name as Baptists…they held the more prominent and distinctive principles…characterized…Baptists” </a:t>
            </a:r>
            <a:r>
              <a:rPr lang="en-US" dirty="0"/>
              <a:t>– ib. 158f.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FFCC"/>
                </a:solidFill>
              </a:rPr>
              <a:t>1. </a:t>
            </a:r>
            <a:r>
              <a:rPr lang="en-US" sz="3200" dirty="0">
                <a:solidFill>
                  <a:srgbClr val="CCFFFF"/>
                </a:solidFill>
              </a:rPr>
              <a:t>Defended rights of faith and conscience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FFCC"/>
                </a:solidFill>
              </a:rPr>
              <a:t>2. </a:t>
            </a:r>
            <a:r>
              <a:rPr lang="en-US" sz="3200" dirty="0">
                <a:solidFill>
                  <a:srgbClr val="CCFFFF"/>
                </a:solidFill>
              </a:rPr>
              <a:t>Denied authority of popes…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FFCC"/>
                </a:solidFill>
              </a:rPr>
              <a:t>3. </a:t>
            </a:r>
            <a:r>
              <a:rPr lang="en-US" sz="3200" dirty="0">
                <a:solidFill>
                  <a:srgbClr val="CCFFFF"/>
                </a:solidFill>
              </a:rPr>
              <a:t>Rejected infant baptism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FFCC"/>
                </a:solidFill>
              </a:rPr>
              <a:t>4. </a:t>
            </a:r>
            <a:r>
              <a:rPr lang="en-US" sz="3200" dirty="0">
                <a:solidFill>
                  <a:srgbClr val="CCFFFF"/>
                </a:solidFill>
              </a:rPr>
              <a:t>Baptized by dipping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FFCC"/>
                </a:solidFill>
              </a:rPr>
              <a:t>5. </a:t>
            </a:r>
            <a:r>
              <a:rPr lang="en-US" sz="3200" dirty="0">
                <a:solidFill>
                  <a:srgbClr val="CCFFFF"/>
                </a:solidFill>
              </a:rPr>
              <a:t>Held Bible to be only rule and authority</a:t>
            </a:r>
          </a:p>
          <a:p>
            <a:r>
              <a:rPr lang="en-US" sz="2400" dirty="0">
                <a:solidFill>
                  <a:srgbClr val="FFFFCC"/>
                </a:solidFill>
              </a:rPr>
              <a:t>6. </a:t>
            </a:r>
            <a:r>
              <a:rPr lang="en-US" sz="3200" dirty="0">
                <a:solidFill>
                  <a:srgbClr val="CCFFFF"/>
                </a:solidFill>
              </a:rPr>
              <a:t>Admitted to churches only regenerated</a:t>
            </a:r>
          </a:p>
        </p:txBody>
      </p:sp>
    </p:spTree>
    <p:extLst>
      <p:ext uri="{BB962C8B-B14F-4D97-AF65-F5344CB8AC3E}">
        <p14:creationId xmlns:p14="http://schemas.microsoft.com/office/powerpoint/2010/main" xmlns="" val="68457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First Baptists</a:t>
            </a:r>
            <a:endParaRPr lang="en-US" sz="36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72496"/>
            <a:ext cx="8534400" cy="5029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D50DF8E-B8BB-4B6C-87D7-B11FE42626BE}"/>
              </a:ext>
            </a:extLst>
          </p:cNvPr>
          <p:cNvSpPr/>
          <p:nvPr/>
        </p:nvSpPr>
        <p:spPr>
          <a:xfrm>
            <a:off x="486696" y="1143000"/>
            <a:ext cx="8229600" cy="2819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“The first regularly organized church among them, known as such in England, dates from 1607, and was formed in London by a Mr. Smyth, previously a clergyman of the Established Church’ </a:t>
            </a:r>
            <a:r>
              <a:rPr lang="en-US" sz="2000" dirty="0"/>
              <a:t>–</a:t>
            </a:r>
            <a:r>
              <a:rPr lang="en-US" sz="2000" dirty="0" err="1"/>
              <a:t>Hiscox</a:t>
            </a:r>
            <a:r>
              <a:rPr lang="en-US" sz="2000" dirty="0"/>
              <a:t>  168.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44734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name “Baptist”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72496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“Baptist” includes many with whom they are not in fellowship, including ‘Disciples of Christ’ 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Hiscox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172-174.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Anyone who practiced immersion rather than sprinkling was a Baptist.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historical evidence of Baptist Church before 1611, England… 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Rosten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8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Baptist 400</a:t>
            </a:r>
            <a:r>
              <a:rPr lang="en-US" sz="3600" baseline="300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birthday: 2009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72496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Baptists say this misses the mark by about 1600 years.</a:t>
            </a:r>
          </a:p>
          <a:p>
            <a:pPr marL="796925" lvl="1" indent="-515938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founded church during earthly ministry, promised gates of hell would not prevail against it…an unbroken succession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Landmark Baptists.</a:t>
            </a:r>
          </a:p>
          <a:p>
            <a:pPr marL="796925" lvl="1" indent="-515938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 John the Baptist immersed    Jesus, His church was Baptist.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49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Founder: John Smyth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[d. 1612]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(1/4)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English Separatist (Puritan) founded General Baptists</a:t>
            </a:r>
          </a:p>
          <a:p>
            <a:pPr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1606/7, fled persecution</a:t>
            </a:r>
          </a:p>
          <a:p>
            <a:pPr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1609, concluded Church of England was apostate . . .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Objected to use of translations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41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8114</TotalTime>
  <Words>1044</Words>
  <Application>Microsoft Office PowerPoint</Application>
  <PresentationFormat>On-screen Show (4:3)</PresentationFormat>
  <Paragraphs>136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Slide 1</vt:lpstr>
      <vt:lpstr>Slide 2</vt:lpstr>
      <vt:lpstr>History of Baptist Church</vt:lpstr>
      <vt:lpstr>Anabaptists (1/2)</vt:lpstr>
      <vt:lpstr>Anabaptists (2/2)</vt:lpstr>
      <vt:lpstr>First Baptists</vt:lpstr>
      <vt:lpstr>The name “Baptist”</vt:lpstr>
      <vt:lpstr>Baptist 400th birthday: 2009</vt:lpstr>
      <vt:lpstr>Founder: John Smyth [d. 1612] (1/4)</vt:lpstr>
      <vt:lpstr>Founder: John Smyth (2/4)</vt:lpstr>
      <vt:lpstr>Founder: John Smyth (3/4)</vt:lpstr>
      <vt:lpstr>Founder: John Smyth (4/4)</vt:lpstr>
      <vt:lpstr>Landmarkers</vt:lpstr>
      <vt:lpstr>Dissenters</vt:lpstr>
      <vt:lpstr>Gaps in historical records</vt:lpstr>
      <vt:lpstr>Roger Williams</vt:lpstr>
      <vt:lpstr>Slide 17</vt:lpstr>
      <vt:lpstr>1. Church</vt:lpstr>
      <vt:lpstr>1. Church – denomination?</vt:lpstr>
      <vt:lpstr>1. Church – Consequences</vt:lpstr>
      <vt:lpstr>2. When did church begin?</vt:lpstr>
      <vt:lpstr>2. When did church begin? Baptists assume…</vt:lpstr>
      <vt:lpstr>3. What is a pastor?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840</cp:revision>
  <dcterms:created xsi:type="dcterms:W3CDTF">2004-01-08T21:08:14Z</dcterms:created>
  <dcterms:modified xsi:type="dcterms:W3CDTF">2018-08-06T00:37:14Z</dcterms:modified>
</cp:coreProperties>
</file>