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9" r:id="rId3"/>
    <p:sldId id="366" r:id="rId4"/>
    <p:sldId id="403" r:id="rId5"/>
    <p:sldId id="401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99FF33"/>
    <a:srgbClr val="FF9900"/>
    <a:srgbClr val="CCFFFF"/>
    <a:srgbClr val="FFCC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The Silent Sheep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</a:rPr>
              <a:t>In His humiliation His justice was taken away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dirty="0">
                <a:solidFill>
                  <a:srgbClr val="FFFFCC"/>
                </a:solidFill>
              </a:rPr>
              <a:t>Humiliation</a:t>
            </a:r>
            <a:r>
              <a:rPr lang="en-US" altLang="en-US" dirty="0">
                <a:solidFill>
                  <a:schemeClr val="bg1"/>
                </a:solidFill>
              </a:rPr>
              <a:t>: Lord of Lords, yet…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Injustice</a:t>
            </a:r>
            <a:r>
              <a:rPr lang="en-US" altLang="en-US" dirty="0">
                <a:solidFill>
                  <a:schemeClr val="bg1"/>
                </a:solidFill>
              </a:rPr>
              <a:t>: justice would not condemn innocent man.   1 Tim.3:16 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Taken away:  </a:t>
            </a:r>
            <a:r>
              <a:rPr lang="en-US" altLang="en-US" dirty="0">
                <a:solidFill>
                  <a:schemeClr val="bg1"/>
                </a:solidFill>
              </a:rPr>
              <a:t>Jn.19:15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E45F0B-A79D-4520-BCE7-C6BBF056B9DE}"/>
              </a:ext>
            </a:extLst>
          </p:cNvPr>
          <p:cNvSpPr/>
          <p:nvPr/>
        </p:nvSpPr>
        <p:spPr>
          <a:xfrm>
            <a:off x="914400" y="1524000"/>
            <a:ext cx="7315200" cy="1981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And being found in appearance as a man, He humbled Himself and became </a:t>
            </a:r>
            <a:r>
              <a:rPr lang="en-US" sz="3000" dirty="0" err="1"/>
              <a:t>obed-ient</a:t>
            </a:r>
            <a:r>
              <a:rPr lang="en-US" sz="3000" dirty="0"/>
              <a:t> to the point of death, even the death of the cross </a:t>
            </a:r>
            <a:r>
              <a:rPr lang="en-US" sz="2000" dirty="0"/>
              <a:t>– Ph.2:8.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627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</a:rPr>
              <a:t>And who will declare His generation?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347663" indent="-347663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</a:rPr>
              <a:t>1. </a:t>
            </a:r>
            <a:r>
              <a:rPr lang="en-US" altLang="en-US" dirty="0">
                <a:solidFill>
                  <a:srgbClr val="FFFFCC"/>
                </a:solidFill>
              </a:rPr>
              <a:t>No one can tell about His descendants because He dies without leaving posterity.</a:t>
            </a:r>
          </a:p>
          <a:p>
            <a:pPr marL="347663" indent="-3476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</a:rPr>
              <a:t>2. </a:t>
            </a:r>
            <a:r>
              <a:rPr lang="en-US" altLang="en-US" dirty="0">
                <a:solidFill>
                  <a:srgbClr val="FFFFCC"/>
                </a:solidFill>
              </a:rPr>
              <a:t>If </a:t>
            </a:r>
            <a:r>
              <a:rPr lang="en-US" altLang="en-US" i="1" dirty="0">
                <a:solidFill>
                  <a:srgbClr val="FFFFCC"/>
                </a:solidFill>
              </a:rPr>
              <a:t>generation</a:t>
            </a:r>
            <a:r>
              <a:rPr lang="en-US" altLang="en-US" dirty="0">
                <a:solidFill>
                  <a:srgbClr val="FFFFCC"/>
                </a:solidFill>
              </a:rPr>
              <a:t> (descendants) refers to that ‘</a:t>
            </a:r>
            <a:r>
              <a:rPr lang="en-US" altLang="en-US" u="sng" dirty="0">
                <a:solidFill>
                  <a:srgbClr val="FFFFCC"/>
                </a:solidFill>
              </a:rPr>
              <a:t>contemporary generation</a:t>
            </a:r>
            <a:r>
              <a:rPr lang="en-US" altLang="en-US" dirty="0">
                <a:solidFill>
                  <a:srgbClr val="FFFFCC"/>
                </a:solidFill>
              </a:rPr>
              <a:t>’ – 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‘Who can describe the depth of His contemporaries’ depravity?’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</a:rPr>
              <a:t>For His life is taken from the earth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1816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All seems lost. 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Results in everything gained.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 has millions of spiritual descendants.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2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2862" y="1295401"/>
            <a:ext cx="4258277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Passage, 32-33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E4476B-F667-4D0B-B160-67869207B30E}"/>
              </a:ext>
            </a:extLst>
          </p:cNvPr>
          <p:cNvSpPr txBox="1">
            <a:spLocks/>
          </p:cNvSpPr>
          <p:nvPr/>
        </p:nvSpPr>
        <p:spPr bwMode="auto">
          <a:xfrm>
            <a:off x="1740408" y="1905000"/>
            <a:ext cx="5667768" cy="838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Person, </a:t>
            </a: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34-35</a:t>
            </a:r>
          </a:p>
        </p:txBody>
      </p:sp>
    </p:spTree>
    <p:extLst>
      <p:ext uri="{BB962C8B-B14F-4D97-AF65-F5344CB8AC3E}">
        <p14:creationId xmlns:p14="http://schemas.microsoft.com/office/powerpoint/2010/main" val="38329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</a:rPr>
              <a:t>Of whom does the prophet say this?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685800"/>
            <a:ext cx="8305800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Then Philip opened his mouth, and begin-</a:t>
            </a:r>
            <a:r>
              <a:rPr lang="en-US" altLang="en-US" dirty="0" err="1">
                <a:solidFill>
                  <a:srgbClr val="FFFFCC"/>
                </a:solidFill>
              </a:rPr>
              <a:t>ning</a:t>
            </a:r>
            <a:r>
              <a:rPr lang="en-US" altLang="en-US" dirty="0">
                <a:solidFill>
                  <a:srgbClr val="FFFFCC"/>
                </a:solidFill>
              </a:rPr>
              <a:t> at this Scripture, preached Jesus to him.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Only ‘perfect’ offering for sin (Is.53:10)</a:t>
            </a:r>
          </a:p>
          <a:p>
            <a:pPr marL="284163" indent="-284163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Philip preached Jesus</a:t>
            </a:r>
          </a:p>
          <a:p>
            <a:pPr marL="684213" lvl="1" indent="-2841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Ac.8:5, preached </a:t>
            </a:r>
            <a:r>
              <a:rPr lang="en-US" altLang="en-US" dirty="0">
                <a:solidFill>
                  <a:srgbClr val="FFFFCC"/>
                </a:solidFill>
              </a:rPr>
              <a:t>Christ</a:t>
            </a:r>
          </a:p>
          <a:p>
            <a:pPr marL="684213" lvl="1" indent="-2841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Ac.8:12, preached </a:t>
            </a:r>
            <a:r>
              <a:rPr lang="en-US" altLang="en-US" dirty="0">
                <a:solidFill>
                  <a:srgbClr val="FFFFCC"/>
                </a:solidFill>
              </a:rPr>
              <a:t>kingdom</a:t>
            </a:r>
            <a:r>
              <a:rPr lang="en-US" altLang="en-US" dirty="0">
                <a:solidFill>
                  <a:schemeClr val="bg1"/>
                </a:solidFill>
              </a:rPr>
              <a:t>, name of </a:t>
            </a:r>
            <a:r>
              <a:rPr lang="en-US" altLang="en-US" dirty="0">
                <a:solidFill>
                  <a:srgbClr val="FFFFCC"/>
                </a:solidFill>
              </a:rPr>
              <a:t>Jesus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  <a:p>
            <a:pPr marL="684213" lvl="1" indent="-2841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Ac.8:25, preached </a:t>
            </a:r>
            <a:r>
              <a:rPr lang="en-US" altLang="en-US" dirty="0">
                <a:solidFill>
                  <a:srgbClr val="FFFFCC"/>
                </a:solidFill>
              </a:rPr>
              <a:t>word of Lord</a:t>
            </a:r>
          </a:p>
          <a:p>
            <a:pPr marL="684213" lvl="1" indent="-2841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Ac.8:35, preached </a:t>
            </a:r>
            <a:r>
              <a:rPr lang="en-US" altLang="en-US" dirty="0">
                <a:solidFill>
                  <a:srgbClr val="FFFFCC"/>
                </a:solidFill>
              </a:rPr>
              <a:t>Jesus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83E610-451C-4936-ABC4-9B25BE2ED317}"/>
              </a:ext>
            </a:extLst>
          </p:cNvPr>
          <p:cNvSpPr/>
          <p:nvPr/>
        </p:nvSpPr>
        <p:spPr>
          <a:xfrm>
            <a:off x="1066800" y="5105400"/>
            <a:ext cx="3429000" cy="1447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u="sng" dirty="0"/>
              <a:t>Mark 16:15-16</a:t>
            </a:r>
          </a:p>
          <a:p>
            <a:pPr algn="ctr"/>
            <a:r>
              <a:rPr lang="en-US" sz="3000" dirty="0"/>
              <a:t>Preach gospel</a:t>
            </a:r>
          </a:p>
          <a:p>
            <a:pPr algn="ctr"/>
            <a:r>
              <a:rPr lang="en-US" sz="3000" dirty="0"/>
              <a:t>Belief + Baptism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EDA306-24D5-484C-90A8-D1076668CBD6}"/>
              </a:ext>
            </a:extLst>
          </p:cNvPr>
          <p:cNvSpPr/>
          <p:nvPr/>
        </p:nvSpPr>
        <p:spPr>
          <a:xfrm>
            <a:off x="4648200" y="5105400"/>
            <a:ext cx="3429000" cy="1447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u="sng" dirty="0"/>
              <a:t>Ac.8:35 </a:t>
            </a:r>
            <a:r>
              <a:rPr lang="en-US" sz="2800" u="sng" dirty="0">
                <a:solidFill>
                  <a:srgbClr val="FFFF00"/>
                </a:solidFill>
              </a:rPr>
              <a:t>(12)</a:t>
            </a:r>
            <a:r>
              <a:rPr lang="en-US" sz="3000" u="sng" dirty="0">
                <a:solidFill>
                  <a:srgbClr val="FFFF00"/>
                </a:solidFill>
              </a:rPr>
              <a:t> </a:t>
            </a:r>
            <a:r>
              <a:rPr lang="en-US" sz="3000" u="sng" dirty="0"/>
              <a:t>36-38</a:t>
            </a:r>
          </a:p>
          <a:p>
            <a:pPr algn="ctr"/>
            <a:r>
              <a:rPr lang="en-US" sz="3000" dirty="0"/>
              <a:t>Preach Jesus</a:t>
            </a:r>
          </a:p>
          <a:p>
            <a:pPr algn="ctr"/>
            <a:r>
              <a:rPr lang="en-US" sz="3000" dirty="0"/>
              <a:t>Belief + Baptism</a:t>
            </a:r>
          </a:p>
        </p:txBody>
      </p:sp>
    </p:spTree>
    <p:extLst>
      <p:ext uri="{BB962C8B-B14F-4D97-AF65-F5344CB8AC3E}">
        <p14:creationId xmlns:p14="http://schemas.microsoft.com/office/powerpoint/2010/main" val="7041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2862" y="1295401"/>
            <a:ext cx="4258277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Passage, 32-33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FE4476B-F667-4D0B-B160-67869207B30E}"/>
              </a:ext>
            </a:extLst>
          </p:cNvPr>
          <p:cNvSpPr txBox="1">
            <a:spLocks/>
          </p:cNvSpPr>
          <p:nvPr/>
        </p:nvSpPr>
        <p:spPr bwMode="auto">
          <a:xfrm>
            <a:off x="1740408" y="2514600"/>
            <a:ext cx="5667768" cy="838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Plan, </a:t>
            </a: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36-38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F255CB-E886-4F1A-AC7F-1B3531C758FC}"/>
              </a:ext>
            </a:extLst>
          </p:cNvPr>
          <p:cNvSpPr txBox="1">
            <a:spLocks/>
          </p:cNvSpPr>
          <p:nvPr/>
        </p:nvSpPr>
        <p:spPr bwMode="auto">
          <a:xfrm>
            <a:off x="2447544" y="1905000"/>
            <a:ext cx="4258277" cy="4571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Person, 34-35</a:t>
            </a:r>
          </a:p>
        </p:txBody>
      </p:sp>
    </p:spTree>
    <p:extLst>
      <p:ext uri="{BB962C8B-B14F-4D97-AF65-F5344CB8AC3E}">
        <p14:creationId xmlns:p14="http://schemas.microsoft.com/office/powerpoint/2010/main" val="3744529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CC"/>
                </a:solidFill>
              </a:rPr>
              <a:t>Luke explains </a:t>
            </a:r>
            <a:r>
              <a:rPr lang="en-US" altLang="en-US" sz="3300" u="sng" dirty="0">
                <a:solidFill>
                  <a:srgbClr val="FFFFCC"/>
                </a:solidFill>
              </a:rPr>
              <a:t>Jesus</a:t>
            </a:r>
            <a:r>
              <a:rPr lang="en-US" altLang="en-US" sz="3300" dirty="0">
                <a:solidFill>
                  <a:srgbClr val="FFFFCC"/>
                </a:solidFill>
              </a:rPr>
              <a:t>’ death, burial, resurrection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90600"/>
            <a:ext cx="8305800" cy="54864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Luke recounts </a:t>
            </a:r>
            <a:r>
              <a:rPr lang="en-US" altLang="en-US" u="sng" dirty="0">
                <a:solidFill>
                  <a:schemeClr val="bg1"/>
                </a:solidFill>
              </a:rPr>
              <a:t>eunuch’s</a:t>
            </a:r>
            <a:r>
              <a:rPr lang="en-US" altLang="en-US" dirty="0">
                <a:solidFill>
                  <a:schemeClr val="bg1"/>
                </a:solidFill>
              </a:rPr>
              <a:t> death, burial, and resurrection in baptism (36-38) </a:t>
            </a:r>
            <a:r>
              <a:rPr lang="en-US" altLang="en-US" sz="2400" dirty="0">
                <a:solidFill>
                  <a:schemeClr val="bg1"/>
                </a:solidFill>
              </a:rPr>
              <a:t>– Ro.6.</a:t>
            </a:r>
            <a:endParaRPr lang="en-US" altLang="en-US" dirty="0">
              <a:solidFill>
                <a:srgbClr val="FFFFCC"/>
              </a:solidFill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284163" indent="-284163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Neh.8:8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EDA306-24D5-484C-90A8-D1076668CBD6}"/>
              </a:ext>
            </a:extLst>
          </p:cNvPr>
          <p:cNvSpPr/>
          <p:nvPr/>
        </p:nvSpPr>
        <p:spPr>
          <a:xfrm>
            <a:off x="1105605" y="2209800"/>
            <a:ext cx="6944163" cy="25908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“One has reason to admire this eunuch.  For, unlike Saul, he had no supernatural vision of Christ.  Yet he believed, so</a:t>
            </a:r>
            <a:br>
              <a:rPr lang="en-US" sz="3000" dirty="0"/>
            </a:br>
            <a:r>
              <a:rPr lang="en-US" sz="3000" dirty="0"/>
              <a:t>great a thing is the careful reading of</a:t>
            </a:r>
            <a:br>
              <a:rPr lang="en-US" sz="3000" dirty="0"/>
            </a:br>
            <a:r>
              <a:rPr lang="en-US" sz="3000" dirty="0"/>
              <a:t>the Scriptures” </a:t>
            </a:r>
            <a:r>
              <a:rPr lang="en-US" sz="2000" dirty="0"/>
              <a:t>–  Chrysostom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19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Trials usually focus on what someone did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838200"/>
            <a:ext cx="8305800" cy="5486400"/>
          </a:xfrm>
        </p:spPr>
        <p:txBody>
          <a:bodyPr/>
          <a:lstStyle/>
          <a:p>
            <a:pPr marL="284163" indent="-2841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Trial of Jesus is based on </a:t>
            </a:r>
            <a:r>
              <a:rPr lang="en-US" altLang="en-US" u="sng" dirty="0">
                <a:solidFill>
                  <a:schemeClr val="bg1"/>
                </a:solidFill>
              </a:rPr>
              <a:t>what He is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  <a:p>
            <a:pPr marL="284163" indent="-2841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 was the only perfect one who ever lived, yet . . . </a:t>
            </a:r>
          </a:p>
          <a:p>
            <a:pPr marL="684213" lvl="1" indent="-2841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despised sinners adored Him</a:t>
            </a:r>
          </a:p>
          <a:p>
            <a:pPr marL="684213" lvl="1" indent="-2841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religious people hated Him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536" y="838200"/>
            <a:ext cx="8189976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He came to earth so we could go to heaven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Born in flesh so we can be born again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Became poor so we can be rich </a:t>
            </a:r>
            <a:r>
              <a:rPr lang="en-US" altLang="en-US" sz="2400" dirty="0">
                <a:solidFill>
                  <a:schemeClr val="bg1"/>
                </a:solidFill>
              </a:rPr>
              <a:t>(2 Co.8:9)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Rejected by men so we can be accepted by God </a:t>
            </a:r>
            <a:r>
              <a:rPr lang="en-US" altLang="en-US" sz="2400" dirty="0">
                <a:solidFill>
                  <a:schemeClr val="bg1"/>
                </a:solidFill>
              </a:rPr>
              <a:t>(Ep.1:6)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Was put to death so we could be made alive </a:t>
            </a:r>
            <a:r>
              <a:rPr lang="en-US" altLang="en-US" sz="2400" dirty="0">
                <a:solidFill>
                  <a:schemeClr val="bg1"/>
                </a:solidFill>
              </a:rPr>
              <a:t>(Col.2:13)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5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One Solitary Life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536" y="838200"/>
            <a:ext cx="8189976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The church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Lord’s day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Lord’s Supper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New Testament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Our lives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Our hope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4F661F7-D2E7-443A-8C16-B67DE17CD7E7}"/>
              </a:ext>
            </a:extLst>
          </p:cNvPr>
          <p:cNvSpPr/>
          <p:nvPr/>
        </p:nvSpPr>
        <p:spPr>
          <a:xfrm>
            <a:off x="4267200" y="1542288"/>
            <a:ext cx="3657600" cy="2170440"/>
          </a:xfrm>
          <a:prstGeom prst="roundRect">
            <a:avLst/>
          </a:prstGeom>
          <a:solidFill>
            <a:srgbClr val="800000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All because of Lord’s influence beginning</a:t>
            </a:r>
            <a:br>
              <a:rPr lang="en-US" sz="3200" dirty="0"/>
            </a:br>
            <a:r>
              <a:rPr lang="en-US" sz="3200" dirty="0"/>
              <a:t>2000 years ago</a:t>
            </a:r>
          </a:p>
        </p:txBody>
      </p:sp>
    </p:spTree>
    <p:extLst>
      <p:ext uri="{BB962C8B-B14F-4D97-AF65-F5344CB8AC3E}">
        <p14:creationId xmlns:p14="http://schemas.microsoft.com/office/powerpoint/2010/main" val="326417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Acts 8:…26-40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A NT sermon explaining Isa.53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Perplexity: </a:t>
            </a:r>
            <a:r>
              <a:rPr lang="en-US" altLang="en-US" dirty="0">
                <a:solidFill>
                  <a:schemeClr val="bg1"/>
                </a:solidFill>
              </a:rPr>
              <a:t>30…31, 34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Passage:</a:t>
            </a:r>
            <a:r>
              <a:rPr lang="en-US" altLang="en-US" dirty="0">
                <a:solidFill>
                  <a:schemeClr val="bg1"/>
                </a:solidFill>
              </a:rPr>
              <a:t> 32;  Isa.53.  41 NT allusions…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Plan:</a:t>
            </a:r>
            <a:r>
              <a:rPr lang="en-US" altLang="en-US" dirty="0">
                <a:solidFill>
                  <a:schemeClr val="bg1"/>
                </a:solidFill>
              </a:rPr>
              <a:t> 32.  ‘Led’ by Father.   Is.53:4-6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Prophecy:</a:t>
            </a:r>
            <a:r>
              <a:rPr lang="en-US" altLang="en-US" dirty="0">
                <a:solidFill>
                  <a:schemeClr val="bg1"/>
                </a:solidFill>
              </a:rPr>
              <a:t> 32-33.   700 BC, yet…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Providence:</a:t>
            </a:r>
            <a:r>
              <a:rPr lang="en-US" altLang="en-US" dirty="0">
                <a:solidFill>
                  <a:schemeClr val="bg1"/>
                </a:solidFill>
              </a:rPr>
              <a:t> 32, 34.   Philip – Eunuch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Puzzle:</a:t>
            </a:r>
            <a:r>
              <a:rPr lang="en-US" altLang="en-US" dirty="0">
                <a:solidFill>
                  <a:schemeClr val="bg1"/>
                </a:solidFill>
              </a:rPr>
              <a:t>  Isaiah?  Jewish nation?  …Who?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CCFFFF"/>
                </a:solidFill>
              </a:rPr>
              <a:t>Passive: </a:t>
            </a:r>
            <a:r>
              <a:rPr lang="en-US" altLang="en-US" dirty="0">
                <a:solidFill>
                  <a:schemeClr val="bg1"/>
                </a:solidFill>
              </a:rPr>
              <a:t>no resistance…like a lamb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1295401"/>
            <a:ext cx="5667768" cy="838199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Passage, </a:t>
            </a: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32-33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He was led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The Leader is now led . . . 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Not by accident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Not dragged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Led by God (Jn.1) and His own love, Jn.10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5B383C-73D6-4171-9DA8-75F6ED8A992B}"/>
              </a:ext>
            </a:extLst>
          </p:cNvPr>
          <p:cNvSpPr/>
          <p:nvPr/>
        </p:nvSpPr>
        <p:spPr>
          <a:xfrm>
            <a:off x="716280" y="21823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by Spirit to temptation, </a:t>
            </a:r>
            <a:r>
              <a:rPr lang="en-US" sz="3100" dirty="0">
                <a:solidFill>
                  <a:schemeClr val="bg1"/>
                </a:solidFill>
              </a:rPr>
              <a:t>Lk.4:1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564245-7CB7-40D7-8BDB-C657D8A4572F}"/>
              </a:ext>
            </a:extLst>
          </p:cNvPr>
          <p:cNvSpPr/>
          <p:nvPr/>
        </p:nvSpPr>
        <p:spPr>
          <a:xfrm>
            <a:off x="716280" y="27919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by mob to kill Him, </a:t>
            </a:r>
            <a:r>
              <a:rPr lang="en-US" sz="3100" dirty="0">
                <a:solidFill>
                  <a:schemeClr val="bg1"/>
                </a:solidFill>
              </a:rPr>
              <a:t>Lk.4:29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5A90B5-7B90-4132-BA8A-3D1355A66690}"/>
              </a:ext>
            </a:extLst>
          </p:cNvPr>
          <p:cNvSpPr/>
          <p:nvPr/>
        </p:nvSpPr>
        <p:spPr>
          <a:xfrm>
            <a:off x="716280" y="34015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to H Priest house for trial, </a:t>
            </a:r>
            <a:r>
              <a:rPr lang="en-US" sz="3100" dirty="0">
                <a:solidFill>
                  <a:schemeClr val="bg1"/>
                </a:solidFill>
              </a:rPr>
              <a:t>Lk.22:54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4F6880-48B0-4DC1-A400-103F8D8F33A0}"/>
              </a:ext>
            </a:extLst>
          </p:cNvPr>
          <p:cNvSpPr/>
          <p:nvPr/>
        </p:nvSpPr>
        <p:spPr>
          <a:xfrm>
            <a:off x="716280" y="40111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to Council for confession , </a:t>
            </a:r>
            <a:r>
              <a:rPr lang="en-US" sz="3100" dirty="0">
                <a:solidFill>
                  <a:schemeClr val="bg1"/>
                </a:solidFill>
              </a:rPr>
              <a:t>Lk.22:66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135CC67-95A9-4A17-973B-F77F47B34DD5}"/>
              </a:ext>
            </a:extLst>
          </p:cNvPr>
          <p:cNvSpPr/>
          <p:nvPr/>
        </p:nvSpPr>
        <p:spPr>
          <a:xfrm>
            <a:off x="716280" y="46207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to Pilate for sentencing, </a:t>
            </a:r>
            <a:r>
              <a:rPr lang="en-US" sz="3100" dirty="0">
                <a:solidFill>
                  <a:schemeClr val="bg1"/>
                </a:solidFill>
              </a:rPr>
              <a:t>Lk.23:1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E5CA54-EAE8-43BB-9C10-25F6315365BC}"/>
              </a:ext>
            </a:extLst>
          </p:cNvPr>
          <p:cNvSpPr/>
          <p:nvPr/>
        </p:nvSpPr>
        <p:spPr>
          <a:xfrm>
            <a:off x="716280" y="5230368"/>
            <a:ext cx="771144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Led by soldiers for crucifixion, </a:t>
            </a:r>
            <a:r>
              <a:rPr lang="en-US" sz="3100" dirty="0">
                <a:solidFill>
                  <a:schemeClr val="bg1"/>
                </a:solidFill>
              </a:rPr>
              <a:t>Lk.23:26, 32</a:t>
            </a:r>
          </a:p>
        </p:txBody>
      </p:sp>
    </p:spTree>
    <p:extLst>
      <p:ext uri="{BB962C8B-B14F-4D97-AF65-F5344CB8AC3E}">
        <p14:creationId xmlns:p14="http://schemas.microsoft.com/office/powerpoint/2010/main" val="34176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000" dirty="0">
                <a:solidFill>
                  <a:schemeClr val="bg1"/>
                </a:solidFill>
              </a:rPr>
              <a:t>He was led…</a:t>
            </a:r>
            <a:r>
              <a:rPr lang="en-US" altLang="en-US" sz="3600" dirty="0">
                <a:solidFill>
                  <a:srgbClr val="FFFFCC"/>
                </a:solidFill>
              </a:rPr>
              <a:t>As a sheep to the slaughter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Sheep may not know what is about to happen…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Sheep have no offensive / defensive tools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CC"/>
                </a:solidFill>
              </a:rPr>
              <a:t>And as a lamb before its </a:t>
            </a:r>
            <a:r>
              <a:rPr lang="en-US" altLang="en-US" sz="3400" dirty="0">
                <a:solidFill>
                  <a:srgbClr val="FFFFCC"/>
                </a:solidFill>
              </a:rPr>
              <a:t>shearer is silent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Shearing:</a:t>
            </a:r>
            <a:r>
              <a:rPr lang="en-US" altLang="en-US" dirty="0">
                <a:solidFill>
                  <a:schemeClr val="bg1"/>
                </a:solidFill>
              </a:rPr>
              <a:t> lamb is passive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Silent:</a:t>
            </a:r>
            <a:r>
              <a:rPr lang="en-US" altLang="en-US" dirty="0">
                <a:solidFill>
                  <a:schemeClr val="bg1"/>
                </a:solidFill>
              </a:rPr>
              <a:t> NOT that He had nothing to say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Did NOT beg for mercy; no compromise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Did NOT plead His case; try to escape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And as a lamb </a:t>
            </a:r>
            <a:r>
              <a:rPr lang="en-US" altLang="en-US" sz="3400" b="1" u="sng" dirty="0">
                <a:solidFill>
                  <a:srgbClr val="FFFFCC"/>
                </a:solidFill>
              </a:rPr>
              <a:t>before</a:t>
            </a:r>
            <a:r>
              <a:rPr lang="en-US" altLang="en-US" sz="3400" dirty="0">
                <a:solidFill>
                  <a:srgbClr val="FFFFCC"/>
                </a:solidFill>
              </a:rPr>
              <a:t> its shearer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Jesus did not…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Run away or disappear (Lk.4; Jn.8; 10)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Fight back; call angels; destroy enemies (Mt.26)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So He opened not His mouth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u="sng" dirty="0">
                <a:solidFill>
                  <a:schemeClr val="bg1"/>
                </a:solidFill>
              </a:rPr>
              <a:t>As</a:t>
            </a:r>
            <a:r>
              <a:rPr lang="en-US" altLang="en-US" dirty="0">
                <a:solidFill>
                  <a:schemeClr val="bg1"/>
                </a:solidFill>
              </a:rPr>
              <a:t> sheep . . .  </a:t>
            </a:r>
            <a:r>
              <a:rPr lang="en-US" altLang="en-US" u="sng" dirty="0">
                <a:solidFill>
                  <a:schemeClr val="bg1"/>
                </a:solidFill>
              </a:rPr>
              <a:t>As</a:t>
            </a:r>
            <a:r>
              <a:rPr lang="en-US" altLang="en-US" dirty="0">
                <a:solidFill>
                  <a:schemeClr val="bg1"/>
                </a:solidFill>
              </a:rPr>
              <a:t> lamb . . . </a:t>
            </a:r>
            <a:r>
              <a:rPr lang="en-US" altLang="en-US" u="sng" dirty="0">
                <a:solidFill>
                  <a:schemeClr val="bg1"/>
                </a:solidFill>
              </a:rPr>
              <a:t>SO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He did speak . . .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8A11EB-99BB-4716-AF69-AEA423B75882}"/>
              </a:ext>
            </a:extLst>
          </p:cNvPr>
          <p:cNvSpPr/>
          <p:nvPr/>
        </p:nvSpPr>
        <p:spPr>
          <a:xfrm>
            <a:off x="655320" y="22098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…in defense of disciples, Mt.26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015579B-75BF-44CD-9BC1-6A0D54FD6D2D}"/>
              </a:ext>
            </a:extLst>
          </p:cNvPr>
          <p:cNvSpPr/>
          <p:nvPr/>
        </p:nvSpPr>
        <p:spPr>
          <a:xfrm>
            <a:off x="649224" y="28956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…to price conscience of Judas, Mt.26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BE32A6-921E-40F5-9E9D-49C0EE115D01}"/>
              </a:ext>
            </a:extLst>
          </p:cNvPr>
          <p:cNvSpPr/>
          <p:nvPr/>
        </p:nvSpPr>
        <p:spPr>
          <a:xfrm>
            <a:off x="643128" y="35814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…to correct dishonest accusers, Mt.26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5E2D3FB-AC38-4266-B8DC-FDC5F0613858}"/>
              </a:ext>
            </a:extLst>
          </p:cNvPr>
          <p:cNvSpPr/>
          <p:nvPr/>
        </p:nvSpPr>
        <p:spPr>
          <a:xfrm>
            <a:off x="637032" y="42672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…to warn of coming judgment, Lk.22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52586FA-A8E9-404F-A6C2-25969F15891A}"/>
              </a:ext>
            </a:extLst>
          </p:cNvPr>
          <p:cNvSpPr/>
          <p:nvPr/>
        </p:nvSpPr>
        <p:spPr>
          <a:xfrm>
            <a:off x="630936" y="49530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…to bless His executioners, Lk.23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1F1208-AB79-4CDA-A072-56E57F1F727A}"/>
              </a:ext>
            </a:extLst>
          </p:cNvPr>
          <p:cNvSpPr/>
          <p:nvPr/>
        </p:nvSpPr>
        <p:spPr>
          <a:xfrm>
            <a:off x="624840" y="5638800"/>
            <a:ext cx="78486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…to save a robber worthy of death, Lk.23</a:t>
            </a:r>
          </a:p>
        </p:txBody>
      </p:sp>
    </p:spTree>
    <p:extLst>
      <p:ext uri="{BB962C8B-B14F-4D97-AF65-F5344CB8AC3E}">
        <p14:creationId xmlns:p14="http://schemas.microsoft.com/office/powerpoint/2010/main" val="305087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So He opened not His mouth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He spoke also by . . .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18A11EB-99BB-4716-AF69-AEA423B75882}"/>
              </a:ext>
            </a:extLst>
          </p:cNvPr>
          <p:cNvSpPr/>
          <p:nvPr/>
        </p:nvSpPr>
        <p:spPr>
          <a:xfrm>
            <a:off x="1188859" y="1600200"/>
            <a:ext cx="6766421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…His example.  Lk.23:48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015579B-75BF-44CD-9BC1-6A0D54FD6D2D}"/>
              </a:ext>
            </a:extLst>
          </p:cNvPr>
          <p:cNvSpPr/>
          <p:nvPr/>
        </p:nvSpPr>
        <p:spPr>
          <a:xfrm>
            <a:off x="1182763" y="2286000"/>
            <a:ext cx="6766421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…Fulfilled prophecy.  Jn.19, soldiers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BE32A6-921E-40F5-9E9D-49C0EE115D01}"/>
              </a:ext>
            </a:extLst>
          </p:cNvPr>
          <p:cNvSpPr/>
          <p:nvPr/>
        </p:nvSpPr>
        <p:spPr>
          <a:xfrm>
            <a:off x="1176667" y="2971800"/>
            <a:ext cx="6766421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…His resurrection  </a:t>
            </a:r>
          </a:p>
        </p:txBody>
      </p:sp>
    </p:spTree>
    <p:extLst>
      <p:ext uri="{BB962C8B-B14F-4D97-AF65-F5344CB8AC3E}">
        <p14:creationId xmlns:p14="http://schemas.microsoft.com/office/powerpoint/2010/main" val="39500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847</Words>
  <Application>Microsoft Office PowerPoint</Application>
  <PresentationFormat>On-screen Show (4:3)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Default Design</vt:lpstr>
      <vt:lpstr>PowerPoint Presentation</vt:lpstr>
      <vt:lpstr>Acts 8:…26-40</vt:lpstr>
      <vt:lpstr>I. The Passage, 32-33</vt:lpstr>
      <vt:lpstr>He was led</vt:lpstr>
      <vt:lpstr>He was led…As a sheep to the slaughter</vt:lpstr>
      <vt:lpstr>And as a lamb before its shearer is silent</vt:lpstr>
      <vt:lpstr>And as a lamb before its shearer . . .</vt:lpstr>
      <vt:lpstr>So He opened not His mouth</vt:lpstr>
      <vt:lpstr>So He opened not His mouth</vt:lpstr>
      <vt:lpstr>In His humiliation His justice was taken away</vt:lpstr>
      <vt:lpstr>And who will declare His generation?</vt:lpstr>
      <vt:lpstr>For His life is taken from the earth</vt:lpstr>
      <vt:lpstr>I. The Passage, 32-33</vt:lpstr>
      <vt:lpstr>Of whom does the prophet say this? . . .</vt:lpstr>
      <vt:lpstr>I. The Passage, 32-33</vt:lpstr>
      <vt:lpstr>Luke explains Jesus’ death, burial, resurrection</vt:lpstr>
      <vt:lpstr>Trials usually focus on what someone did</vt:lpstr>
      <vt:lpstr>Summary</vt:lpstr>
      <vt:lpstr>One Solitary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351</cp:revision>
  <dcterms:created xsi:type="dcterms:W3CDTF">2004-01-08T21:08:14Z</dcterms:created>
  <dcterms:modified xsi:type="dcterms:W3CDTF">2018-09-24T19:09:48Z</dcterms:modified>
</cp:coreProperties>
</file>