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5" r:id="rId2"/>
    <p:sldId id="369" r:id="rId3"/>
    <p:sldId id="366" r:id="rId4"/>
    <p:sldId id="401" r:id="rId5"/>
    <p:sldId id="403" r:id="rId6"/>
    <p:sldId id="428" r:id="rId7"/>
    <p:sldId id="418" r:id="rId8"/>
    <p:sldId id="404" r:id="rId9"/>
    <p:sldId id="419" r:id="rId10"/>
    <p:sldId id="405" r:id="rId11"/>
    <p:sldId id="420" r:id="rId12"/>
    <p:sldId id="406" r:id="rId13"/>
    <p:sldId id="421" r:id="rId14"/>
    <p:sldId id="407" r:id="rId15"/>
    <p:sldId id="422" r:id="rId16"/>
    <p:sldId id="423" r:id="rId17"/>
    <p:sldId id="408" r:id="rId18"/>
    <p:sldId id="409" r:id="rId19"/>
    <p:sldId id="425" r:id="rId20"/>
    <p:sldId id="426" r:id="rId21"/>
    <p:sldId id="42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99FF33"/>
    <a:srgbClr val="FF9900"/>
    <a:srgbClr val="800000"/>
    <a:srgbClr val="FFCC00"/>
    <a:srgbClr val="B2B2B2"/>
    <a:srgbClr val="FFCCFF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2973" y="1371600"/>
            <a:ext cx="5888182" cy="107057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Rich Young Ruler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22D4D9E-55C1-4B59-A54F-13C45C23906C}"/>
              </a:ext>
            </a:extLst>
          </p:cNvPr>
          <p:cNvSpPr/>
          <p:nvPr/>
        </p:nvSpPr>
        <p:spPr>
          <a:xfrm>
            <a:off x="2752819" y="2743200"/>
            <a:ext cx="3656097" cy="804341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Mk.10:17-22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‘What must </a:t>
            </a:r>
            <a:r>
              <a:rPr lang="en-US" altLang="en-US" sz="3400" u="sng" dirty="0">
                <a:solidFill>
                  <a:srgbClr val="FFFFCC"/>
                </a:solidFill>
              </a:rPr>
              <a:t>I</a:t>
            </a:r>
            <a:r>
              <a:rPr lang="en-US" altLang="en-US" sz="3400" dirty="0">
                <a:solidFill>
                  <a:srgbClr val="FFFFCC"/>
                </a:solidFill>
              </a:rPr>
              <a:t> do?’  </a:t>
            </a:r>
            <a:r>
              <a:rPr lang="en-US" altLang="en-US" sz="3400" dirty="0">
                <a:solidFill>
                  <a:schemeClr val="bg1"/>
                </a:solidFill>
              </a:rPr>
              <a:t>–17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Does he want a tailor-made plan?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Jesus quotes OT  </a:t>
            </a:r>
            <a:r>
              <a:rPr lang="en-US" altLang="en-US" dirty="0">
                <a:solidFill>
                  <a:schemeClr val="bg1"/>
                </a:solidFill>
              </a:rPr>
              <a:t>–19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RYR could have read it for himself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Not what he expected / wanted  </a:t>
            </a:r>
            <a:r>
              <a:rPr lang="en-US" altLang="en-US" dirty="0">
                <a:solidFill>
                  <a:schemeClr val="bg1"/>
                </a:solidFill>
              </a:rPr>
              <a:t>–20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1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704" y="914400"/>
            <a:ext cx="5860472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He Wanted Eternal Life, 17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099DC9-7B0B-470A-BDBF-F33B3C5BDAC6}"/>
              </a:ext>
            </a:extLst>
          </p:cNvPr>
          <p:cNvSpPr txBox="1">
            <a:spLocks/>
          </p:cNvSpPr>
          <p:nvPr/>
        </p:nvSpPr>
        <p:spPr bwMode="auto">
          <a:xfrm>
            <a:off x="1454728" y="2743200"/>
            <a:ext cx="6234545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7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Jesus Made No Exception For Rich, </a:t>
            </a:r>
            <a:r>
              <a:rPr lang="en-US" sz="3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0E2FB2-9B96-4CC9-95AB-88E7A8C6A1FF}"/>
              </a:ext>
            </a:extLst>
          </p:cNvPr>
          <p:cNvSpPr txBox="1">
            <a:spLocks/>
          </p:cNvSpPr>
          <p:nvPr/>
        </p:nvSpPr>
        <p:spPr bwMode="auto">
          <a:xfrm>
            <a:off x="1643704" y="1524000"/>
            <a:ext cx="586047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Deity of Christ, 18-19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449C6A7-D7A8-4ECD-BD08-9A55B5052CCF}"/>
              </a:ext>
            </a:extLst>
          </p:cNvPr>
          <p:cNvSpPr txBox="1">
            <a:spLocks/>
          </p:cNvSpPr>
          <p:nvPr/>
        </p:nvSpPr>
        <p:spPr bwMode="auto">
          <a:xfrm>
            <a:off x="1643704" y="2142744"/>
            <a:ext cx="586047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Jesus Told Him Nothing New, 19-20</a:t>
            </a:r>
          </a:p>
        </p:txBody>
      </p:sp>
    </p:spTree>
    <p:extLst>
      <p:ext uri="{BB962C8B-B14F-4D97-AF65-F5344CB8AC3E}">
        <p14:creationId xmlns:p14="http://schemas.microsoft.com/office/powerpoint/2010/main" val="399788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Thought he was already right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Jesus did not argue with him about commandments he had kept.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Instead: put him to the test.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</a:rPr>
              <a:t>Mk.1:16-20 . . .  Ac.4:34-35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Had not harmed neighbor, but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‘I want to be saved like thief…’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01F1208-AB79-4CDA-A072-56E57F1F727A}"/>
              </a:ext>
            </a:extLst>
          </p:cNvPr>
          <p:cNvSpPr/>
          <p:nvPr/>
        </p:nvSpPr>
        <p:spPr>
          <a:xfrm>
            <a:off x="819150" y="2743200"/>
            <a:ext cx="20955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GO SELL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A423E45-DE58-4BCB-8594-DDB714534332}"/>
              </a:ext>
            </a:extLst>
          </p:cNvPr>
          <p:cNvSpPr/>
          <p:nvPr/>
        </p:nvSpPr>
        <p:spPr>
          <a:xfrm>
            <a:off x="3525774" y="2743200"/>
            <a:ext cx="20955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GIVE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8BDE56A-1BB7-4E99-9FB6-147030931EF0}"/>
              </a:ext>
            </a:extLst>
          </p:cNvPr>
          <p:cNvSpPr/>
          <p:nvPr/>
        </p:nvSpPr>
        <p:spPr>
          <a:xfrm>
            <a:off x="6232398" y="2743200"/>
            <a:ext cx="209550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COME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CE4B373-BB30-47A8-9EFB-F8BA8DDAC5A8}"/>
              </a:ext>
            </a:extLst>
          </p:cNvPr>
          <p:cNvSpPr/>
          <p:nvPr/>
        </p:nvSpPr>
        <p:spPr>
          <a:xfrm>
            <a:off x="819150" y="3505200"/>
            <a:ext cx="3676650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TAKE UP CROSS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0370CBA-9181-4031-BF4E-8DE66962CC55}"/>
              </a:ext>
            </a:extLst>
          </p:cNvPr>
          <p:cNvSpPr/>
          <p:nvPr/>
        </p:nvSpPr>
        <p:spPr>
          <a:xfrm>
            <a:off x="4648202" y="3505200"/>
            <a:ext cx="3682746" cy="6096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FOLLOW ME</a:t>
            </a:r>
          </a:p>
        </p:txBody>
      </p:sp>
    </p:spTree>
    <p:extLst>
      <p:ext uri="{BB962C8B-B14F-4D97-AF65-F5344CB8AC3E}">
        <p14:creationId xmlns:p14="http://schemas.microsoft.com/office/powerpoint/2010/main" val="305087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3624" y="914400"/>
            <a:ext cx="6019800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He Wanted Eternal Life, 17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099DC9-7B0B-470A-BDBF-F33B3C5BDAC6}"/>
              </a:ext>
            </a:extLst>
          </p:cNvPr>
          <p:cNvSpPr txBox="1">
            <a:spLocks/>
          </p:cNvSpPr>
          <p:nvPr/>
        </p:nvSpPr>
        <p:spPr bwMode="auto">
          <a:xfrm>
            <a:off x="1454728" y="3361944"/>
            <a:ext cx="6234545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7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 Rich Man</a:t>
            </a:r>
            <a:br>
              <a:rPr lang="en-US" sz="37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7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Poverty, </a:t>
            </a:r>
            <a:r>
              <a:rPr lang="en-US" sz="37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0E2FB2-9B96-4CC9-95AB-88E7A8C6A1FF}"/>
              </a:ext>
            </a:extLst>
          </p:cNvPr>
          <p:cNvSpPr txBox="1">
            <a:spLocks/>
          </p:cNvSpPr>
          <p:nvPr/>
        </p:nvSpPr>
        <p:spPr bwMode="auto">
          <a:xfrm>
            <a:off x="1563624" y="1524000"/>
            <a:ext cx="6019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Deity of Christ, 18-19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449C6A7-D7A8-4ECD-BD08-9A55B5052CCF}"/>
              </a:ext>
            </a:extLst>
          </p:cNvPr>
          <p:cNvSpPr txBox="1">
            <a:spLocks/>
          </p:cNvSpPr>
          <p:nvPr/>
        </p:nvSpPr>
        <p:spPr bwMode="auto">
          <a:xfrm>
            <a:off x="1563624" y="2142744"/>
            <a:ext cx="6019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Jesus Told Him Nothing New, 19-20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27DBAD-5C19-4F50-96B3-97BFFFE1B6A2}"/>
              </a:ext>
            </a:extLst>
          </p:cNvPr>
          <p:cNvSpPr txBox="1">
            <a:spLocks/>
          </p:cNvSpPr>
          <p:nvPr/>
        </p:nvSpPr>
        <p:spPr bwMode="auto">
          <a:xfrm>
            <a:off x="1563624" y="2752344"/>
            <a:ext cx="6019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Jesus Made No Exception For Rich, 21</a:t>
            </a:r>
          </a:p>
        </p:txBody>
      </p:sp>
    </p:spTree>
    <p:extLst>
      <p:ext uri="{BB962C8B-B14F-4D97-AF65-F5344CB8AC3E}">
        <p14:creationId xmlns:p14="http://schemas.microsoft.com/office/powerpoint/2010/main" val="2990003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He probably never went without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‘Great possessions’ yet, ‘you lack’ (v.21)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Why treat RYR different from others?  </a:t>
            </a:r>
            <a:r>
              <a:rPr lang="en-US" altLang="en-US" dirty="0">
                <a:solidFill>
                  <a:srgbClr val="CCFFFF"/>
                </a:solidFill>
              </a:rPr>
              <a:t>[</a:t>
            </a:r>
            <a:r>
              <a:rPr lang="en-US" altLang="en-US" i="1" dirty="0">
                <a:solidFill>
                  <a:srgbClr val="CCFFFF"/>
                </a:solidFill>
              </a:rPr>
              <a:t>Others were allowed to keep property</a:t>
            </a:r>
            <a:r>
              <a:rPr lang="en-US" altLang="en-US" dirty="0">
                <a:solidFill>
                  <a:srgbClr val="CCFFFF"/>
                </a:solidFill>
              </a:rPr>
              <a:t>]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Joseph, Mt.27:57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Zacchaeus, Lk.19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Ananias, Ac.5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Peter, John…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Lk.8:2-3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F2195C5-CF96-41AD-B1BF-686B68219FA6}"/>
              </a:ext>
            </a:extLst>
          </p:cNvPr>
          <p:cNvSpPr/>
          <p:nvPr/>
        </p:nvSpPr>
        <p:spPr>
          <a:xfrm>
            <a:off x="4648200" y="2819400"/>
            <a:ext cx="3505200" cy="21336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These had property, but property had the rich young ruler</a:t>
            </a:r>
          </a:p>
        </p:txBody>
      </p:sp>
    </p:spTree>
    <p:extLst>
      <p:ext uri="{BB962C8B-B14F-4D97-AF65-F5344CB8AC3E}">
        <p14:creationId xmlns:p14="http://schemas.microsoft.com/office/powerpoint/2010/main" val="395007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He probably never went without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‘Great possessions…’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Joseph, Mt.27:57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Zacchaeus, Lk.19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Ananias, Ac.5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Peter, John…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Lk.8:2-3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F2195C5-CF96-41AD-B1BF-686B68219FA6}"/>
              </a:ext>
            </a:extLst>
          </p:cNvPr>
          <p:cNvSpPr/>
          <p:nvPr/>
        </p:nvSpPr>
        <p:spPr>
          <a:xfrm>
            <a:off x="4724400" y="1124712"/>
            <a:ext cx="3886200" cy="4895088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He was SAD: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</a:rPr>
              <a:t>Intense dismay, </a:t>
            </a:r>
            <a:r>
              <a:rPr lang="en-US" sz="3200" i="1" dirty="0">
                <a:solidFill>
                  <a:srgbClr val="FFFFCC"/>
                </a:solidFill>
              </a:rPr>
              <a:t>shocked, appalled</a:t>
            </a:r>
            <a:r>
              <a:rPr lang="en-US" sz="3200" dirty="0">
                <a:solidFill>
                  <a:srgbClr val="FFFFCC"/>
                </a:solidFill>
              </a:rPr>
              <a:t>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Mt.16:3.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‘</a:t>
            </a:r>
            <a:r>
              <a:rPr lang="en-US" sz="3000" u="sng" dirty="0" err="1">
                <a:solidFill>
                  <a:schemeClr val="bg1"/>
                </a:solidFill>
              </a:rPr>
              <a:t>Lowring</a:t>
            </a:r>
            <a:r>
              <a:rPr lang="en-US" sz="3200" dirty="0">
                <a:solidFill>
                  <a:schemeClr val="bg1"/>
                </a:solidFill>
              </a:rPr>
              <a:t>’ </a:t>
            </a:r>
            <a:r>
              <a:rPr lang="en-US" dirty="0">
                <a:solidFill>
                  <a:schemeClr val="bg1"/>
                </a:solidFill>
              </a:rPr>
              <a:t>(KJV).</a:t>
            </a:r>
          </a:p>
          <a:p>
            <a:pPr algn="ctr">
              <a:spcAft>
                <a:spcPts val="400"/>
              </a:spcAft>
            </a:pPr>
            <a:r>
              <a:rPr lang="en-US" sz="3000" dirty="0">
                <a:solidFill>
                  <a:schemeClr val="bg1"/>
                </a:solidFill>
              </a:rPr>
              <a:t>‘Countenance </a:t>
            </a:r>
            <a:r>
              <a:rPr lang="en-US" sz="3000" u="sng" dirty="0">
                <a:solidFill>
                  <a:schemeClr val="bg1"/>
                </a:solidFill>
              </a:rPr>
              <a:t>fell</a:t>
            </a:r>
            <a:r>
              <a:rPr lang="en-US" sz="3000" dirty="0">
                <a:solidFill>
                  <a:schemeClr val="bg1"/>
                </a:solidFill>
              </a:rPr>
              <a:t>’ </a:t>
            </a:r>
            <a:r>
              <a:rPr lang="en-US" dirty="0">
                <a:solidFill>
                  <a:schemeClr val="bg1"/>
                </a:solidFill>
              </a:rPr>
              <a:t>(ASV, Mk.10:22).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‘Cheer </a:t>
            </a:r>
            <a:r>
              <a:rPr lang="en-US" sz="3200" b="1" dirty="0">
                <a:solidFill>
                  <a:srgbClr val="FFFF00"/>
                </a:solidFill>
              </a:rPr>
              <a:t>up</a:t>
            </a:r>
            <a:r>
              <a:rPr lang="en-US" sz="3200" dirty="0">
                <a:solidFill>
                  <a:srgbClr val="FFFF00"/>
                </a:solidFill>
              </a:rPr>
              <a:t>’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‘He looks </a:t>
            </a:r>
            <a:r>
              <a:rPr lang="en-US" sz="3200" b="1" dirty="0">
                <a:solidFill>
                  <a:srgbClr val="FFFF00"/>
                </a:solidFill>
              </a:rPr>
              <a:t>down</a:t>
            </a:r>
            <a:r>
              <a:rPr lang="en-US" sz="3200" dirty="0">
                <a:solidFill>
                  <a:srgbClr val="FFFF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27123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CC"/>
                </a:solidFill>
              </a:rPr>
              <a:t>He probably never went without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‘Great possessions…’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Joseph, Mt.27:57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Zacchaeus, Lk.19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Ananias, Ac.5</a:t>
            </a:r>
          </a:p>
          <a:p>
            <a:pPr lvl="1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Peter, John…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Lk.8:2-3</a:t>
            </a:r>
          </a:p>
          <a:p>
            <a:pPr marL="0" lvl="1" indent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NOTHING SADDER THAN RICH MAN</a:t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dirty="0">
                <a:solidFill>
                  <a:srgbClr val="FFFF00"/>
                </a:solidFill>
              </a:rPr>
              <a:t>WHO HAS NOTHING BUT RICHES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F2195C5-CF96-41AD-B1BF-686B68219FA6}"/>
              </a:ext>
            </a:extLst>
          </p:cNvPr>
          <p:cNvSpPr/>
          <p:nvPr/>
        </p:nvSpPr>
        <p:spPr>
          <a:xfrm>
            <a:off x="4495800" y="1676400"/>
            <a:ext cx="3886200" cy="2151888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The Great Refusal: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He went away… grieving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(Lk.18:23)</a:t>
            </a:r>
          </a:p>
        </p:txBody>
      </p:sp>
    </p:spTree>
    <p:extLst>
      <p:ext uri="{BB962C8B-B14F-4D97-AF65-F5344CB8AC3E}">
        <p14:creationId xmlns:p14="http://schemas.microsoft.com/office/powerpoint/2010/main" val="234745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sz="3300" dirty="0">
                <a:solidFill>
                  <a:srgbClr val="CCFFFF"/>
                </a:solidFill>
              </a:rPr>
              <a:t>Why do we need to serve Lord?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Not for His good, but ours.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21: we visit sick because </a:t>
            </a:r>
            <a:r>
              <a:rPr lang="en-US" altLang="en-US" b="1" u="sng" dirty="0">
                <a:solidFill>
                  <a:schemeClr val="bg1"/>
                </a:solidFill>
              </a:rPr>
              <a:t>we</a:t>
            </a:r>
            <a:r>
              <a:rPr lang="en-US" altLang="en-US" dirty="0">
                <a:solidFill>
                  <a:schemeClr val="bg1"/>
                </a:solidFill>
              </a:rPr>
              <a:t> need it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God could spread gospel by speaking…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He wants </a:t>
            </a:r>
            <a:r>
              <a:rPr lang="en-US" altLang="en-US" u="sng" dirty="0">
                <a:solidFill>
                  <a:schemeClr val="bg1"/>
                </a:solidFill>
              </a:rPr>
              <a:t>us</a:t>
            </a:r>
            <a:r>
              <a:rPr lang="en-US" altLang="en-US" dirty="0">
                <a:solidFill>
                  <a:schemeClr val="bg1"/>
                </a:solidFill>
              </a:rPr>
              <a:t> to do it because </a:t>
            </a:r>
            <a:r>
              <a:rPr lang="en-US" altLang="en-US" u="sng" dirty="0">
                <a:solidFill>
                  <a:schemeClr val="bg1"/>
                </a:solidFill>
              </a:rPr>
              <a:t>we</a:t>
            </a:r>
            <a:r>
              <a:rPr lang="en-US" altLang="en-US" dirty="0">
                <a:solidFill>
                  <a:schemeClr val="bg1"/>
                </a:solidFill>
              </a:rPr>
              <a:t> need 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F518C5-C1A9-4353-B99C-318F3328DC77}"/>
              </a:ext>
            </a:extLst>
          </p:cNvPr>
          <p:cNvSpPr/>
          <p:nvPr/>
        </p:nvSpPr>
        <p:spPr>
          <a:xfrm>
            <a:off x="655320" y="2438400"/>
            <a:ext cx="7848600" cy="13716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Not that I seek the gift, but I seek the </a:t>
            </a:r>
            <a:r>
              <a:rPr lang="en-US" sz="3200" u="sng" dirty="0"/>
              <a:t>fruit</a:t>
            </a:r>
            <a:r>
              <a:rPr lang="en-US" sz="3200" dirty="0"/>
              <a:t> that </a:t>
            </a:r>
            <a:r>
              <a:rPr lang="en-US" sz="3200" u="sng" dirty="0"/>
              <a:t>abounds</a:t>
            </a:r>
            <a:r>
              <a:rPr lang="en-US" sz="3200" dirty="0"/>
              <a:t> to </a:t>
            </a:r>
            <a:r>
              <a:rPr lang="en-US" sz="3200" u="sng" dirty="0"/>
              <a:t>your</a:t>
            </a:r>
            <a:r>
              <a:rPr lang="en-US" sz="3200" dirty="0"/>
              <a:t> account </a:t>
            </a:r>
            <a:r>
              <a:rPr lang="en-US" sz="2400" dirty="0"/>
              <a:t>– Phil.4:17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275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Why do we need to serve the Lord?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2.</a:t>
            </a:r>
            <a:r>
              <a:rPr lang="en-US" altLang="en-US" sz="3300" dirty="0">
                <a:solidFill>
                  <a:srgbClr val="FFFFCC"/>
                </a:solidFill>
              </a:rPr>
              <a:t> </a:t>
            </a:r>
            <a:r>
              <a:rPr lang="en-US" altLang="en-US" sz="3300" dirty="0">
                <a:solidFill>
                  <a:srgbClr val="CCFFFF"/>
                </a:solidFill>
              </a:rPr>
              <a:t>Jesus does not compromise principles.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08888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Ruler was sorry to leave…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Jesus loved him…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He did not compromise to keep him, though he was lovable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D8A01EE-7745-4CC3-B067-7798F76D12F5}"/>
              </a:ext>
            </a:extLst>
          </p:cNvPr>
          <p:cNvSpPr/>
          <p:nvPr/>
        </p:nvSpPr>
        <p:spPr>
          <a:xfrm>
            <a:off x="2187709" y="3429000"/>
            <a:ext cx="4786115" cy="6858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Idolaters need not apply</a:t>
            </a:r>
          </a:p>
        </p:txBody>
      </p:sp>
    </p:spTree>
    <p:extLst>
      <p:ext uri="{BB962C8B-B14F-4D97-AF65-F5344CB8AC3E}">
        <p14:creationId xmlns:p14="http://schemas.microsoft.com/office/powerpoint/2010/main" val="325723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17526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Why do we need to serve the Lord?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2.</a:t>
            </a:r>
            <a:r>
              <a:rPr lang="en-US" altLang="en-US" sz="2400" dirty="0">
                <a:solidFill>
                  <a:srgbClr val="FFFFCC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Jesus does not compromise principles.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3.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sz="3300" dirty="0">
                <a:solidFill>
                  <a:srgbClr val="CCFFFF"/>
                </a:solidFill>
              </a:rPr>
              <a:t>Told RYR what he needed to hear:</a:t>
            </a:r>
            <a:br>
              <a:rPr lang="en-US" altLang="en-US" sz="3300" dirty="0">
                <a:solidFill>
                  <a:srgbClr val="CCFFFF"/>
                </a:solidFill>
              </a:rPr>
            </a:br>
            <a:r>
              <a:rPr lang="en-US" altLang="en-US" sz="3300" dirty="0">
                <a:solidFill>
                  <a:srgbClr val="CCFFFF"/>
                </a:solidFill>
              </a:rPr>
              <a:t>an act of love.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Abraham – Gn.13:2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His passion – Hb.11:13-16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Two ways to be rich: have all you want; be satisfied with what you have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 Tim.6:7-8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9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Mk.10:17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Rich, but still poor in another way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Most have interest in . . . 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Riches</a:t>
            </a:r>
            <a:r>
              <a:rPr lang="en-US" altLang="en-US" dirty="0">
                <a:solidFill>
                  <a:srgbClr val="FFFFCC"/>
                </a:solidFill>
              </a:rPr>
              <a:t>  </a:t>
            </a:r>
            <a:r>
              <a:rPr lang="en-US" altLang="en-US" dirty="0">
                <a:solidFill>
                  <a:schemeClr val="bg1"/>
                </a:solidFill>
              </a:rPr>
              <a:t>(Mk.10:22)  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Rulers</a:t>
            </a:r>
            <a:r>
              <a:rPr lang="en-US" altLang="en-US" dirty="0">
                <a:solidFill>
                  <a:srgbClr val="FFFFCC"/>
                </a:solidFill>
              </a:rPr>
              <a:t>  </a:t>
            </a:r>
            <a:r>
              <a:rPr lang="en-US" altLang="en-US" dirty="0">
                <a:solidFill>
                  <a:schemeClr val="bg1"/>
                </a:solidFill>
              </a:rPr>
              <a:t>(Lk.18:18)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Youth</a:t>
            </a:r>
            <a:r>
              <a:rPr lang="en-US" altLang="en-US" dirty="0">
                <a:solidFill>
                  <a:srgbClr val="FFFFCC"/>
                </a:solidFill>
              </a:rPr>
              <a:t>  </a:t>
            </a:r>
            <a:r>
              <a:rPr lang="en-US" altLang="en-US" dirty="0">
                <a:solidFill>
                  <a:schemeClr val="bg1"/>
                </a:solidFill>
              </a:rPr>
              <a:t>(Mt.19:20) 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20574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Why do we need to serve the Lord?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2.</a:t>
            </a:r>
            <a:r>
              <a:rPr lang="en-US" altLang="en-US" sz="2400" dirty="0">
                <a:solidFill>
                  <a:srgbClr val="FFFFCC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Jesus does not compromise principles.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3. Told RYR what he needed to hear: an act of love.</a:t>
            </a:r>
            <a:br>
              <a:rPr lang="en-US" altLang="en-US" sz="2400" dirty="0">
                <a:solidFill>
                  <a:srgbClr val="FFFFCC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300" dirty="0">
                <a:solidFill>
                  <a:srgbClr val="CCFFFF"/>
                </a:solidFill>
              </a:rPr>
              <a:t>Many want salvation, but not enough</a:t>
            </a:r>
            <a:br>
              <a:rPr lang="en-US" altLang="en-US" sz="3300" dirty="0">
                <a:solidFill>
                  <a:srgbClr val="CCFFFF"/>
                </a:solidFill>
              </a:rPr>
            </a:br>
            <a:r>
              <a:rPr lang="en-US" altLang="en-US" sz="3300" dirty="0">
                <a:solidFill>
                  <a:srgbClr val="CCFFFF"/>
                </a:solidFill>
              </a:rPr>
              <a:t>to do what Lord says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038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RYR came eagerly, left gloomily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Came to hear Lord, left without obeying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Came because of lack, left with sense of slavery and guilt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Could never again look at riches without realizing – </a:t>
            </a:r>
            <a:r>
              <a:rPr lang="en-US" altLang="en-US" dirty="0">
                <a:solidFill>
                  <a:srgbClr val="FFFF00"/>
                </a:solidFill>
              </a:rPr>
              <a:t>‘These cost me eternal life!’</a:t>
            </a:r>
          </a:p>
        </p:txBody>
      </p:sp>
    </p:spTree>
    <p:extLst>
      <p:ext uri="{BB962C8B-B14F-4D97-AF65-F5344CB8AC3E}">
        <p14:creationId xmlns:p14="http://schemas.microsoft.com/office/powerpoint/2010/main" val="39439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27432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Why do we serve the Lord?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2.</a:t>
            </a:r>
            <a:r>
              <a:rPr lang="en-US" altLang="en-US" sz="2400" dirty="0">
                <a:solidFill>
                  <a:srgbClr val="FFFFCC"/>
                </a:solidFill>
              </a:rPr>
              <a:t> </a:t>
            </a:r>
            <a:r>
              <a:rPr lang="en-US" altLang="en-US" sz="2400" dirty="0">
                <a:solidFill>
                  <a:schemeClr val="bg1"/>
                </a:solidFill>
              </a:rPr>
              <a:t>Jesus does not compromise principles.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3. Told RYR what he needed to hear: an act of love.</a:t>
            </a:r>
            <a:br>
              <a:rPr lang="en-US" altLang="en-US" sz="2400" dirty="0">
                <a:solidFill>
                  <a:srgbClr val="FFFFCC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4. Many want salvation, but</a:t>
            </a:r>
            <a:br>
              <a:rPr lang="en-US" altLang="en-US" sz="2400" dirty="0">
                <a:solidFill>
                  <a:schemeClr val="bg1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not enough to do what Lord says </a:t>
            </a:r>
            <a:br>
              <a:rPr lang="en-US" altLang="en-US" sz="2400" dirty="0">
                <a:solidFill>
                  <a:srgbClr val="FFFFCC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5.</a:t>
            </a:r>
            <a:r>
              <a:rPr lang="en-US" altLang="en-US" sz="2600" dirty="0">
                <a:solidFill>
                  <a:schemeClr val="bg1"/>
                </a:solidFill>
              </a:rPr>
              <a:t> </a:t>
            </a:r>
            <a:r>
              <a:rPr lang="en-US" altLang="en-US" sz="3300" dirty="0">
                <a:solidFill>
                  <a:srgbClr val="CCFFFF"/>
                </a:solidFill>
              </a:rPr>
              <a:t>One pearl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505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Mt.13:45-46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RYR found pearl of great price…then walked away</a:t>
            </a:r>
          </a:p>
        </p:txBody>
      </p:sp>
    </p:spTree>
    <p:extLst>
      <p:ext uri="{BB962C8B-B14F-4D97-AF65-F5344CB8AC3E}">
        <p14:creationId xmlns:p14="http://schemas.microsoft.com/office/powerpoint/2010/main" val="22802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728" y="914400"/>
            <a:ext cx="6234545" cy="10668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He Wanted</a:t>
            </a:r>
            <a:b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 Life, </a:t>
            </a:r>
            <a:r>
              <a:rPr lang="en-US" sz="3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Even the rich have death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His actions imply something is missing in his life.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Riches and youth are not enough.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RYR did not stay home counting his money.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4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27338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Even the rich have death problem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2400"/>
              </a:spcBef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85B383C-73D6-4171-9DA8-75F6ED8A992B}"/>
              </a:ext>
            </a:extLst>
          </p:cNvPr>
          <p:cNvSpPr/>
          <p:nvPr/>
        </p:nvSpPr>
        <p:spPr>
          <a:xfrm>
            <a:off x="716280" y="914400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Came running  </a:t>
            </a:r>
            <a:r>
              <a:rPr lang="en-US" sz="3000" dirty="0">
                <a:solidFill>
                  <a:schemeClr val="bg1"/>
                </a:solidFill>
              </a:rPr>
              <a:t>[eagerness, earnestness]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4CEA8EE-3AD5-4CC5-925A-B5654D44BEFB}"/>
              </a:ext>
            </a:extLst>
          </p:cNvPr>
          <p:cNvSpPr/>
          <p:nvPr/>
        </p:nvSpPr>
        <p:spPr>
          <a:xfrm>
            <a:off x="716280" y="1464174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In the way  </a:t>
            </a:r>
            <a:r>
              <a:rPr lang="en-US" sz="3000" dirty="0">
                <a:solidFill>
                  <a:schemeClr val="bg1"/>
                </a:solidFill>
              </a:rPr>
              <a:t>[humility; no private meeting]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F7074E3-7342-41E9-92A9-C24321FEC6F1}"/>
              </a:ext>
            </a:extLst>
          </p:cNvPr>
          <p:cNvSpPr/>
          <p:nvPr/>
        </p:nvSpPr>
        <p:spPr>
          <a:xfrm>
            <a:off x="716280" y="2015862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Kneeled  </a:t>
            </a:r>
            <a:r>
              <a:rPr lang="en-US" sz="3000" dirty="0">
                <a:solidFill>
                  <a:schemeClr val="bg1"/>
                </a:solidFill>
              </a:rPr>
              <a:t>[honored Jesus – owned nothing]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13C1EB4-2371-4B4A-A5C9-5CFDCD3563B0}"/>
              </a:ext>
            </a:extLst>
          </p:cNvPr>
          <p:cNvSpPr/>
          <p:nvPr/>
        </p:nvSpPr>
        <p:spPr>
          <a:xfrm>
            <a:off x="716280" y="2567550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‘Good Master’  </a:t>
            </a:r>
            <a:r>
              <a:rPr lang="en-US" sz="3000" dirty="0">
                <a:solidFill>
                  <a:schemeClr val="bg1"/>
                </a:solidFill>
              </a:rPr>
              <a:t>[Teacher; knew He knew]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91B8893-D6A5-4C85-BA5F-56E6772FA620}"/>
              </a:ext>
            </a:extLst>
          </p:cNvPr>
          <p:cNvSpPr/>
          <p:nvPr/>
        </p:nvSpPr>
        <p:spPr>
          <a:xfrm>
            <a:off x="716280" y="3119238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Lived moral life  </a:t>
            </a:r>
            <a:r>
              <a:rPr lang="en-US" sz="3000" dirty="0">
                <a:solidFill>
                  <a:schemeClr val="bg1"/>
                </a:solidFill>
              </a:rPr>
              <a:t>[youthful temptations]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CAC68E6-0D98-45B2-9DC7-FDD697C012BC}"/>
              </a:ext>
            </a:extLst>
          </p:cNvPr>
          <p:cNvSpPr/>
          <p:nvPr/>
        </p:nvSpPr>
        <p:spPr>
          <a:xfrm>
            <a:off x="716280" y="3670926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Wealthy  </a:t>
            </a:r>
            <a:r>
              <a:rPr lang="en-US" sz="3000" dirty="0">
                <a:solidFill>
                  <a:schemeClr val="bg1"/>
                </a:solidFill>
              </a:rPr>
              <a:t>[but not spoiled, not content]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F954D3E-E8E6-4193-90CB-DF36DE4BD7E6}"/>
              </a:ext>
            </a:extLst>
          </p:cNvPr>
          <p:cNvSpPr/>
          <p:nvPr/>
        </p:nvSpPr>
        <p:spPr>
          <a:xfrm>
            <a:off x="716280" y="4222614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Religious  </a:t>
            </a:r>
            <a:r>
              <a:rPr lang="en-US" sz="3000" dirty="0">
                <a:solidFill>
                  <a:schemeClr val="bg1"/>
                </a:solidFill>
              </a:rPr>
              <a:t>[knew money could not save]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6625CD9-8592-4478-A6B7-8224836AB73B}"/>
              </a:ext>
            </a:extLst>
          </p:cNvPr>
          <p:cNvSpPr/>
          <p:nvPr/>
        </p:nvSpPr>
        <p:spPr>
          <a:xfrm>
            <a:off x="716280" y="4774302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Ruler  </a:t>
            </a:r>
            <a:r>
              <a:rPr lang="en-US" sz="3000" dirty="0">
                <a:solidFill>
                  <a:schemeClr val="bg1"/>
                </a:solidFill>
              </a:rPr>
              <a:t>[synagogue?  Power / Respect] 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984A186C-2341-49B0-8F9C-AB19DBFD381D}"/>
              </a:ext>
            </a:extLst>
          </p:cNvPr>
          <p:cNvSpPr/>
          <p:nvPr/>
        </p:nvSpPr>
        <p:spPr>
          <a:xfrm>
            <a:off x="716280" y="5325990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Knew Law </a:t>
            </a:r>
            <a:r>
              <a:rPr lang="en-US" sz="3000" dirty="0">
                <a:solidFill>
                  <a:schemeClr val="bg1"/>
                </a:solidFill>
              </a:rPr>
              <a:t>[thought he had kept it]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55A2E5E-C317-4BD8-90E8-2110315E5D68}"/>
              </a:ext>
            </a:extLst>
          </p:cNvPr>
          <p:cNvSpPr/>
          <p:nvPr/>
        </p:nvSpPr>
        <p:spPr>
          <a:xfrm>
            <a:off x="716280" y="5877678"/>
            <a:ext cx="7711440" cy="440826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Right One / Question / Time … Sincerity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9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Appealing young man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His parents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Churches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All would assume he is saved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rgbClr val="FFFFCC"/>
                </a:solidFill>
              </a:rPr>
              <a:t>Preachers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54A7EA6-44F2-468E-ADC4-766D86C349DA}"/>
              </a:ext>
            </a:extLst>
          </p:cNvPr>
          <p:cNvSpPr/>
          <p:nvPr/>
        </p:nvSpPr>
        <p:spPr>
          <a:xfrm>
            <a:off x="1981200" y="3429000"/>
            <a:ext cx="5181600" cy="762000"/>
          </a:xfrm>
          <a:prstGeom prst="round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These things mean nothing</a:t>
            </a:r>
          </a:p>
        </p:txBody>
      </p:sp>
    </p:spTree>
    <p:extLst>
      <p:ext uri="{BB962C8B-B14F-4D97-AF65-F5344CB8AC3E}">
        <p14:creationId xmlns:p14="http://schemas.microsoft.com/office/powerpoint/2010/main" val="19889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9144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He Wanted Eternal Life, 17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099DC9-7B0B-470A-BDBF-F33B3C5BDAC6}"/>
              </a:ext>
            </a:extLst>
          </p:cNvPr>
          <p:cNvSpPr txBox="1">
            <a:spLocks/>
          </p:cNvSpPr>
          <p:nvPr/>
        </p:nvSpPr>
        <p:spPr bwMode="auto">
          <a:xfrm>
            <a:off x="1454728" y="1524000"/>
            <a:ext cx="6234545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Deity of Christ,</a:t>
            </a:r>
            <a:b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18-19</a:t>
            </a:r>
          </a:p>
        </p:txBody>
      </p:sp>
    </p:spTree>
    <p:extLst>
      <p:ext uri="{BB962C8B-B14F-4D97-AF65-F5344CB8AC3E}">
        <p14:creationId xmlns:p14="http://schemas.microsoft.com/office/powerpoint/2010/main" val="71880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152400"/>
            <a:ext cx="9052560" cy="6858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CC"/>
                </a:solidFill>
              </a:rPr>
              <a:t>‘Why call Me good…’ </a:t>
            </a:r>
            <a:r>
              <a:rPr lang="en-US" altLang="en-US" sz="3200" dirty="0">
                <a:solidFill>
                  <a:schemeClr val="bg1"/>
                </a:solidFill>
              </a:rPr>
              <a:t>– 18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181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Lk.6:46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If Jesus is good, He is deity.  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If Jesus is a liar, He is not good.  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solidFill>
                  <a:schemeClr val="bg1"/>
                </a:solidFill>
              </a:rPr>
              <a:t>Will RYR do what He says? 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200" dirty="0">
                <a:solidFill>
                  <a:srgbClr val="FFFFCC"/>
                </a:solidFill>
              </a:rPr>
              <a:t>‘The commandments’ </a:t>
            </a:r>
            <a:r>
              <a:rPr lang="en-US" altLang="en-US" sz="3200" dirty="0">
                <a:solidFill>
                  <a:schemeClr val="bg1"/>
                </a:solidFill>
              </a:rPr>
              <a:t>– 19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Knows he must get answer from God.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Issue: does he WANT God’s answer?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9144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He Wanted Eternal Life, 17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099DC9-7B0B-470A-BDBF-F33B3C5BDAC6}"/>
              </a:ext>
            </a:extLst>
          </p:cNvPr>
          <p:cNvSpPr txBox="1">
            <a:spLocks/>
          </p:cNvSpPr>
          <p:nvPr/>
        </p:nvSpPr>
        <p:spPr bwMode="auto">
          <a:xfrm>
            <a:off x="1454728" y="2133600"/>
            <a:ext cx="6234545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Jesus Told Him</a:t>
            </a:r>
            <a:b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Nothing New, </a:t>
            </a:r>
            <a:r>
              <a:rPr lang="en-US" sz="3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19-20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0E2FB2-9B96-4CC9-95AB-88E7A8C6A1FF}"/>
              </a:ext>
            </a:extLst>
          </p:cNvPr>
          <p:cNvSpPr txBox="1">
            <a:spLocks/>
          </p:cNvSpPr>
          <p:nvPr/>
        </p:nvSpPr>
        <p:spPr bwMode="auto">
          <a:xfrm>
            <a:off x="1995742" y="15240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Deity of Christ, 18-19</a:t>
            </a:r>
          </a:p>
        </p:txBody>
      </p:sp>
    </p:spTree>
    <p:extLst>
      <p:ext uri="{BB962C8B-B14F-4D97-AF65-F5344CB8AC3E}">
        <p14:creationId xmlns:p14="http://schemas.microsoft.com/office/powerpoint/2010/main" val="3054879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854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Default Design</vt:lpstr>
      <vt:lpstr>PowerPoint Presentation</vt:lpstr>
      <vt:lpstr>Mk.10:17</vt:lpstr>
      <vt:lpstr>I. He Wanted Eternal Life, 17</vt:lpstr>
      <vt:lpstr>Even the rich have death problem</vt:lpstr>
      <vt:lpstr>Even the rich have death problem</vt:lpstr>
      <vt:lpstr>Appealing young man</vt:lpstr>
      <vt:lpstr>I. He Wanted Eternal Life, 17</vt:lpstr>
      <vt:lpstr>‘Why call Me good…’ – 18</vt:lpstr>
      <vt:lpstr>I. He Wanted Eternal Life, 17</vt:lpstr>
      <vt:lpstr>‘What must I do?’  –17 </vt:lpstr>
      <vt:lpstr>I. He Wanted Eternal Life, 17</vt:lpstr>
      <vt:lpstr>Thought he was already right</vt:lpstr>
      <vt:lpstr>I. He Wanted Eternal Life, 17</vt:lpstr>
      <vt:lpstr>He probably never went without</vt:lpstr>
      <vt:lpstr>He probably never went without</vt:lpstr>
      <vt:lpstr>He probably never went without</vt:lpstr>
      <vt:lpstr>1. Why do we need to serve Lord?</vt:lpstr>
      <vt:lpstr>1. Why do we need to serve the Lord? 2. Jesus does not compromise principles.</vt:lpstr>
      <vt:lpstr>1. Why do we need to serve the Lord? 2. Jesus does not compromise principles. 3. Told RYR what he needed to hear: an act of love.</vt:lpstr>
      <vt:lpstr>1. Why do we need to serve the Lord? 2. Jesus does not compromise principles. 3. Told RYR what he needed to hear: an act of love. 4. Many want salvation, but not enough to do what Lord says </vt:lpstr>
      <vt:lpstr>1. Why do we serve the Lord? 2. Jesus does not compromise principles. 3. Told RYR what he needed to hear: an act of love. 4. Many want salvation, but not enough to do what Lord says  5. One pearl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403</cp:revision>
  <dcterms:created xsi:type="dcterms:W3CDTF">2004-01-08T21:08:14Z</dcterms:created>
  <dcterms:modified xsi:type="dcterms:W3CDTF">2018-10-16T03:42:16Z</dcterms:modified>
</cp:coreProperties>
</file>