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5" r:id="rId2"/>
    <p:sldId id="369" r:id="rId3"/>
    <p:sldId id="366" r:id="rId4"/>
    <p:sldId id="395" r:id="rId5"/>
    <p:sldId id="413" r:id="rId6"/>
    <p:sldId id="414" r:id="rId7"/>
    <p:sldId id="415" r:id="rId8"/>
    <p:sldId id="426" r:id="rId9"/>
    <p:sldId id="422" r:id="rId10"/>
    <p:sldId id="425" r:id="rId11"/>
    <p:sldId id="417" r:id="rId12"/>
    <p:sldId id="387" r:id="rId13"/>
    <p:sldId id="379" r:id="rId14"/>
    <p:sldId id="418" r:id="rId15"/>
    <p:sldId id="429" r:id="rId16"/>
    <p:sldId id="428" r:id="rId17"/>
    <p:sldId id="419" r:id="rId18"/>
    <p:sldId id="420" r:id="rId19"/>
    <p:sldId id="424" r:id="rId20"/>
    <p:sldId id="421" r:id="rId21"/>
    <p:sldId id="408" r:id="rId22"/>
    <p:sldId id="42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CC"/>
    <a:srgbClr val="CCFFFF"/>
    <a:srgbClr val="FFCCFF"/>
    <a:srgbClr val="FF9900"/>
    <a:srgbClr val="99FF33"/>
    <a:srgbClr val="B2B2B2"/>
    <a:srgbClr val="0066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65" d="100"/>
          <a:sy n="65" d="100"/>
        </p:scale>
        <p:origin x="-360"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11/4/2018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a:t>
            </a:fld>
            <a:endParaRPr lang="en-US"/>
          </a:p>
        </p:txBody>
      </p:sp>
    </p:spTree>
    <p:extLst>
      <p:ext uri="{BB962C8B-B14F-4D97-AF65-F5344CB8AC3E}">
        <p14:creationId xmlns:p14="http://schemas.microsoft.com/office/powerpoint/2010/main" xmlns="" val="91816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4</a:t>
            </a:fld>
            <a:endParaRPr lang="en-US"/>
          </a:p>
        </p:txBody>
      </p:sp>
    </p:spTree>
    <p:extLst>
      <p:ext uri="{BB962C8B-B14F-4D97-AF65-F5344CB8AC3E}">
        <p14:creationId xmlns:p14="http://schemas.microsoft.com/office/powerpoint/2010/main" xmlns="" val="1004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5</a:t>
            </a:fld>
            <a:endParaRPr lang="en-US"/>
          </a:p>
        </p:txBody>
      </p:sp>
    </p:spTree>
    <p:extLst>
      <p:ext uri="{BB962C8B-B14F-4D97-AF65-F5344CB8AC3E}">
        <p14:creationId xmlns:p14="http://schemas.microsoft.com/office/powerpoint/2010/main" xmlns="" val="353553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6</a:t>
            </a:fld>
            <a:endParaRPr lang="en-US"/>
          </a:p>
        </p:txBody>
      </p:sp>
    </p:spTree>
    <p:extLst>
      <p:ext uri="{BB962C8B-B14F-4D97-AF65-F5344CB8AC3E}">
        <p14:creationId xmlns:p14="http://schemas.microsoft.com/office/powerpoint/2010/main" xmlns="" val="3376383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7</a:t>
            </a:fld>
            <a:endParaRPr lang="en-US"/>
          </a:p>
        </p:txBody>
      </p:sp>
    </p:spTree>
    <p:extLst>
      <p:ext uri="{BB962C8B-B14F-4D97-AF65-F5344CB8AC3E}">
        <p14:creationId xmlns:p14="http://schemas.microsoft.com/office/powerpoint/2010/main" xmlns="" val="3835382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8</a:t>
            </a:fld>
            <a:endParaRPr lang="en-US"/>
          </a:p>
        </p:txBody>
      </p:sp>
    </p:spTree>
    <p:extLst>
      <p:ext uri="{BB962C8B-B14F-4D97-AF65-F5344CB8AC3E}">
        <p14:creationId xmlns:p14="http://schemas.microsoft.com/office/powerpoint/2010/main" xmlns="" val="4245744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9</a:t>
            </a:fld>
            <a:endParaRPr lang="en-US"/>
          </a:p>
        </p:txBody>
      </p:sp>
    </p:spTree>
    <p:extLst>
      <p:ext uri="{BB962C8B-B14F-4D97-AF65-F5344CB8AC3E}">
        <p14:creationId xmlns:p14="http://schemas.microsoft.com/office/powerpoint/2010/main" xmlns="" val="1414025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10</a:t>
            </a:fld>
            <a:endParaRPr lang="en-US"/>
          </a:p>
        </p:txBody>
      </p:sp>
    </p:spTree>
    <p:extLst>
      <p:ext uri="{BB962C8B-B14F-4D97-AF65-F5344CB8AC3E}">
        <p14:creationId xmlns:p14="http://schemas.microsoft.com/office/powerpoint/2010/main" xmlns="" val="1317555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11</a:t>
            </a:fld>
            <a:endParaRPr lang="en-US"/>
          </a:p>
        </p:txBody>
      </p:sp>
    </p:spTree>
    <p:extLst>
      <p:ext uri="{BB962C8B-B14F-4D97-AF65-F5344CB8AC3E}">
        <p14:creationId xmlns:p14="http://schemas.microsoft.com/office/powerpoint/2010/main" xmlns="" val="174506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ref.ly/logosres/nkjv?ref=BibleNKJV.Jas4.17&amp;off=2&amp;ctx=boasting+is+evil.%0a17~%C2%A0Therefore,+u%EF%BB%BFto+hi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ef.ly/logosres/nkjv?ref=BibleNKJV.2Co11.23&amp;off=0&amp;ctx=f+Abraham?+So+am+I.+~23%C2%A0Are+they+minist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1897640" y="1600200"/>
            <a:ext cx="5352893" cy="12954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00"/>
                </a:solidFill>
              </a:rPr>
              <a:t>Stripes</a:t>
            </a:r>
            <a:endParaRPr lang="en-US" sz="2800" dirty="0">
              <a:solidFill>
                <a:srgbClr val="FFFF00"/>
              </a:solidFill>
            </a:endParaRPr>
          </a:p>
        </p:txBody>
      </p:sp>
      <p:sp>
        <p:nvSpPr>
          <p:cNvPr id="5" name="Rectangle: Rounded Corners 4">
            <a:extLst>
              <a:ext uri="{FF2B5EF4-FFF2-40B4-BE49-F238E27FC236}">
                <a16:creationId xmlns:a16="http://schemas.microsoft.com/office/drawing/2014/main" xmlns="" id="{3523C973-3A9C-4678-954A-1D0BB346D6EF}"/>
              </a:ext>
            </a:extLst>
          </p:cNvPr>
          <p:cNvSpPr/>
          <p:nvPr/>
        </p:nvSpPr>
        <p:spPr>
          <a:xfrm>
            <a:off x="3062740" y="3048000"/>
            <a:ext cx="3021568" cy="5334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Lk.12:35-48</a:t>
            </a:r>
            <a:endParaRPr lang="en-US" sz="2000" dirty="0">
              <a:solidFill>
                <a:schemeClr val="bg1"/>
              </a:solidFill>
            </a:endParaRPr>
          </a:p>
        </p:txBody>
      </p:sp>
    </p:spTree>
    <p:extLst>
      <p:ext uri="{BB962C8B-B14F-4D97-AF65-F5344CB8AC3E}">
        <p14:creationId xmlns:p14="http://schemas.microsoft.com/office/powerpoint/2010/main" xmlns=""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Lk.12:46</a:t>
            </a:r>
          </a:p>
        </p:txBody>
      </p:sp>
      <p:sp>
        <p:nvSpPr>
          <p:cNvPr id="3075" name="Rectangle 3"/>
          <p:cNvSpPr>
            <a:spLocks noGrp="1" noChangeArrowheads="1"/>
          </p:cNvSpPr>
          <p:nvPr>
            <p:ph type="body" idx="1"/>
          </p:nvPr>
        </p:nvSpPr>
        <p:spPr>
          <a:xfrm>
            <a:off x="498768" y="838200"/>
            <a:ext cx="8153400" cy="5791200"/>
          </a:xfrm>
        </p:spPr>
        <p:txBody>
          <a:bodyPr/>
          <a:lstStyle/>
          <a:p>
            <a:pPr marL="0" indent="0">
              <a:spcBef>
                <a:spcPts val="600"/>
              </a:spcBef>
              <a:spcAft>
                <a:spcPts val="0"/>
              </a:spcAft>
              <a:buNone/>
            </a:pPr>
            <a:r>
              <a:rPr lang="en-US" altLang="en-US" sz="2800" dirty="0">
                <a:solidFill>
                  <a:schemeClr val="bg1">
                    <a:lumMod val="95000"/>
                  </a:schemeClr>
                </a:solidFill>
              </a:rPr>
              <a:t>47:</a:t>
            </a:r>
            <a:r>
              <a:rPr lang="en-US" altLang="en-US" sz="2800" dirty="0">
                <a:solidFill>
                  <a:srgbClr val="CCFFFF"/>
                </a:solidFill>
              </a:rPr>
              <a:t> knew; did not prepare or do: many stripes</a:t>
            </a:r>
          </a:p>
          <a:p>
            <a:pPr lvl="1">
              <a:spcBef>
                <a:spcPts val="600"/>
              </a:spcBef>
              <a:spcAft>
                <a:spcPts val="600"/>
              </a:spcAft>
              <a:buFont typeface="Wingdings" panose="05000000000000000000" pitchFamily="2" charset="2"/>
              <a:buChar char="§"/>
            </a:pPr>
            <a:r>
              <a:rPr lang="en-US" altLang="en-US" dirty="0">
                <a:solidFill>
                  <a:schemeClr val="bg1"/>
                </a:solidFill>
              </a:rPr>
              <a:t>Rejecting exceptional privileges brings exceptional punishment (48).   Dt.25:2</a:t>
            </a:r>
          </a:p>
          <a:p>
            <a:pPr lvl="1">
              <a:spcBef>
                <a:spcPts val="600"/>
              </a:spcBef>
              <a:spcAft>
                <a:spcPts val="600"/>
              </a:spcAft>
              <a:buFont typeface="Wingdings" panose="05000000000000000000" pitchFamily="2" charset="2"/>
              <a:buChar char="§"/>
            </a:pPr>
            <a:r>
              <a:rPr lang="en-US" altLang="en-US" sz="3200" dirty="0">
                <a:solidFill>
                  <a:schemeClr val="bg1"/>
                </a:solidFill>
              </a:rPr>
              <a:t>OT: presumptuous sins.  Num.15</a:t>
            </a:r>
          </a:p>
          <a:p>
            <a:pPr lvl="1">
              <a:spcBef>
                <a:spcPts val="600"/>
              </a:spcBef>
              <a:spcAft>
                <a:spcPts val="600"/>
              </a:spcAft>
              <a:buFont typeface="Wingdings" panose="05000000000000000000" pitchFamily="2" charset="2"/>
              <a:buChar char="§"/>
            </a:pPr>
            <a:r>
              <a:rPr lang="en-US" altLang="en-US" sz="3000" dirty="0">
                <a:solidFill>
                  <a:schemeClr val="bg1"/>
                </a:solidFill>
              </a:rPr>
              <a:t>Mt.10:11-15; 11:20-24</a:t>
            </a:r>
          </a:p>
          <a:p>
            <a:pPr lvl="1">
              <a:spcBef>
                <a:spcPts val="600"/>
              </a:spcBef>
              <a:spcAft>
                <a:spcPts val="600"/>
              </a:spcAft>
              <a:buFont typeface="Wingdings" panose="05000000000000000000" pitchFamily="2" charset="2"/>
              <a:buChar char="§"/>
            </a:pPr>
            <a:r>
              <a:rPr lang="en-US" altLang="en-US" sz="3000" dirty="0">
                <a:solidFill>
                  <a:schemeClr val="bg1"/>
                </a:solidFill>
              </a:rPr>
              <a:t>Ro.2:6; 2 Co.5:10</a:t>
            </a:r>
          </a:p>
          <a:p>
            <a:pPr lvl="1">
              <a:spcBef>
                <a:spcPts val="0"/>
              </a:spcBef>
              <a:spcAft>
                <a:spcPts val="0"/>
              </a:spcAft>
            </a:pPr>
            <a:endParaRPr lang="en-US" altLang="en-US" dirty="0">
              <a:solidFill>
                <a:schemeClr val="bg1"/>
              </a:solidFill>
            </a:endParaRPr>
          </a:p>
        </p:txBody>
      </p:sp>
    </p:spTree>
    <p:extLst>
      <p:ext uri="{BB962C8B-B14F-4D97-AF65-F5344CB8AC3E}">
        <p14:creationId xmlns:p14="http://schemas.microsoft.com/office/powerpoint/2010/main" xmlns="" val="163517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Lk.12:46</a:t>
            </a:r>
          </a:p>
        </p:txBody>
      </p:sp>
      <p:sp>
        <p:nvSpPr>
          <p:cNvPr id="3075" name="Rectangle 3"/>
          <p:cNvSpPr>
            <a:spLocks noGrp="1" noChangeArrowheads="1"/>
          </p:cNvSpPr>
          <p:nvPr>
            <p:ph type="body" idx="1"/>
          </p:nvPr>
        </p:nvSpPr>
        <p:spPr>
          <a:xfrm>
            <a:off x="498768" y="838200"/>
            <a:ext cx="8153400" cy="5638800"/>
          </a:xfrm>
        </p:spPr>
        <p:txBody>
          <a:bodyPr/>
          <a:lstStyle/>
          <a:p>
            <a:pPr marL="0" indent="0">
              <a:spcBef>
                <a:spcPts val="600"/>
              </a:spcBef>
              <a:spcAft>
                <a:spcPts val="600"/>
              </a:spcAft>
              <a:buNone/>
            </a:pPr>
            <a:r>
              <a:rPr lang="en-US" altLang="en-US" sz="2500" dirty="0">
                <a:solidFill>
                  <a:schemeClr val="bg1">
                    <a:lumMod val="95000"/>
                  </a:schemeClr>
                </a:solidFill>
              </a:rPr>
              <a:t>47:</a:t>
            </a:r>
            <a:r>
              <a:rPr lang="en-US" altLang="en-US" sz="2500" dirty="0">
                <a:solidFill>
                  <a:srgbClr val="CCFFFF"/>
                </a:solidFill>
              </a:rPr>
              <a:t> knew; did not prepare or do: many stripes</a:t>
            </a:r>
          </a:p>
          <a:p>
            <a:pPr marL="0" indent="0">
              <a:spcBef>
                <a:spcPts val="600"/>
              </a:spcBef>
              <a:spcAft>
                <a:spcPts val="600"/>
              </a:spcAft>
              <a:buNone/>
            </a:pPr>
            <a:r>
              <a:rPr lang="en-US" altLang="en-US" sz="3000" dirty="0">
                <a:solidFill>
                  <a:schemeClr val="bg1"/>
                </a:solidFill>
              </a:rPr>
              <a:t>48:</a:t>
            </a:r>
            <a:r>
              <a:rPr lang="en-US" altLang="en-US" sz="3000" dirty="0">
                <a:solidFill>
                  <a:srgbClr val="CCFFFF"/>
                </a:solidFill>
              </a:rPr>
              <a:t> did not know: few stripes</a:t>
            </a:r>
          </a:p>
          <a:p>
            <a:pPr lvl="1">
              <a:spcBef>
                <a:spcPts val="600"/>
              </a:spcBef>
              <a:spcAft>
                <a:spcPts val="600"/>
              </a:spcAft>
            </a:pPr>
            <a:r>
              <a:rPr lang="en-US" altLang="en-US" sz="3200" dirty="0">
                <a:solidFill>
                  <a:schemeClr val="bg1"/>
                </a:solidFill>
              </a:rPr>
              <a:t>Justice</a:t>
            </a:r>
          </a:p>
          <a:p>
            <a:pPr lvl="1">
              <a:spcBef>
                <a:spcPts val="600"/>
              </a:spcBef>
              <a:spcAft>
                <a:spcPts val="600"/>
              </a:spcAft>
            </a:pPr>
            <a:r>
              <a:rPr lang="en-US" altLang="en-US" sz="3200" dirty="0">
                <a:solidFill>
                  <a:schemeClr val="bg1"/>
                </a:solidFill>
              </a:rPr>
              <a:t>Lk.16: five brothers … adds emotional agony to torment</a:t>
            </a:r>
          </a:p>
          <a:p>
            <a:pPr lvl="1">
              <a:spcBef>
                <a:spcPts val="600"/>
              </a:spcBef>
              <a:spcAft>
                <a:spcPts val="300"/>
              </a:spcAft>
            </a:pPr>
            <a:r>
              <a:rPr lang="en-US" altLang="en-US" sz="3200" dirty="0">
                <a:solidFill>
                  <a:schemeClr val="bg1"/>
                </a:solidFill>
              </a:rPr>
              <a:t>Hell is hell in any degree</a:t>
            </a:r>
          </a:p>
          <a:p>
            <a:pPr lvl="2">
              <a:spcBef>
                <a:spcPts val="600"/>
              </a:spcBef>
              <a:spcAft>
                <a:spcPts val="400"/>
              </a:spcAft>
            </a:pPr>
            <a:r>
              <a:rPr lang="en-US" altLang="en-US" sz="3200" dirty="0">
                <a:solidFill>
                  <a:schemeClr val="bg1"/>
                </a:solidFill>
              </a:rPr>
              <a:t>Illustrated: difference in children</a:t>
            </a:r>
          </a:p>
          <a:p>
            <a:pPr lvl="2">
              <a:spcBef>
                <a:spcPts val="600"/>
              </a:spcBef>
              <a:spcAft>
                <a:spcPts val="600"/>
              </a:spcAft>
            </a:pPr>
            <a:r>
              <a:rPr lang="en-US" altLang="en-US" sz="3200" dirty="0">
                <a:solidFill>
                  <a:schemeClr val="bg1"/>
                </a:solidFill>
              </a:rPr>
              <a:t>Illustrated: two men sin: one callous, one conscientious</a:t>
            </a:r>
          </a:p>
          <a:p>
            <a:pPr lvl="1">
              <a:spcBef>
                <a:spcPts val="0"/>
              </a:spcBef>
              <a:spcAft>
                <a:spcPts val="0"/>
              </a:spcAft>
            </a:pPr>
            <a:endParaRPr lang="en-US" altLang="en-US" dirty="0">
              <a:solidFill>
                <a:schemeClr val="bg1"/>
              </a:solidFill>
            </a:endParaRPr>
          </a:p>
        </p:txBody>
      </p:sp>
    </p:spTree>
    <p:extLst>
      <p:ext uri="{BB962C8B-B14F-4D97-AF65-F5344CB8AC3E}">
        <p14:creationId xmlns:p14="http://schemas.microsoft.com/office/powerpoint/2010/main" xmlns="" val="117120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442862" y="762000"/>
            <a:ext cx="4258277" cy="457200"/>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Abuse of Privileges</a:t>
            </a:r>
          </a:p>
        </p:txBody>
      </p:sp>
      <p:sp>
        <p:nvSpPr>
          <p:cNvPr id="3" name="Title 1">
            <a:extLst>
              <a:ext uri="{FF2B5EF4-FFF2-40B4-BE49-F238E27FC236}">
                <a16:creationId xmlns:a16="http://schemas.microsoft.com/office/drawing/2014/main" xmlns="" id="{0FE405F5-6413-4C12-8231-C2C829FB845B}"/>
              </a:ext>
            </a:extLst>
          </p:cNvPr>
          <p:cNvSpPr txBox="1">
            <a:spLocks/>
          </p:cNvSpPr>
          <p:nvPr/>
        </p:nvSpPr>
        <p:spPr bwMode="auto">
          <a:xfrm>
            <a:off x="1459160" y="1371601"/>
            <a:ext cx="6234545" cy="1142999"/>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Admonitions of Passages</a:t>
            </a:r>
            <a:endParaRPr lang="en-US" sz="4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21987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“Figurative language</a:t>
            </a:r>
            <a:br>
              <a:rPr lang="en-US" altLang="en-US" sz="3600" dirty="0">
                <a:solidFill>
                  <a:srgbClr val="FFFFCC"/>
                </a:solidFill>
              </a:rPr>
            </a:br>
            <a:r>
              <a:rPr lang="en-US" altLang="en-US" sz="3600" dirty="0">
                <a:solidFill>
                  <a:srgbClr val="FFFFCC"/>
                </a:solidFill>
              </a:rPr>
              <a:t>diminishes the threat”</a:t>
            </a:r>
          </a:p>
        </p:txBody>
      </p:sp>
      <p:sp>
        <p:nvSpPr>
          <p:cNvPr id="3075" name="Rectangle 3"/>
          <p:cNvSpPr>
            <a:spLocks noGrp="1" noChangeArrowheads="1"/>
          </p:cNvSpPr>
          <p:nvPr>
            <p:ph type="body" idx="1"/>
          </p:nvPr>
        </p:nvSpPr>
        <p:spPr>
          <a:xfrm>
            <a:off x="457200" y="1219200"/>
            <a:ext cx="8229600" cy="5181600"/>
          </a:xfrm>
        </p:spPr>
        <p:txBody>
          <a:bodyPr/>
          <a:lstStyle/>
          <a:p>
            <a:pPr marL="0" indent="0" algn="ctr">
              <a:buNone/>
            </a:pPr>
            <a:r>
              <a:rPr lang="en-US" altLang="en-US" dirty="0">
                <a:solidFill>
                  <a:schemeClr val="bg1"/>
                </a:solidFill>
              </a:rPr>
              <a:t>No!   </a:t>
            </a:r>
          </a:p>
          <a:p>
            <a:r>
              <a:rPr lang="en-US" altLang="en-US" dirty="0">
                <a:solidFill>
                  <a:schemeClr val="bg1"/>
                </a:solidFill>
              </a:rPr>
              <a:t>‘Beat daylights out of’</a:t>
            </a:r>
          </a:p>
          <a:p>
            <a:pPr lvl="1"/>
            <a:r>
              <a:rPr lang="en-US" altLang="en-US" sz="3000" dirty="0">
                <a:solidFill>
                  <a:schemeClr val="bg1"/>
                </a:solidFill>
              </a:rPr>
              <a:t>Idiom: administer merciless beating</a:t>
            </a:r>
          </a:p>
          <a:p>
            <a:pPr lvl="1"/>
            <a:r>
              <a:rPr lang="en-US" altLang="en-US" sz="3000" dirty="0">
                <a:solidFill>
                  <a:schemeClr val="bg1"/>
                </a:solidFill>
              </a:rPr>
              <a:t>Daylights: ‘eyes’</a:t>
            </a:r>
          </a:p>
          <a:p>
            <a:pPr lvl="1"/>
            <a:r>
              <a:rPr lang="en-US" altLang="en-US" sz="3000" dirty="0">
                <a:solidFill>
                  <a:schemeClr val="bg1"/>
                </a:solidFill>
              </a:rPr>
              <a:t>Figure augments severity of threat</a:t>
            </a:r>
          </a:p>
          <a:p>
            <a:r>
              <a:rPr lang="en-US" altLang="en-US" dirty="0">
                <a:solidFill>
                  <a:schemeClr val="bg1"/>
                </a:solidFill>
              </a:rPr>
              <a:t>‘Jesus comes as a thief’</a:t>
            </a:r>
          </a:p>
          <a:p>
            <a:r>
              <a:rPr lang="en-US" altLang="en-US" dirty="0">
                <a:solidFill>
                  <a:schemeClr val="bg1"/>
                </a:solidFill>
              </a:rPr>
              <a:t>Jesus distinguishes </a:t>
            </a:r>
            <a:r>
              <a:rPr lang="en-US" altLang="en-US" dirty="0">
                <a:solidFill>
                  <a:srgbClr val="CCFFFF"/>
                </a:solidFill>
              </a:rPr>
              <a:t>degrees</a:t>
            </a:r>
            <a:r>
              <a:rPr lang="en-US" altLang="en-US" dirty="0">
                <a:solidFill>
                  <a:schemeClr val="bg1"/>
                </a:solidFill>
              </a:rPr>
              <a:t> of punish-</a:t>
            </a:r>
            <a:r>
              <a:rPr lang="en-US" altLang="en-US" dirty="0" err="1">
                <a:solidFill>
                  <a:schemeClr val="bg1"/>
                </a:solidFill>
              </a:rPr>
              <a:t>ment</a:t>
            </a:r>
            <a:r>
              <a:rPr lang="en-US" altLang="en-US" dirty="0">
                <a:solidFill>
                  <a:schemeClr val="bg1"/>
                </a:solidFill>
              </a:rPr>
              <a:t>, </a:t>
            </a:r>
            <a:r>
              <a:rPr lang="en-US" altLang="en-US" dirty="0">
                <a:solidFill>
                  <a:srgbClr val="CCFFFF"/>
                </a:solidFill>
              </a:rPr>
              <a:t>not duration</a:t>
            </a: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229457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66964"/>
            <a:ext cx="8229600" cy="762000"/>
          </a:xfrm>
        </p:spPr>
        <p:txBody>
          <a:bodyPr/>
          <a:lstStyle/>
          <a:p>
            <a:r>
              <a:rPr lang="en-US" altLang="en-US" sz="3600" dirty="0">
                <a:solidFill>
                  <a:srgbClr val="FFFFCC"/>
                </a:solidFill>
              </a:rPr>
              <a:t>“Ignorance excuses sin”</a:t>
            </a:r>
          </a:p>
        </p:txBody>
      </p:sp>
      <p:sp>
        <p:nvSpPr>
          <p:cNvPr id="3075" name="Rectangle 3"/>
          <p:cNvSpPr>
            <a:spLocks noGrp="1" noChangeArrowheads="1"/>
          </p:cNvSpPr>
          <p:nvPr>
            <p:ph type="body" idx="1"/>
          </p:nvPr>
        </p:nvSpPr>
        <p:spPr>
          <a:xfrm>
            <a:off x="457200" y="762000"/>
            <a:ext cx="8229600" cy="5410200"/>
          </a:xfrm>
        </p:spPr>
        <p:txBody>
          <a:bodyPr/>
          <a:lstStyle/>
          <a:p>
            <a:pPr marL="0" indent="0" algn="ctr">
              <a:buNone/>
            </a:pPr>
            <a:r>
              <a:rPr lang="en-US" altLang="en-US" dirty="0">
                <a:solidFill>
                  <a:schemeClr val="bg1"/>
                </a:solidFill>
              </a:rPr>
              <a:t>No!   </a:t>
            </a:r>
          </a:p>
          <a:p>
            <a:pPr>
              <a:spcAft>
                <a:spcPts val="0"/>
              </a:spcAft>
            </a:pPr>
            <a:r>
              <a:rPr lang="en-US" altLang="en-US" dirty="0">
                <a:solidFill>
                  <a:srgbClr val="FFFF00"/>
                </a:solidFill>
              </a:rPr>
              <a:t>Ignorance can be sinful.  </a:t>
            </a:r>
            <a:r>
              <a:rPr lang="en-US" altLang="en-US" u="sng" dirty="0">
                <a:solidFill>
                  <a:schemeClr val="bg1"/>
                </a:solidFill>
              </a:rPr>
              <a:t>Mt.13:15</a:t>
            </a:r>
            <a:r>
              <a:rPr lang="en-US" altLang="en-US" dirty="0">
                <a:solidFill>
                  <a:schemeClr val="bg1"/>
                </a:solidFill>
              </a:rPr>
              <a:t>.</a:t>
            </a:r>
          </a:p>
          <a:p>
            <a:pPr>
              <a:spcAft>
                <a:spcPts val="600"/>
              </a:spcAft>
            </a:pPr>
            <a:r>
              <a:rPr lang="en-US" altLang="en-US" dirty="0">
                <a:solidFill>
                  <a:srgbClr val="FFFF00"/>
                </a:solidFill>
              </a:rPr>
              <a:t>Ignorance is never absolute.  </a:t>
            </a:r>
            <a:r>
              <a:rPr lang="en-US" altLang="en-US" u="sng" dirty="0">
                <a:solidFill>
                  <a:schemeClr val="bg1"/>
                </a:solidFill>
              </a:rPr>
              <a:t>Ro.1-2</a:t>
            </a:r>
          </a:p>
          <a:p>
            <a:pPr marL="0" indent="0" algn="ctr">
              <a:spcAft>
                <a:spcPts val="600"/>
              </a:spcAft>
              <a:buNone/>
            </a:pPr>
            <a:r>
              <a:rPr lang="en-US" altLang="en-US" u="sng" dirty="0">
                <a:solidFill>
                  <a:schemeClr val="bg1"/>
                </a:solidFill>
              </a:rPr>
              <a:t>General principles</a:t>
            </a:r>
            <a:r>
              <a:rPr lang="en-US" altLang="en-US" dirty="0">
                <a:solidFill>
                  <a:schemeClr val="bg1"/>
                </a:solidFill>
              </a:rPr>
              <a:t>: Ro.1:18-20</a:t>
            </a:r>
          </a:p>
          <a:p>
            <a:pPr>
              <a:spcAft>
                <a:spcPts val="600"/>
              </a:spcAft>
            </a:pPr>
            <a:r>
              <a:rPr lang="en-US" altLang="en-US" u="sng" dirty="0">
                <a:solidFill>
                  <a:srgbClr val="CCFFFF"/>
                </a:solidFill>
              </a:rPr>
              <a:t>ALL</a:t>
            </a:r>
            <a:r>
              <a:rPr lang="en-US" altLang="en-US" dirty="0">
                <a:solidFill>
                  <a:schemeClr val="bg1"/>
                </a:solidFill>
              </a:rPr>
              <a:t> can know of God (18-19)</a:t>
            </a:r>
          </a:p>
          <a:p>
            <a:pPr>
              <a:spcAft>
                <a:spcPts val="600"/>
              </a:spcAft>
            </a:pPr>
            <a:r>
              <a:rPr lang="en-US" altLang="en-US" u="sng" dirty="0">
                <a:solidFill>
                  <a:srgbClr val="CCFFFF"/>
                </a:solidFill>
              </a:rPr>
              <a:t>ALL</a:t>
            </a:r>
            <a:r>
              <a:rPr lang="en-US" altLang="en-US" dirty="0">
                <a:solidFill>
                  <a:schemeClr val="bg1"/>
                </a:solidFill>
              </a:rPr>
              <a:t> are held accountable for sin; without excuse (18, 20)</a:t>
            </a:r>
          </a:p>
          <a:p>
            <a:pPr>
              <a:spcAft>
                <a:spcPts val="600"/>
              </a:spcAft>
            </a:pPr>
            <a:r>
              <a:rPr lang="en-US" altLang="en-US" u="sng" dirty="0">
                <a:solidFill>
                  <a:srgbClr val="CCFFFF"/>
                </a:solidFill>
              </a:rPr>
              <a:t>To whom</a:t>
            </a:r>
            <a:r>
              <a:rPr lang="en-US" altLang="en-US" dirty="0">
                <a:solidFill>
                  <a:srgbClr val="CCFFFF"/>
                </a:solidFill>
              </a:rPr>
              <a:t> </a:t>
            </a:r>
            <a:r>
              <a:rPr lang="en-US" altLang="en-US" dirty="0">
                <a:solidFill>
                  <a:schemeClr val="bg1"/>
                </a:solidFill>
              </a:rPr>
              <a:t>more is given, more is required (Lk.12:48)</a:t>
            </a:r>
            <a:endParaRPr lang="en-US" altLang="en-US" u="sng" dirty="0">
              <a:solidFill>
                <a:schemeClr val="bg1"/>
              </a:solidFill>
            </a:endParaRPr>
          </a:p>
          <a:p>
            <a:pPr marL="457200" lvl="1" indent="0">
              <a:buNone/>
            </a:pPr>
            <a:endParaRPr lang="en-US" altLang="en-US" sz="3200" dirty="0">
              <a:solidFill>
                <a:schemeClr val="bg1"/>
              </a:solidFill>
            </a:endParaRPr>
          </a:p>
        </p:txBody>
      </p:sp>
    </p:spTree>
    <p:extLst>
      <p:ext uri="{BB962C8B-B14F-4D97-AF65-F5344CB8AC3E}">
        <p14:creationId xmlns:p14="http://schemas.microsoft.com/office/powerpoint/2010/main" xmlns="" val="368473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66964"/>
            <a:ext cx="8229600" cy="762000"/>
          </a:xfrm>
        </p:spPr>
        <p:txBody>
          <a:bodyPr/>
          <a:lstStyle/>
          <a:p>
            <a:r>
              <a:rPr lang="en-US" altLang="en-US" sz="3600" dirty="0">
                <a:solidFill>
                  <a:srgbClr val="FFFFCC"/>
                </a:solidFill>
              </a:rPr>
              <a:t>“Ignorance excuses sin”</a:t>
            </a:r>
          </a:p>
        </p:txBody>
      </p:sp>
      <p:sp>
        <p:nvSpPr>
          <p:cNvPr id="3075" name="Rectangle 3"/>
          <p:cNvSpPr>
            <a:spLocks noGrp="1" noChangeArrowheads="1"/>
          </p:cNvSpPr>
          <p:nvPr>
            <p:ph type="body" idx="1"/>
          </p:nvPr>
        </p:nvSpPr>
        <p:spPr>
          <a:xfrm>
            <a:off x="457200" y="762000"/>
            <a:ext cx="8229600" cy="5410200"/>
          </a:xfrm>
        </p:spPr>
        <p:txBody>
          <a:bodyPr/>
          <a:lstStyle/>
          <a:p>
            <a:pPr marL="0" indent="0" algn="ctr">
              <a:buNone/>
            </a:pPr>
            <a:r>
              <a:rPr lang="en-US" altLang="en-US" dirty="0">
                <a:solidFill>
                  <a:schemeClr val="bg1"/>
                </a:solidFill>
              </a:rPr>
              <a:t>No!   </a:t>
            </a:r>
          </a:p>
          <a:p>
            <a:pPr>
              <a:spcAft>
                <a:spcPts val="0"/>
              </a:spcAft>
            </a:pPr>
            <a:r>
              <a:rPr lang="en-US" altLang="en-US" dirty="0">
                <a:solidFill>
                  <a:srgbClr val="FFFF00"/>
                </a:solidFill>
              </a:rPr>
              <a:t>Ignorance can be sinful.  </a:t>
            </a:r>
            <a:r>
              <a:rPr lang="en-US" altLang="en-US" u="sng" dirty="0">
                <a:solidFill>
                  <a:schemeClr val="bg1"/>
                </a:solidFill>
              </a:rPr>
              <a:t>Mt.13:15</a:t>
            </a:r>
            <a:r>
              <a:rPr lang="en-US" altLang="en-US" dirty="0">
                <a:solidFill>
                  <a:schemeClr val="bg1"/>
                </a:solidFill>
              </a:rPr>
              <a:t>.</a:t>
            </a:r>
          </a:p>
          <a:p>
            <a:pPr>
              <a:spcAft>
                <a:spcPts val="600"/>
              </a:spcAft>
            </a:pPr>
            <a:r>
              <a:rPr lang="en-US" altLang="en-US" dirty="0">
                <a:solidFill>
                  <a:srgbClr val="FFFF00"/>
                </a:solidFill>
              </a:rPr>
              <a:t>Ignorance is never absolute.  </a:t>
            </a:r>
            <a:r>
              <a:rPr lang="en-US" altLang="en-US" u="sng" dirty="0">
                <a:solidFill>
                  <a:schemeClr val="bg1"/>
                </a:solidFill>
              </a:rPr>
              <a:t>Ro.1-2</a:t>
            </a:r>
          </a:p>
          <a:p>
            <a:pPr marL="0" indent="0" algn="ctr">
              <a:spcAft>
                <a:spcPts val="600"/>
              </a:spcAft>
              <a:buNone/>
            </a:pPr>
            <a:r>
              <a:rPr lang="en-US" altLang="en-US" u="sng" dirty="0">
                <a:solidFill>
                  <a:schemeClr val="bg1"/>
                </a:solidFill>
              </a:rPr>
              <a:t>Extent of evidence</a:t>
            </a:r>
            <a:r>
              <a:rPr lang="en-US" altLang="en-US" dirty="0">
                <a:solidFill>
                  <a:schemeClr val="bg1"/>
                </a:solidFill>
              </a:rPr>
              <a:t>: Ro.1:18-20</a:t>
            </a:r>
          </a:p>
          <a:p>
            <a:pPr marL="461963" indent="-461963">
              <a:spcAft>
                <a:spcPts val="600"/>
              </a:spcAft>
              <a:buAutoNum type="alphaLcPeriod"/>
            </a:pPr>
            <a:r>
              <a:rPr lang="en-US" altLang="en-US" sz="3000" dirty="0">
                <a:solidFill>
                  <a:schemeClr val="bg1"/>
                </a:solidFill>
              </a:rPr>
              <a:t>Manifest: </a:t>
            </a:r>
            <a:r>
              <a:rPr lang="en-US" altLang="en-US" sz="3000" dirty="0">
                <a:solidFill>
                  <a:srgbClr val="CCFFFF"/>
                </a:solidFill>
              </a:rPr>
              <a:t>clear / plain, evident, </a:t>
            </a:r>
            <a:r>
              <a:rPr lang="en-US" altLang="en-US" sz="3000" dirty="0">
                <a:solidFill>
                  <a:schemeClr val="bg1"/>
                </a:solidFill>
              </a:rPr>
              <a:t>19.</a:t>
            </a:r>
          </a:p>
          <a:p>
            <a:pPr marL="461963" indent="-461963">
              <a:spcAft>
                <a:spcPts val="600"/>
              </a:spcAft>
              <a:buAutoNum type="alphaLcPeriod"/>
            </a:pPr>
            <a:r>
              <a:rPr lang="en-US" altLang="en-US" sz="3000" dirty="0">
                <a:solidFill>
                  <a:schemeClr val="bg1"/>
                </a:solidFill>
              </a:rPr>
              <a:t>Understandable: </a:t>
            </a:r>
            <a:r>
              <a:rPr lang="en-US" altLang="en-US" sz="3000" dirty="0">
                <a:solidFill>
                  <a:srgbClr val="CCFFFF"/>
                </a:solidFill>
              </a:rPr>
              <a:t>by things He made,</a:t>
            </a:r>
            <a:r>
              <a:rPr lang="en-US" altLang="en-US" sz="3000" dirty="0">
                <a:solidFill>
                  <a:schemeClr val="bg1"/>
                </a:solidFill>
              </a:rPr>
              <a:t> 20.</a:t>
            </a:r>
          </a:p>
          <a:p>
            <a:pPr marL="461963" indent="-461963">
              <a:spcAft>
                <a:spcPts val="600"/>
              </a:spcAft>
              <a:buAutoNum type="alphaLcPeriod"/>
            </a:pPr>
            <a:r>
              <a:rPr lang="en-US" altLang="en-US" sz="3000" dirty="0">
                <a:solidFill>
                  <a:schemeClr val="bg1"/>
                </a:solidFill>
              </a:rPr>
              <a:t>Constant: </a:t>
            </a:r>
            <a:r>
              <a:rPr lang="en-US" altLang="en-US" sz="3000" dirty="0">
                <a:solidFill>
                  <a:srgbClr val="CCFFFF"/>
                </a:solidFill>
              </a:rPr>
              <a:t>since creation of world,</a:t>
            </a:r>
            <a:r>
              <a:rPr lang="en-US" altLang="en-US" sz="3000" dirty="0">
                <a:solidFill>
                  <a:schemeClr val="bg1"/>
                </a:solidFill>
              </a:rPr>
              <a:t> 20.</a:t>
            </a:r>
          </a:p>
          <a:p>
            <a:pPr marL="461963" indent="-461963">
              <a:spcAft>
                <a:spcPts val="600"/>
              </a:spcAft>
              <a:buAutoNum type="alphaLcPeriod"/>
            </a:pPr>
            <a:r>
              <a:rPr lang="en-US" altLang="en-US" sz="3000" dirty="0">
                <a:solidFill>
                  <a:schemeClr val="bg1"/>
                </a:solidFill>
              </a:rPr>
              <a:t>Limited: </a:t>
            </a:r>
            <a:r>
              <a:rPr lang="en-US" altLang="en-US" sz="3000" dirty="0">
                <a:solidFill>
                  <a:srgbClr val="CCFFFF"/>
                </a:solidFill>
              </a:rPr>
              <a:t>eternal power and Godhead </a:t>
            </a:r>
            <a:r>
              <a:rPr lang="en-US" altLang="en-US" sz="2900" dirty="0">
                <a:solidFill>
                  <a:srgbClr val="CCFFFF"/>
                </a:solidFill>
              </a:rPr>
              <a:t>[deity, divine nature], </a:t>
            </a:r>
            <a:r>
              <a:rPr lang="en-US" altLang="en-US" sz="2900" dirty="0">
                <a:solidFill>
                  <a:schemeClr val="bg1"/>
                </a:solidFill>
              </a:rPr>
              <a:t>20 ...</a:t>
            </a:r>
            <a:r>
              <a:rPr lang="en-US" altLang="en-US" sz="3000" dirty="0">
                <a:solidFill>
                  <a:schemeClr val="bg1"/>
                </a:solidFill>
              </a:rPr>
              <a:t> </a:t>
            </a:r>
            <a:r>
              <a:rPr lang="en-US" altLang="en-US" sz="2900" dirty="0">
                <a:solidFill>
                  <a:schemeClr val="bg1"/>
                </a:solidFill>
              </a:rPr>
              <a:t>[not salvation, worship…]</a:t>
            </a:r>
          </a:p>
        </p:txBody>
      </p:sp>
    </p:spTree>
    <p:extLst>
      <p:ext uri="{BB962C8B-B14F-4D97-AF65-F5344CB8AC3E}">
        <p14:creationId xmlns:p14="http://schemas.microsoft.com/office/powerpoint/2010/main" xmlns="" val="36264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03908"/>
            <a:ext cx="8229600" cy="685800"/>
          </a:xfrm>
        </p:spPr>
        <p:txBody>
          <a:bodyPr/>
          <a:lstStyle/>
          <a:p>
            <a:r>
              <a:rPr lang="en-US" altLang="en-US" sz="3600" dirty="0">
                <a:solidFill>
                  <a:srgbClr val="FFFFCC"/>
                </a:solidFill>
              </a:rPr>
              <a:t>“Ignorance excuses sin”</a:t>
            </a:r>
          </a:p>
        </p:txBody>
      </p:sp>
      <p:sp>
        <p:nvSpPr>
          <p:cNvPr id="3075" name="Rectangle 3"/>
          <p:cNvSpPr>
            <a:spLocks noGrp="1" noChangeArrowheads="1"/>
          </p:cNvSpPr>
          <p:nvPr>
            <p:ph type="body" idx="1"/>
          </p:nvPr>
        </p:nvSpPr>
        <p:spPr>
          <a:xfrm>
            <a:off x="457200" y="762000"/>
            <a:ext cx="8229600" cy="5181600"/>
          </a:xfrm>
        </p:spPr>
        <p:txBody>
          <a:bodyPr/>
          <a:lstStyle/>
          <a:p>
            <a:pPr marL="0" indent="0" algn="ctr">
              <a:buNone/>
            </a:pPr>
            <a:r>
              <a:rPr lang="en-US" altLang="en-US" dirty="0">
                <a:solidFill>
                  <a:schemeClr val="bg1"/>
                </a:solidFill>
              </a:rPr>
              <a:t>No!   </a:t>
            </a:r>
          </a:p>
          <a:p>
            <a:pPr>
              <a:spcAft>
                <a:spcPts val="0"/>
              </a:spcAft>
            </a:pPr>
            <a:r>
              <a:rPr lang="en-US" altLang="en-US" dirty="0">
                <a:solidFill>
                  <a:srgbClr val="FFFF00"/>
                </a:solidFill>
              </a:rPr>
              <a:t>Ignorance can be sinful.  </a:t>
            </a:r>
            <a:r>
              <a:rPr lang="en-US" altLang="en-US" u="sng" dirty="0">
                <a:solidFill>
                  <a:schemeClr val="bg1"/>
                </a:solidFill>
              </a:rPr>
              <a:t>Mt.13:15</a:t>
            </a:r>
            <a:r>
              <a:rPr lang="en-US" altLang="en-US" dirty="0">
                <a:solidFill>
                  <a:schemeClr val="bg1"/>
                </a:solidFill>
              </a:rPr>
              <a:t>.</a:t>
            </a:r>
          </a:p>
          <a:p>
            <a:pPr>
              <a:spcAft>
                <a:spcPts val="0"/>
              </a:spcAft>
            </a:pPr>
            <a:r>
              <a:rPr lang="en-US" altLang="en-US" dirty="0">
                <a:solidFill>
                  <a:srgbClr val="FFFF00"/>
                </a:solidFill>
              </a:rPr>
              <a:t>Ignorance is never absolute.  </a:t>
            </a:r>
            <a:r>
              <a:rPr lang="en-US" altLang="en-US" u="sng" dirty="0">
                <a:solidFill>
                  <a:schemeClr val="bg1"/>
                </a:solidFill>
              </a:rPr>
              <a:t>Ro.1-2</a:t>
            </a:r>
          </a:p>
          <a:p>
            <a:pPr>
              <a:spcAft>
                <a:spcPts val="0"/>
              </a:spcAft>
            </a:pPr>
            <a:r>
              <a:rPr lang="en-US" altLang="en-US" dirty="0">
                <a:solidFill>
                  <a:srgbClr val="FFFF00"/>
                </a:solidFill>
              </a:rPr>
              <a:t>A servant can know master’s will.  </a:t>
            </a:r>
            <a:r>
              <a:rPr lang="en-US" altLang="en-US" u="sng" dirty="0">
                <a:solidFill>
                  <a:schemeClr val="bg1"/>
                </a:solidFill>
              </a:rPr>
              <a:t>Lk.12:47</a:t>
            </a:r>
            <a:r>
              <a:rPr lang="en-US" altLang="en-US" dirty="0">
                <a:solidFill>
                  <a:schemeClr val="bg1"/>
                </a:solidFill>
              </a:rPr>
              <a:t>;  </a:t>
            </a:r>
            <a:r>
              <a:rPr lang="en-US" altLang="en-US" u="sng" dirty="0">
                <a:solidFill>
                  <a:schemeClr val="bg1"/>
                </a:solidFill>
              </a:rPr>
              <a:t>Ep.3:4</a:t>
            </a:r>
            <a:r>
              <a:rPr lang="en-US" altLang="en-US" dirty="0">
                <a:solidFill>
                  <a:schemeClr val="bg1"/>
                </a:solidFill>
              </a:rPr>
              <a:t>;  </a:t>
            </a:r>
            <a:r>
              <a:rPr lang="en-US" altLang="en-US" u="sng" dirty="0">
                <a:solidFill>
                  <a:schemeClr val="bg1"/>
                </a:solidFill>
              </a:rPr>
              <a:t>5:17</a:t>
            </a:r>
          </a:p>
          <a:p>
            <a:r>
              <a:rPr lang="en-US" altLang="en-US" dirty="0">
                <a:solidFill>
                  <a:srgbClr val="FFFF00"/>
                </a:solidFill>
              </a:rPr>
              <a:t>God increases knowledge of honest seekers.   </a:t>
            </a:r>
            <a:r>
              <a:rPr lang="en-US" altLang="en-US" u="sng" dirty="0">
                <a:solidFill>
                  <a:schemeClr val="bg1"/>
                </a:solidFill>
              </a:rPr>
              <a:t>Ph.3:15-16</a:t>
            </a:r>
          </a:p>
          <a:p>
            <a:pPr marL="457200" lvl="1" indent="0">
              <a:buNone/>
            </a:pPr>
            <a:endParaRPr lang="en-US" altLang="en-US" sz="3200" dirty="0">
              <a:solidFill>
                <a:schemeClr val="bg1"/>
              </a:solidFill>
            </a:endParaRPr>
          </a:p>
        </p:txBody>
      </p:sp>
    </p:spTree>
    <p:extLst>
      <p:ext uri="{BB962C8B-B14F-4D97-AF65-F5344CB8AC3E}">
        <p14:creationId xmlns:p14="http://schemas.microsoft.com/office/powerpoint/2010/main" xmlns="" val="43478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“A little knowledge is dangerous thing”</a:t>
            </a:r>
          </a:p>
        </p:txBody>
      </p:sp>
      <p:sp>
        <p:nvSpPr>
          <p:cNvPr id="3075" name="Rectangle 3"/>
          <p:cNvSpPr>
            <a:spLocks noGrp="1" noChangeArrowheads="1"/>
          </p:cNvSpPr>
          <p:nvPr>
            <p:ph type="body" idx="1"/>
          </p:nvPr>
        </p:nvSpPr>
        <p:spPr>
          <a:xfrm>
            <a:off x="457200" y="1219200"/>
            <a:ext cx="8229600" cy="5181600"/>
          </a:xfrm>
        </p:spPr>
        <p:txBody>
          <a:bodyPr/>
          <a:lstStyle/>
          <a:p>
            <a:pPr marL="0" indent="0" algn="ctr">
              <a:buNone/>
            </a:pPr>
            <a:r>
              <a:rPr lang="en-US" altLang="en-US" dirty="0">
                <a:solidFill>
                  <a:schemeClr val="bg1"/>
                </a:solidFill>
              </a:rPr>
              <a:t>True.  </a:t>
            </a:r>
          </a:p>
          <a:p>
            <a:r>
              <a:rPr lang="en-US" altLang="en-US" dirty="0">
                <a:solidFill>
                  <a:schemeClr val="bg1"/>
                </a:solidFill>
              </a:rPr>
              <a:t>So is great knowledge if it does not serve.     </a:t>
            </a:r>
          </a:p>
          <a:p>
            <a:pPr marL="457200" lvl="1" indent="0">
              <a:buNone/>
            </a:pPr>
            <a:endParaRPr lang="en-US" altLang="en-US" sz="3200" dirty="0">
              <a:solidFill>
                <a:schemeClr val="bg1"/>
              </a:solidFill>
            </a:endParaRPr>
          </a:p>
        </p:txBody>
      </p:sp>
      <p:sp>
        <p:nvSpPr>
          <p:cNvPr id="2" name="Rectangle: Rounded Corners 1">
            <a:extLst>
              <a:ext uri="{FF2B5EF4-FFF2-40B4-BE49-F238E27FC236}">
                <a16:creationId xmlns:a16="http://schemas.microsoft.com/office/drawing/2014/main" xmlns="" id="{BE33E8ED-00EC-4C4B-BC50-1957678914D5}"/>
              </a:ext>
            </a:extLst>
          </p:cNvPr>
          <p:cNvSpPr/>
          <p:nvPr/>
        </p:nvSpPr>
        <p:spPr>
          <a:xfrm>
            <a:off x="1341580" y="2667000"/>
            <a:ext cx="6477000" cy="15240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Therefore, to him who knows to</a:t>
            </a:r>
            <a:br>
              <a:rPr lang="en-US" sz="3200" dirty="0"/>
            </a:br>
            <a:r>
              <a:rPr lang="en-US" sz="3200" dirty="0"/>
              <a:t>do good and does not do it, to him</a:t>
            </a:r>
            <a:br>
              <a:rPr lang="en-US" sz="3200" dirty="0"/>
            </a:br>
            <a:r>
              <a:rPr lang="en-US" sz="3200" dirty="0"/>
              <a:t>it is sin </a:t>
            </a:r>
            <a:r>
              <a:rPr lang="en-US" sz="2000" dirty="0"/>
              <a:t>– James 4:17</a:t>
            </a:r>
            <a:r>
              <a:rPr lang="en-US" dirty="0"/>
              <a:t>.  </a:t>
            </a:r>
            <a:endParaRPr lang="en-US" dirty="0">
              <a:solidFill>
                <a:srgbClr val="0000FF"/>
              </a:solidFill>
              <a:hlinkClick r:id="rId2">
                <a:extLst>
                  <a:ext uri="{A12FA001-AC4F-418D-AE19-62706E023703}">
                    <ahyp:hlinkClr xmlns:ahyp="http://schemas.microsoft.com/office/drawing/2018/hyperlinkcolor" xmlns="" val="tx"/>
                  </a:ext>
                </a:extLst>
              </a:hlinkClick>
            </a:endParaRPr>
          </a:p>
        </p:txBody>
      </p:sp>
    </p:spTree>
    <p:extLst>
      <p:ext uri="{BB962C8B-B14F-4D97-AF65-F5344CB8AC3E}">
        <p14:creationId xmlns:p14="http://schemas.microsoft.com/office/powerpoint/2010/main" xmlns="" val="263903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“I favor balance scale judgment” </a:t>
            </a:r>
            <a:br>
              <a:rPr lang="en-US" altLang="en-US" sz="3600" dirty="0">
                <a:solidFill>
                  <a:srgbClr val="FFFFCC"/>
                </a:solidFill>
              </a:rPr>
            </a:br>
            <a:r>
              <a:rPr lang="en-US" altLang="en-US" sz="3200" dirty="0">
                <a:solidFill>
                  <a:srgbClr val="FFFFCC"/>
                </a:solidFill>
              </a:rPr>
              <a:t>[“I do more good than evil”]</a:t>
            </a:r>
            <a:endParaRPr lang="en-US" altLang="en-US" sz="3600" dirty="0">
              <a:solidFill>
                <a:srgbClr val="FFFFCC"/>
              </a:solidFill>
            </a:endParaRPr>
          </a:p>
        </p:txBody>
      </p:sp>
      <p:sp>
        <p:nvSpPr>
          <p:cNvPr id="3075" name="Rectangle 3"/>
          <p:cNvSpPr>
            <a:spLocks noGrp="1" noChangeArrowheads="1"/>
          </p:cNvSpPr>
          <p:nvPr>
            <p:ph type="body" idx="1"/>
          </p:nvPr>
        </p:nvSpPr>
        <p:spPr>
          <a:xfrm>
            <a:off x="457200" y="1295400"/>
            <a:ext cx="8229600" cy="5181600"/>
          </a:xfrm>
        </p:spPr>
        <p:txBody>
          <a:bodyPr/>
          <a:lstStyle/>
          <a:p>
            <a:pPr>
              <a:spcAft>
                <a:spcPts val="600"/>
              </a:spcAft>
            </a:pPr>
            <a:r>
              <a:rPr lang="en-US" altLang="en-US" dirty="0">
                <a:solidFill>
                  <a:schemeClr val="bg1"/>
                </a:solidFill>
              </a:rPr>
              <a:t>Jesus judges servants according to </a:t>
            </a:r>
            <a:r>
              <a:rPr lang="en-US" altLang="en-US" dirty="0" err="1">
                <a:solidFill>
                  <a:schemeClr val="bg1"/>
                </a:solidFill>
              </a:rPr>
              <a:t>condi-tion</a:t>
            </a:r>
            <a:r>
              <a:rPr lang="en-US" altLang="en-US" dirty="0">
                <a:solidFill>
                  <a:schemeClr val="bg1"/>
                </a:solidFill>
              </a:rPr>
              <a:t> in which He finds them.</a:t>
            </a:r>
          </a:p>
          <a:p>
            <a:pPr>
              <a:spcAft>
                <a:spcPts val="600"/>
              </a:spcAft>
            </a:pPr>
            <a:r>
              <a:rPr lang="en-US" altLang="en-US" dirty="0">
                <a:solidFill>
                  <a:srgbClr val="CCFFFF"/>
                </a:solidFill>
              </a:rPr>
              <a:t>Former faithfulness </a:t>
            </a:r>
            <a:r>
              <a:rPr lang="en-US" altLang="en-US" dirty="0">
                <a:solidFill>
                  <a:schemeClr val="bg1"/>
                </a:solidFill>
              </a:rPr>
              <a:t>did not save servant from </a:t>
            </a:r>
            <a:r>
              <a:rPr lang="en-US" altLang="en-US" u="sng" dirty="0">
                <a:solidFill>
                  <a:srgbClr val="CCFFFF"/>
                </a:solidFill>
              </a:rPr>
              <a:t>present unfaithfulness</a:t>
            </a:r>
            <a:r>
              <a:rPr lang="en-US" altLang="en-US" dirty="0">
                <a:solidFill>
                  <a:schemeClr val="bg1"/>
                </a:solidFill>
              </a:rPr>
              <a:t>.  </a:t>
            </a:r>
          </a:p>
          <a:p>
            <a:pPr lvl="1">
              <a:spcAft>
                <a:spcPts val="600"/>
              </a:spcAft>
            </a:pPr>
            <a:r>
              <a:rPr lang="en-US" altLang="en-US" sz="3200" dirty="0">
                <a:solidFill>
                  <a:schemeClr val="bg1"/>
                </a:solidFill>
              </a:rPr>
              <a:t>Lk.12:45, </a:t>
            </a:r>
            <a:r>
              <a:rPr lang="en-US" altLang="en-US" sz="3200" i="1" dirty="0">
                <a:solidFill>
                  <a:schemeClr val="bg1"/>
                </a:solidFill>
              </a:rPr>
              <a:t>begins</a:t>
            </a:r>
            <a:r>
              <a:rPr lang="en-US" altLang="en-US" sz="3200" dirty="0">
                <a:solidFill>
                  <a:schemeClr val="bg1"/>
                </a:solidFill>
              </a:rPr>
              <a:t> to beat…   </a:t>
            </a:r>
          </a:p>
          <a:p>
            <a:pPr lvl="1"/>
            <a:r>
              <a:rPr lang="en-US" altLang="en-US" sz="3200" dirty="0">
                <a:solidFill>
                  <a:schemeClr val="bg1"/>
                </a:solidFill>
              </a:rPr>
              <a:t>Ezk.18:24</a:t>
            </a:r>
          </a:p>
          <a:p>
            <a:pPr marL="457200" lvl="1" indent="0">
              <a:buNone/>
            </a:pPr>
            <a:endParaRPr lang="en-US" altLang="en-US" sz="3200" dirty="0">
              <a:solidFill>
                <a:schemeClr val="bg1"/>
              </a:solidFill>
            </a:endParaRPr>
          </a:p>
        </p:txBody>
      </p:sp>
    </p:spTree>
    <p:extLst>
      <p:ext uri="{BB962C8B-B14F-4D97-AF65-F5344CB8AC3E}">
        <p14:creationId xmlns:p14="http://schemas.microsoft.com/office/powerpoint/2010/main" xmlns="" val="326856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“I favor balance scale judgment” </a:t>
            </a:r>
            <a:br>
              <a:rPr lang="en-US" altLang="en-US" sz="3600" dirty="0">
                <a:solidFill>
                  <a:srgbClr val="FFFFCC"/>
                </a:solidFill>
              </a:rPr>
            </a:br>
            <a:r>
              <a:rPr lang="en-US" altLang="en-US" sz="3200" dirty="0">
                <a:solidFill>
                  <a:srgbClr val="FFFFCC"/>
                </a:solidFill>
              </a:rPr>
              <a:t>[“I do more good than evil”]</a:t>
            </a:r>
            <a:endParaRPr lang="en-US" altLang="en-US" sz="3600" dirty="0">
              <a:solidFill>
                <a:srgbClr val="FFFFCC"/>
              </a:solidFill>
            </a:endParaRPr>
          </a:p>
        </p:txBody>
      </p:sp>
      <p:sp>
        <p:nvSpPr>
          <p:cNvPr id="3075" name="Rectangle 3"/>
          <p:cNvSpPr>
            <a:spLocks noGrp="1" noChangeArrowheads="1"/>
          </p:cNvSpPr>
          <p:nvPr>
            <p:ph type="body" idx="1"/>
          </p:nvPr>
        </p:nvSpPr>
        <p:spPr>
          <a:xfrm>
            <a:off x="457200" y="1295400"/>
            <a:ext cx="8229600" cy="5181600"/>
          </a:xfrm>
        </p:spPr>
        <p:txBody>
          <a:bodyPr/>
          <a:lstStyle/>
          <a:p>
            <a:pPr marL="457200" lvl="1" indent="0">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xmlns="" id="{0B4DD9D6-A305-4AC9-A67A-B65248A50DE6}"/>
              </a:ext>
            </a:extLst>
          </p:cNvPr>
          <p:cNvSpPr/>
          <p:nvPr/>
        </p:nvSpPr>
        <p:spPr>
          <a:xfrm>
            <a:off x="762000" y="1295400"/>
            <a:ext cx="7620000" cy="4953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FFFF00"/>
                </a:solidFill>
              </a:rPr>
              <a:t>24</a:t>
            </a:r>
            <a:r>
              <a:rPr lang="en-US" sz="3200" dirty="0"/>
              <a:t> “But when a righteous man turns away from his righteousness and commits iniquity, and does according to all the abominations that the wicked man does, shall he live? All the righteousness which he has done shall not be remembered; because of the unfaithfulness of which he is guilty and the sin which he has committed</a:t>
            </a:r>
            <a:r>
              <a:rPr lang="en-US" sz="3200" i="1" dirty="0"/>
              <a:t>, </a:t>
            </a:r>
            <a:r>
              <a:rPr lang="en-US" sz="3200" dirty="0"/>
              <a:t>because of them he shall die”</a:t>
            </a:r>
            <a:r>
              <a:rPr lang="en-US" sz="3200" i="1" dirty="0"/>
              <a:t>  </a:t>
            </a:r>
            <a:r>
              <a:rPr lang="en-US" sz="2800" dirty="0">
                <a:solidFill>
                  <a:srgbClr val="FFFF00"/>
                </a:solidFill>
              </a:rPr>
              <a:t>– Ezk.18</a:t>
            </a:r>
            <a:r>
              <a:rPr lang="en-US" dirty="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xmlns="" val="293171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600" dirty="0">
                <a:solidFill>
                  <a:schemeClr val="bg1"/>
                </a:solidFill>
              </a:rPr>
              <a:t>Stripes</a:t>
            </a:r>
          </a:p>
        </p:txBody>
      </p:sp>
      <p:sp>
        <p:nvSpPr>
          <p:cNvPr id="3075" name="Rectangle 3"/>
          <p:cNvSpPr>
            <a:spLocks noGrp="1" noChangeArrowheads="1"/>
          </p:cNvSpPr>
          <p:nvPr>
            <p:ph type="body" idx="1"/>
          </p:nvPr>
        </p:nvSpPr>
        <p:spPr>
          <a:xfrm>
            <a:off x="457200" y="685800"/>
            <a:ext cx="8229600" cy="5867400"/>
          </a:xfrm>
        </p:spPr>
        <p:txBody>
          <a:bodyPr/>
          <a:lstStyle/>
          <a:p>
            <a:pPr>
              <a:spcBef>
                <a:spcPts val="600"/>
              </a:spcBef>
              <a:spcAft>
                <a:spcPts val="0"/>
              </a:spcAft>
            </a:pPr>
            <a:r>
              <a:rPr lang="en-US" altLang="en-US" dirty="0">
                <a:solidFill>
                  <a:srgbClr val="FFFFCC"/>
                </a:solidFill>
              </a:rPr>
              <a:t>Jewish criminals could receive up to forty </a:t>
            </a:r>
          </a:p>
          <a:p>
            <a:pPr lvl="1">
              <a:spcBef>
                <a:spcPts val="600"/>
              </a:spcBef>
              <a:spcAft>
                <a:spcPts val="0"/>
              </a:spcAft>
            </a:pPr>
            <a:r>
              <a:rPr lang="en-US" altLang="en-US" sz="3200" dirty="0">
                <a:solidFill>
                  <a:srgbClr val="FFFFCC"/>
                </a:solidFill>
              </a:rPr>
              <a:t>Some received eighty (double crime; forty for each).</a:t>
            </a:r>
          </a:p>
          <a:p>
            <a:pPr lvl="1">
              <a:spcAft>
                <a:spcPts val="0"/>
              </a:spcAft>
            </a:pPr>
            <a:r>
              <a:rPr lang="en-US" altLang="en-US" sz="3200" dirty="0">
                <a:solidFill>
                  <a:srgbClr val="FFFFCC"/>
                </a:solidFill>
              </a:rPr>
              <a:t>Petty offences: as few as four to six.</a:t>
            </a:r>
          </a:p>
          <a:p>
            <a:pPr marL="0" indent="0">
              <a:spcAft>
                <a:spcPts val="0"/>
              </a:spcAft>
              <a:buNone/>
            </a:pPr>
            <a:endParaRPr lang="en-US" altLang="en-US" dirty="0">
              <a:solidFill>
                <a:srgbClr val="FFFFCC"/>
              </a:solidFill>
            </a:endParaRPr>
          </a:p>
          <a:p>
            <a:pPr>
              <a:spcAft>
                <a:spcPts val="0"/>
              </a:spcAft>
            </a:pPr>
            <a:endParaRPr lang="en-US" altLang="en-US" dirty="0">
              <a:solidFill>
                <a:srgbClr val="FFFFCC"/>
              </a:solidFill>
            </a:endParaRPr>
          </a:p>
          <a:p>
            <a:pPr>
              <a:spcAft>
                <a:spcPts val="0"/>
              </a:spcAft>
            </a:pPr>
            <a:endParaRPr lang="en-US" altLang="en-US" dirty="0">
              <a:solidFill>
                <a:srgbClr val="FFFFCC"/>
              </a:solidFill>
            </a:endParaRPr>
          </a:p>
          <a:p>
            <a:pPr>
              <a:spcAft>
                <a:spcPts val="0"/>
              </a:spcAft>
            </a:pPr>
            <a:endParaRPr lang="en-US" altLang="en-US" dirty="0">
              <a:solidFill>
                <a:srgbClr val="FFFFCC"/>
              </a:solidFill>
            </a:endParaRPr>
          </a:p>
          <a:p>
            <a:pPr>
              <a:spcBef>
                <a:spcPts val="1200"/>
              </a:spcBef>
              <a:spcAft>
                <a:spcPts val="0"/>
              </a:spcAft>
            </a:pPr>
            <a:r>
              <a:rPr lang="en-US" altLang="en-US" dirty="0">
                <a:solidFill>
                  <a:srgbClr val="FFFFCC"/>
                </a:solidFill>
              </a:rPr>
              <a:t>Romans: unlimited,</a:t>
            </a:r>
            <a:r>
              <a:rPr lang="en-US" altLang="en-US" dirty="0">
                <a:solidFill>
                  <a:schemeClr val="bg1"/>
                </a:solidFill>
              </a:rPr>
              <a:t> </a:t>
            </a:r>
            <a:r>
              <a:rPr lang="en-US" altLang="en-US" sz="3100" dirty="0">
                <a:solidFill>
                  <a:schemeClr val="bg1"/>
                </a:solidFill>
              </a:rPr>
              <a:t>Ac.16:23.</a:t>
            </a:r>
          </a:p>
          <a:p>
            <a:pPr marL="0" indent="0">
              <a:spcAft>
                <a:spcPts val="0"/>
              </a:spcAft>
              <a:buNone/>
            </a:pPr>
            <a:endParaRPr lang="en-US" altLang="en-US" dirty="0">
              <a:solidFill>
                <a:srgbClr val="FFFFCC"/>
              </a:solidFill>
            </a:endParaRP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94B780F5-25F2-4705-B5C3-F0FBB3DD5543}"/>
              </a:ext>
            </a:extLst>
          </p:cNvPr>
          <p:cNvSpPr/>
          <p:nvPr/>
        </p:nvSpPr>
        <p:spPr>
          <a:xfrm>
            <a:off x="496456" y="2971800"/>
            <a:ext cx="8153400" cy="2286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baseline="30000" dirty="0">
                <a:solidFill>
                  <a:srgbClr val="FFFF00"/>
                </a:solidFill>
              </a:rPr>
              <a:t>23</a:t>
            </a:r>
            <a:r>
              <a:rPr lang="en-US" sz="3000" dirty="0"/>
              <a:t> Are they ministers of Christ?—I speak as a fool—I am more: in labors more abundant, in stripes above measure, in prisons more </a:t>
            </a:r>
            <a:r>
              <a:rPr lang="en-US" sz="3000" dirty="0" err="1"/>
              <a:t>freq-uently</a:t>
            </a:r>
            <a:r>
              <a:rPr lang="en-US" sz="3000" dirty="0"/>
              <a:t>, in deaths often.  </a:t>
            </a:r>
            <a:r>
              <a:rPr lang="en-US" sz="3000" b="1" baseline="30000" dirty="0">
                <a:solidFill>
                  <a:srgbClr val="FFFF00"/>
                </a:solidFill>
              </a:rPr>
              <a:t>24</a:t>
            </a:r>
            <a:r>
              <a:rPr lang="en-US" sz="3000" dirty="0"/>
              <a:t> From the Jews five times I received forty stripes minus one </a:t>
            </a:r>
            <a:r>
              <a:rPr lang="en-US" sz="2000" dirty="0"/>
              <a:t>– 2 Co.11</a:t>
            </a:r>
            <a:r>
              <a:rPr lang="en-US" dirty="0"/>
              <a:t>.</a:t>
            </a:r>
            <a:r>
              <a:rPr lang="en-US" sz="3000" dirty="0"/>
              <a:t> </a:t>
            </a:r>
            <a:endParaRPr lang="en-US" sz="3000" dirty="0">
              <a:hlinkClick r:id="rId3"/>
            </a:endParaRPr>
          </a:p>
        </p:txBody>
      </p:sp>
    </p:spTree>
    <p:extLst>
      <p:ext uri="{BB962C8B-B14F-4D97-AF65-F5344CB8AC3E}">
        <p14:creationId xmlns:p14="http://schemas.microsoft.com/office/powerpoint/2010/main" xmlns=""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“We can guess when He returns</a:t>
            </a:r>
            <a:r>
              <a:rPr lang="en-US" altLang="en-US" sz="3200" dirty="0">
                <a:solidFill>
                  <a:srgbClr val="FFFFCC"/>
                </a:solidFill>
              </a:rPr>
              <a:t>”</a:t>
            </a:r>
            <a:endParaRPr lang="en-US" altLang="en-US" sz="3600" dirty="0">
              <a:solidFill>
                <a:srgbClr val="FFFFCC"/>
              </a:solidFill>
            </a:endParaRPr>
          </a:p>
        </p:txBody>
      </p:sp>
      <p:sp>
        <p:nvSpPr>
          <p:cNvPr id="3075" name="Rectangle 3"/>
          <p:cNvSpPr>
            <a:spLocks noGrp="1" noChangeArrowheads="1"/>
          </p:cNvSpPr>
          <p:nvPr>
            <p:ph type="body" idx="1"/>
          </p:nvPr>
        </p:nvSpPr>
        <p:spPr>
          <a:xfrm>
            <a:off x="457200" y="1143000"/>
            <a:ext cx="8229600" cy="5181600"/>
          </a:xfrm>
        </p:spPr>
        <p:txBody>
          <a:bodyPr/>
          <a:lstStyle/>
          <a:p>
            <a:pPr>
              <a:spcAft>
                <a:spcPts val="600"/>
              </a:spcAft>
            </a:pPr>
            <a:r>
              <a:rPr lang="en-US" altLang="en-US" dirty="0">
                <a:solidFill>
                  <a:schemeClr val="bg1"/>
                </a:solidFill>
              </a:rPr>
              <a:t>‘Faithful’ service stays with the job</a:t>
            </a:r>
          </a:p>
          <a:p>
            <a:r>
              <a:rPr lang="en-US" altLang="en-US" sz="3200" dirty="0">
                <a:solidFill>
                  <a:schemeClr val="bg1"/>
                </a:solidFill>
              </a:rPr>
              <a:t>Lk.12:46, ‘…</a:t>
            </a:r>
            <a:r>
              <a:rPr lang="en-US" altLang="en-US" sz="3200" i="1" dirty="0">
                <a:solidFill>
                  <a:schemeClr val="bg1"/>
                </a:solidFill>
              </a:rPr>
              <a:t>when he is not aware</a:t>
            </a:r>
            <a:r>
              <a:rPr lang="en-US" altLang="en-US" sz="3200" dirty="0">
                <a:solidFill>
                  <a:schemeClr val="bg1"/>
                </a:solidFill>
              </a:rPr>
              <a:t>’</a:t>
            </a:r>
          </a:p>
          <a:p>
            <a:pPr marL="457200" lvl="1" indent="0">
              <a:buNone/>
            </a:pPr>
            <a:endParaRPr lang="en-US" altLang="en-US" sz="3200" dirty="0">
              <a:solidFill>
                <a:schemeClr val="bg1"/>
              </a:solidFill>
            </a:endParaRPr>
          </a:p>
        </p:txBody>
      </p:sp>
    </p:spTree>
    <p:extLst>
      <p:ext uri="{BB962C8B-B14F-4D97-AF65-F5344CB8AC3E}">
        <p14:creationId xmlns:p14="http://schemas.microsoft.com/office/powerpoint/2010/main" xmlns="" val="94409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a:solidFill>
                  <a:srgbClr val="CCFFFF"/>
                </a:solidFill>
              </a:rPr>
              <a:t>Jesus answered </a:t>
            </a:r>
            <a:r>
              <a:rPr lang="en-US" altLang="en-US" sz="3600" dirty="0">
                <a:solidFill>
                  <a:srgbClr val="CCFFFF"/>
                </a:solidFill>
              </a:rPr>
              <a:t>Peter’s question </a:t>
            </a:r>
            <a:r>
              <a:rPr lang="en-US" altLang="en-US" sz="3200" dirty="0">
                <a:solidFill>
                  <a:schemeClr val="bg1"/>
                </a:solidFill>
              </a:rPr>
              <a:t>(41):</a:t>
            </a:r>
            <a:r>
              <a:rPr lang="en-US" altLang="en-US" sz="3600" dirty="0">
                <a:solidFill>
                  <a:srgbClr val="CCFFFF"/>
                </a:solidFill>
              </a:rPr>
              <a:t> who needs to fear?</a:t>
            </a:r>
          </a:p>
        </p:txBody>
      </p:sp>
      <p:sp>
        <p:nvSpPr>
          <p:cNvPr id="3075" name="Rectangle 3"/>
          <p:cNvSpPr>
            <a:spLocks noGrp="1" noChangeArrowheads="1"/>
          </p:cNvSpPr>
          <p:nvPr>
            <p:ph type="body" idx="1"/>
          </p:nvPr>
        </p:nvSpPr>
        <p:spPr>
          <a:xfrm>
            <a:off x="348016" y="1447800"/>
            <a:ext cx="8458200" cy="4953000"/>
          </a:xfrm>
        </p:spPr>
        <p:txBody>
          <a:bodyPr/>
          <a:lstStyle/>
          <a:p>
            <a:pPr marL="341313" indent="-341313">
              <a:spcAft>
                <a:spcPts val="600"/>
              </a:spcAft>
              <a:buNone/>
            </a:pPr>
            <a:r>
              <a:rPr lang="en-US" altLang="en-US" sz="2400" dirty="0">
                <a:solidFill>
                  <a:srgbClr val="FFFF00"/>
                </a:solidFill>
              </a:rPr>
              <a:t>1. </a:t>
            </a:r>
            <a:r>
              <a:rPr lang="en-US" altLang="en-US" dirty="0">
                <a:solidFill>
                  <a:schemeClr val="bg1"/>
                </a:solidFill>
              </a:rPr>
              <a:t>Jesus judges us by way we react to His word.    </a:t>
            </a:r>
            <a:r>
              <a:rPr lang="en-US" altLang="en-US" sz="3000" dirty="0">
                <a:solidFill>
                  <a:schemeClr val="bg1"/>
                </a:solidFill>
              </a:rPr>
              <a:t>2 Pt.2:21 </a:t>
            </a:r>
          </a:p>
          <a:p>
            <a:pPr marL="341313" indent="-341313">
              <a:spcAft>
                <a:spcPts val="600"/>
              </a:spcAft>
              <a:buNone/>
            </a:pPr>
            <a:r>
              <a:rPr lang="en-US" altLang="en-US" sz="2400" dirty="0">
                <a:solidFill>
                  <a:srgbClr val="FFFF00"/>
                </a:solidFill>
              </a:rPr>
              <a:t>2. </a:t>
            </a:r>
            <a:r>
              <a:rPr lang="en-US" altLang="en-US" dirty="0">
                <a:solidFill>
                  <a:schemeClr val="bg1"/>
                </a:solidFill>
              </a:rPr>
              <a:t>Excuses do not justify a single sin.   Mt.25</a:t>
            </a:r>
          </a:p>
          <a:p>
            <a:pPr marL="341313" indent="-341313">
              <a:spcAft>
                <a:spcPts val="600"/>
              </a:spcAft>
              <a:buNone/>
            </a:pPr>
            <a:r>
              <a:rPr lang="en-US" altLang="en-US" sz="2400" dirty="0">
                <a:solidFill>
                  <a:srgbClr val="FFFF00"/>
                </a:solidFill>
              </a:rPr>
              <a:t>3. </a:t>
            </a:r>
            <a:r>
              <a:rPr lang="en-US" altLang="en-US" dirty="0">
                <a:solidFill>
                  <a:schemeClr val="bg1"/>
                </a:solidFill>
              </a:rPr>
              <a:t>Ignorance and neglect condemn.   Ac.17:30</a:t>
            </a:r>
          </a:p>
          <a:p>
            <a:pPr marL="341313" indent="-341313">
              <a:spcAft>
                <a:spcPts val="600"/>
              </a:spcAft>
              <a:buNone/>
            </a:pPr>
            <a:r>
              <a:rPr lang="en-US" altLang="en-US" sz="2400" dirty="0">
                <a:solidFill>
                  <a:srgbClr val="FFFF00"/>
                </a:solidFill>
              </a:rPr>
              <a:t>4. </a:t>
            </a:r>
            <a:r>
              <a:rPr lang="en-US" altLang="en-US" dirty="0">
                <a:solidFill>
                  <a:schemeClr val="bg1"/>
                </a:solidFill>
              </a:rPr>
              <a:t>Prepare for Jesus’ coming: be good stewards.  </a:t>
            </a:r>
            <a:r>
              <a:rPr lang="en-US" altLang="en-US" sz="3000" dirty="0">
                <a:solidFill>
                  <a:schemeClr val="bg1"/>
                </a:solidFill>
              </a:rPr>
              <a:t>48:</a:t>
            </a:r>
            <a:r>
              <a:rPr lang="en-US" altLang="en-US" dirty="0">
                <a:solidFill>
                  <a:schemeClr val="bg1"/>
                </a:solidFill>
              </a:rPr>
              <a:t> receive much…   Ac.2</a:t>
            </a:r>
          </a:p>
          <a:p>
            <a:pPr marL="349250" indent="-349250">
              <a:buNone/>
            </a:pPr>
            <a:r>
              <a:rPr lang="en-US" altLang="en-US" sz="2400" dirty="0">
                <a:solidFill>
                  <a:srgbClr val="FFFF00"/>
                </a:solidFill>
              </a:rPr>
              <a:t>5. </a:t>
            </a:r>
            <a:r>
              <a:rPr lang="en-US" altLang="en-US" dirty="0">
                <a:solidFill>
                  <a:schemeClr val="bg1"/>
                </a:solidFill>
              </a:rPr>
              <a:t>Jesus will come when we least expect it.  </a:t>
            </a:r>
            <a:r>
              <a:rPr lang="en-US" altLang="en-US" sz="3000" dirty="0">
                <a:solidFill>
                  <a:schemeClr val="bg1"/>
                </a:solidFill>
              </a:rPr>
              <a:t>Jn.9:4</a:t>
            </a: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182563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‘There is nothing so fatal as to feel</a:t>
            </a:r>
            <a:br>
              <a:rPr lang="en-US" altLang="en-US" sz="3600" dirty="0">
                <a:solidFill>
                  <a:srgbClr val="CCFFFF"/>
                </a:solidFill>
              </a:rPr>
            </a:br>
            <a:r>
              <a:rPr lang="en-US" altLang="en-US" sz="3600" dirty="0">
                <a:solidFill>
                  <a:srgbClr val="CCFFFF"/>
                </a:solidFill>
              </a:rPr>
              <a:t>that we have plenty of time’</a:t>
            </a:r>
          </a:p>
        </p:txBody>
      </p:sp>
      <p:sp>
        <p:nvSpPr>
          <p:cNvPr id="3075" name="Rectangle 3"/>
          <p:cNvSpPr>
            <a:spLocks noGrp="1" noChangeArrowheads="1"/>
          </p:cNvSpPr>
          <p:nvPr>
            <p:ph type="body" idx="1"/>
          </p:nvPr>
        </p:nvSpPr>
        <p:spPr>
          <a:xfrm>
            <a:off x="348016" y="1371600"/>
            <a:ext cx="8458200" cy="5029200"/>
          </a:xfrm>
        </p:spPr>
        <p:txBody>
          <a:bodyPr/>
          <a:lstStyle/>
          <a:p>
            <a:pPr marL="341313" indent="-341313">
              <a:spcAft>
                <a:spcPts val="600"/>
              </a:spcAft>
              <a:buNone/>
            </a:pPr>
            <a:r>
              <a:rPr lang="en-US" altLang="en-US" sz="3600" dirty="0">
                <a:solidFill>
                  <a:schemeClr val="bg1"/>
                </a:solidFill>
              </a:rPr>
              <a:t>Our most dangerous day:  tomorrow.</a:t>
            </a:r>
          </a:p>
          <a:p>
            <a:pPr marL="341313" indent="-341313">
              <a:spcAft>
                <a:spcPts val="600"/>
              </a:spcAft>
              <a:buNone/>
            </a:pPr>
            <a:r>
              <a:rPr lang="en-US" altLang="en-US" dirty="0">
                <a:solidFill>
                  <a:schemeClr val="bg1"/>
                </a:solidFill>
              </a:rPr>
              <a:t>Satan’s greatest lie </a:t>
            </a:r>
            <a:r>
              <a:rPr lang="en-US" altLang="en-US" sz="2800" dirty="0">
                <a:solidFill>
                  <a:schemeClr val="bg1"/>
                </a:solidFill>
              </a:rPr>
              <a:t>(?)</a:t>
            </a:r>
            <a:r>
              <a:rPr lang="en-US" altLang="en-US" dirty="0">
                <a:solidFill>
                  <a:schemeClr val="bg1"/>
                </a:solidFill>
              </a:rPr>
              <a:t>:  ‘there is no hurry.’</a:t>
            </a: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31050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8116" y="1232143"/>
            <a:ext cx="5667768" cy="1040913"/>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Abuse of Privileges,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Lk.12:35-48</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Lk.12:35-36</a:t>
            </a:r>
          </a:p>
        </p:txBody>
      </p:sp>
      <p:sp>
        <p:nvSpPr>
          <p:cNvPr id="3075" name="Rectangle 3"/>
          <p:cNvSpPr>
            <a:spLocks noGrp="1" noChangeArrowheads="1"/>
          </p:cNvSpPr>
          <p:nvPr>
            <p:ph type="body" idx="1"/>
          </p:nvPr>
        </p:nvSpPr>
        <p:spPr>
          <a:xfrm>
            <a:off x="457200" y="914400"/>
            <a:ext cx="8229600" cy="5638800"/>
          </a:xfrm>
        </p:spPr>
        <p:txBody>
          <a:bodyPr/>
          <a:lstStyle/>
          <a:p>
            <a:pPr marL="0" indent="0" algn="ctr">
              <a:spcAft>
                <a:spcPts val="0"/>
              </a:spcAft>
              <a:buNone/>
            </a:pPr>
            <a:r>
              <a:rPr lang="en-US" altLang="en-US" dirty="0">
                <a:solidFill>
                  <a:schemeClr val="bg1"/>
                </a:solidFill>
              </a:rPr>
              <a:t>Active waiting</a:t>
            </a:r>
          </a:p>
          <a:p>
            <a:pPr marL="0" indent="0" algn="ctr">
              <a:spcAft>
                <a:spcPts val="0"/>
              </a:spcAft>
              <a:buNone/>
            </a:pPr>
            <a:r>
              <a:rPr lang="en-US" altLang="en-US" dirty="0">
                <a:solidFill>
                  <a:schemeClr val="bg1"/>
                </a:solidFill>
              </a:rPr>
              <a:t>Miniature parable of virgins (Mt.25)</a:t>
            </a:r>
          </a:p>
          <a:p>
            <a:pPr>
              <a:spcAft>
                <a:spcPts val="0"/>
              </a:spcAft>
            </a:pPr>
            <a:r>
              <a:rPr lang="en-US" altLang="en-US" dirty="0">
                <a:solidFill>
                  <a:schemeClr val="bg1"/>
                </a:solidFill>
              </a:rPr>
              <a:t>35: </a:t>
            </a:r>
            <a:r>
              <a:rPr lang="en-US" altLang="en-US" dirty="0">
                <a:solidFill>
                  <a:srgbClr val="CCFFFF"/>
                </a:solidFill>
              </a:rPr>
              <a:t>girded,</a:t>
            </a:r>
            <a:r>
              <a:rPr lang="en-US" altLang="en-US" dirty="0">
                <a:solidFill>
                  <a:schemeClr val="bg1"/>
                </a:solidFill>
              </a:rPr>
              <a:t> belted. </a:t>
            </a:r>
          </a:p>
          <a:p>
            <a:pPr lvl="1">
              <a:spcAft>
                <a:spcPts val="0"/>
              </a:spcAft>
            </a:pPr>
            <a:r>
              <a:rPr lang="en-US" altLang="en-US" sz="3000" dirty="0">
                <a:solidFill>
                  <a:srgbClr val="CCFFFF"/>
                </a:solidFill>
              </a:rPr>
              <a:t>Your:</a:t>
            </a:r>
            <a:r>
              <a:rPr lang="en-US" altLang="en-US" sz="3000" dirty="0">
                <a:solidFill>
                  <a:schemeClr val="bg1"/>
                </a:solidFill>
              </a:rPr>
              <a:t> personal responsibility</a:t>
            </a:r>
          </a:p>
          <a:p>
            <a:pPr lvl="1">
              <a:spcAft>
                <a:spcPts val="0"/>
              </a:spcAft>
            </a:pPr>
            <a:r>
              <a:rPr lang="en-US" altLang="en-US" sz="3000" dirty="0">
                <a:solidFill>
                  <a:srgbClr val="CCFFFF"/>
                </a:solidFill>
              </a:rPr>
              <a:t>Lamps burning </a:t>
            </a:r>
            <a:endParaRPr lang="en-US" altLang="en-US" sz="3000" dirty="0">
              <a:solidFill>
                <a:schemeClr val="bg1"/>
              </a:solidFill>
            </a:endParaRPr>
          </a:p>
          <a:p>
            <a:pPr>
              <a:spcAft>
                <a:spcPts val="0"/>
              </a:spcAft>
            </a:pPr>
            <a:r>
              <a:rPr lang="en-US" altLang="en-US" sz="3000" dirty="0">
                <a:solidFill>
                  <a:schemeClr val="bg1"/>
                </a:solidFill>
              </a:rPr>
              <a:t>36: </a:t>
            </a:r>
            <a:r>
              <a:rPr lang="en-US" altLang="en-US" sz="3000" dirty="0">
                <a:solidFill>
                  <a:srgbClr val="CCFFFF"/>
                </a:solidFill>
              </a:rPr>
              <a:t>wait for Master</a:t>
            </a:r>
            <a:endParaRPr lang="en-US" altLang="en-US" dirty="0">
              <a:solidFill>
                <a:schemeClr val="bg1"/>
              </a:solidFill>
            </a:endParaRPr>
          </a:p>
        </p:txBody>
      </p:sp>
    </p:spTree>
    <p:extLst>
      <p:ext uri="{BB962C8B-B14F-4D97-AF65-F5344CB8AC3E}">
        <p14:creationId xmlns:p14="http://schemas.microsoft.com/office/powerpoint/2010/main" xmlns="" val="3974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Lk.12:36-40</a:t>
            </a:r>
          </a:p>
        </p:txBody>
      </p:sp>
      <p:sp>
        <p:nvSpPr>
          <p:cNvPr id="3075" name="Rectangle 3"/>
          <p:cNvSpPr>
            <a:spLocks noGrp="1" noChangeArrowheads="1"/>
          </p:cNvSpPr>
          <p:nvPr>
            <p:ph type="body" idx="1"/>
          </p:nvPr>
        </p:nvSpPr>
        <p:spPr>
          <a:xfrm>
            <a:off x="457200" y="914400"/>
            <a:ext cx="8229600" cy="5638800"/>
          </a:xfrm>
        </p:spPr>
        <p:txBody>
          <a:bodyPr/>
          <a:lstStyle/>
          <a:p>
            <a:pPr marL="0" indent="0" algn="ctr">
              <a:spcAft>
                <a:spcPts val="0"/>
              </a:spcAft>
              <a:buNone/>
            </a:pPr>
            <a:r>
              <a:rPr lang="en-US" altLang="en-US" dirty="0">
                <a:solidFill>
                  <a:schemeClr val="bg1"/>
                </a:solidFill>
              </a:rPr>
              <a:t>What Master will do</a:t>
            </a:r>
          </a:p>
          <a:p>
            <a:pPr>
              <a:spcAft>
                <a:spcPts val="0"/>
              </a:spcAft>
            </a:pPr>
            <a:r>
              <a:rPr lang="en-US" altLang="en-US" dirty="0">
                <a:solidFill>
                  <a:schemeClr val="bg1"/>
                </a:solidFill>
              </a:rPr>
              <a:t>36-37: </a:t>
            </a:r>
            <a:r>
              <a:rPr lang="en-US" altLang="en-US" dirty="0">
                <a:solidFill>
                  <a:srgbClr val="CCFFFF"/>
                </a:solidFill>
              </a:rPr>
              <a:t>return…come…knock</a:t>
            </a:r>
            <a:endParaRPr lang="en-US" altLang="en-US" dirty="0">
              <a:solidFill>
                <a:schemeClr val="bg1"/>
              </a:solidFill>
            </a:endParaRPr>
          </a:p>
          <a:p>
            <a:pPr>
              <a:spcAft>
                <a:spcPts val="600"/>
              </a:spcAft>
            </a:pPr>
            <a:r>
              <a:rPr lang="en-US" altLang="en-US" sz="3000" dirty="0">
                <a:solidFill>
                  <a:schemeClr val="bg1"/>
                </a:solidFill>
              </a:rPr>
              <a:t>37: </a:t>
            </a:r>
            <a:r>
              <a:rPr lang="en-US" altLang="en-US" sz="3000" dirty="0">
                <a:solidFill>
                  <a:srgbClr val="CCFFFF"/>
                </a:solidFill>
              </a:rPr>
              <a:t>gird Himself…serve them</a:t>
            </a:r>
          </a:p>
          <a:p>
            <a:pPr marL="0" indent="0" algn="ctr">
              <a:spcAft>
                <a:spcPts val="0"/>
              </a:spcAft>
              <a:buNone/>
            </a:pPr>
            <a:r>
              <a:rPr lang="en-US" altLang="en-US" dirty="0">
                <a:solidFill>
                  <a:schemeClr val="bg1"/>
                </a:solidFill>
              </a:rPr>
              <a:t>What servants must do</a:t>
            </a:r>
          </a:p>
          <a:p>
            <a:pPr>
              <a:spcAft>
                <a:spcPts val="0"/>
              </a:spcAft>
            </a:pPr>
            <a:r>
              <a:rPr lang="en-US" altLang="en-US" sz="3000" dirty="0">
                <a:solidFill>
                  <a:schemeClr val="bg1"/>
                </a:solidFill>
              </a:rPr>
              <a:t>36: </a:t>
            </a:r>
            <a:r>
              <a:rPr lang="en-US" altLang="en-US" sz="3000" dirty="0">
                <a:solidFill>
                  <a:srgbClr val="CCFFFF"/>
                </a:solidFill>
              </a:rPr>
              <a:t>open immediately</a:t>
            </a:r>
          </a:p>
          <a:p>
            <a:pPr>
              <a:spcAft>
                <a:spcPts val="0"/>
              </a:spcAft>
            </a:pPr>
            <a:r>
              <a:rPr lang="en-US" altLang="en-US" sz="3000" dirty="0">
                <a:solidFill>
                  <a:schemeClr val="bg1"/>
                </a:solidFill>
              </a:rPr>
              <a:t>38: </a:t>
            </a:r>
            <a:r>
              <a:rPr lang="en-US" altLang="en-US" sz="3000" dirty="0">
                <a:solidFill>
                  <a:srgbClr val="CCFFFF"/>
                </a:solidFill>
              </a:rPr>
              <a:t>found</a:t>
            </a:r>
            <a:r>
              <a:rPr lang="en-US" altLang="en-US" sz="3000" dirty="0">
                <a:solidFill>
                  <a:schemeClr val="bg1"/>
                </a:solidFill>
              </a:rPr>
              <a:t> </a:t>
            </a:r>
            <a:r>
              <a:rPr lang="en-US" altLang="en-US" sz="3000" dirty="0">
                <a:solidFill>
                  <a:srgbClr val="CCFFFF"/>
                </a:solidFill>
              </a:rPr>
              <a:t>watching</a:t>
            </a:r>
          </a:p>
          <a:p>
            <a:pPr>
              <a:spcAft>
                <a:spcPts val="0"/>
              </a:spcAft>
            </a:pPr>
            <a:r>
              <a:rPr lang="en-US" altLang="en-US" sz="3000" dirty="0">
                <a:solidFill>
                  <a:schemeClr val="bg1"/>
                </a:solidFill>
              </a:rPr>
              <a:t>39-40: </a:t>
            </a:r>
            <a:r>
              <a:rPr lang="en-US" altLang="en-US" sz="3000" dirty="0">
                <a:solidFill>
                  <a:srgbClr val="CCFFFF"/>
                </a:solidFill>
              </a:rPr>
              <a:t>not caught unprepared</a:t>
            </a: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xmlns="" id="{AE60176E-7C54-4796-81CE-5503DA8A4213}"/>
              </a:ext>
            </a:extLst>
          </p:cNvPr>
          <p:cNvSpPr/>
          <p:nvPr/>
        </p:nvSpPr>
        <p:spPr>
          <a:xfrm>
            <a:off x="1254456" y="5029200"/>
            <a:ext cx="6656696" cy="10668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Master was expected at some time; thief, not at all.   </a:t>
            </a:r>
            <a:r>
              <a:rPr lang="en-US" sz="2800" dirty="0"/>
              <a:t>(V.40)</a:t>
            </a:r>
            <a:endParaRPr lang="en-US" dirty="0"/>
          </a:p>
        </p:txBody>
      </p:sp>
    </p:spTree>
    <p:extLst>
      <p:ext uri="{BB962C8B-B14F-4D97-AF65-F5344CB8AC3E}">
        <p14:creationId xmlns:p14="http://schemas.microsoft.com/office/powerpoint/2010/main" xmlns="" val="142999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Lk.12:41, Peter’s question</a:t>
            </a:r>
          </a:p>
        </p:txBody>
      </p:sp>
      <p:sp>
        <p:nvSpPr>
          <p:cNvPr id="3075" name="Rectangle 3"/>
          <p:cNvSpPr>
            <a:spLocks noGrp="1" noChangeArrowheads="1"/>
          </p:cNvSpPr>
          <p:nvPr>
            <p:ph type="body" idx="1"/>
          </p:nvPr>
        </p:nvSpPr>
        <p:spPr>
          <a:xfrm>
            <a:off x="498768" y="762000"/>
            <a:ext cx="8153400" cy="5638800"/>
          </a:xfrm>
        </p:spPr>
        <p:txBody>
          <a:bodyPr/>
          <a:lstStyle/>
          <a:p>
            <a:pPr marL="0" indent="0" algn="ctr">
              <a:spcAft>
                <a:spcPts val="0"/>
              </a:spcAft>
              <a:buNone/>
            </a:pPr>
            <a:r>
              <a:rPr lang="en-US" altLang="en-US" dirty="0">
                <a:solidFill>
                  <a:schemeClr val="bg1"/>
                </a:solidFill>
              </a:rPr>
              <a:t>Jesus answers</a:t>
            </a:r>
            <a:endParaRPr lang="en-US" altLang="en-US" sz="3600" dirty="0">
              <a:solidFill>
                <a:schemeClr val="bg1"/>
              </a:solidFill>
            </a:endParaRPr>
          </a:p>
          <a:p>
            <a:pPr>
              <a:spcAft>
                <a:spcPts val="600"/>
              </a:spcAft>
            </a:pPr>
            <a:r>
              <a:rPr lang="en-US" altLang="en-US" dirty="0">
                <a:solidFill>
                  <a:schemeClr val="bg1"/>
                </a:solidFill>
              </a:rPr>
              <a:t>42-44: </a:t>
            </a:r>
            <a:r>
              <a:rPr lang="en-US" altLang="en-US" dirty="0">
                <a:solidFill>
                  <a:srgbClr val="CCFFFF"/>
                </a:solidFill>
              </a:rPr>
              <a:t>faithful and wise steward: blessed for ‘</a:t>
            </a:r>
            <a:r>
              <a:rPr lang="en-US" altLang="en-US" u="sng" dirty="0">
                <a:solidFill>
                  <a:srgbClr val="CCFFFF"/>
                </a:solidFill>
              </a:rPr>
              <a:t>so doing</a:t>
            </a:r>
            <a:r>
              <a:rPr lang="en-US" altLang="en-US" dirty="0">
                <a:solidFill>
                  <a:srgbClr val="CCFFFF"/>
                </a:solidFill>
              </a:rPr>
              <a:t>’ . . . </a:t>
            </a:r>
            <a:r>
              <a:rPr lang="en-US" altLang="en-US" dirty="0">
                <a:solidFill>
                  <a:schemeClr val="bg1"/>
                </a:solidFill>
              </a:rPr>
              <a:t>(43)</a:t>
            </a:r>
          </a:p>
          <a:p>
            <a:pPr>
              <a:spcAft>
                <a:spcPts val="300"/>
              </a:spcAft>
            </a:pPr>
            <a:r>
              <a:rPr lang="en-US" altLang="en-US" dirty="0">
                <a:solidFill>
                  <a:schemeClr val="bg1"/>
                </a:solidFill>
              </a:rPr>
              <a:t>45: </a:t>
            </a:r>
            <a:r>
              <a:rPr lang="en-US" altLang="en-US" dirty="0">
                <a:solidFill>
                  <a:srgbClr val="CCFFFF"/>
                </a:solidFill>
              </a:rPr>
              <a:t>but ‘that’ servant . . . </a:t>
            </a:r>
            <a:endParaRPr lang="en-US" altLang="en-US" sz="3000" dirty="0">
              <a:solidFill>
                <a:srgbClr val="CCFFFF"/>
              </a:solidFill>
            </a:endParaRPr>
          </a:p>
          <a:p>
            <a:pPr lvl="1">
              <a:spcBef>
                <a:spcPts val="0"/>
              </a:spcBef>
              <a:spcAft>
                <a:spcPts val="600"/>
              </a:spcAft>
            </a:pPr>
            <a:r>
              <a:rPr lang="en-US" altLang="en-US" sz="3000" dirty="0">
                <a:solidFill>
                  <a:srgbClr val="FFFF00"/>
                </a:solidFill>
              </a:rPr>
              <a:t>His heart says: </a:t>
            </a:r>
            <a:r>
              <a:rPr lang="en-US" altLang="en-US" sz="3000" dirty="0">
                <a:solidFill>
                  <a:schemeClr val="bg1">
                    <a:lumMod val="95000"/>
                  </a:schemeClr>
                </a:solidFill>
              </a:rPr>
              <a:t>fallible, human standard</a:t>
            </a:r>
          </a:p>
          <a:p>
            <a:pPr lvl="1">
              <a:spcAft>
                <a:spcPts val="600"/>
              </a:spcAft>
            </a:pPr>
            <a:r>
              <a:rPr lang="en-US" altLang="en-US" sz="3000" dirty="0">
                <a:solidFill>
                  <a:srgbClr val="FFFF00"/>
                </a:solidFill>
              </a:rPr>
              <a:t>He thinks master delays </a:t>
            </a:r>
            <a:r>
              <a:rPr lang="en-US" altLang="en-US" sz="3000" dirty="0">
                <a:solidFill>
                  <a:schemeClr val="bg1"/>
                </a:solidFill>
              </a:rPr>
              <a:t>(</a:t>
            </a:r>
            <a:r>
              <a:rPr lang="en-US" altLang="en-US" sz="3000" dirty="0">
                <a:solidFill>
                  <a:schemeClr val="bg1">
                    <a:lumMod val="95000"/>
                  </a:schemeClr>
                </a:solidFill>
              </a:rPr>
              <a:t>time guessing)</a:t>
            </a:r>
          </a:p>
          <a:p>
            <a:pPr lvl="1">
              <a:spcAft>
                <a:spcPts val="600"/>
              </a:spcAft>
            </a:pPr>
            <a:r>
              <a:rPr lang="en-US" altLang="en-US" sz="3000" dirty="0">
                <a:solidFill>
                  <a:srgbClr val="FFFF00"/>
                </a:solidFill>
              </a:rPr>
              <a:t>He abusively bullies . . . eats, drinks: </a:t>
            </a:r>
            <a:r>
              <a:rPr lang="en-US" altLang="en-US" sz="3000" dirty="0">
                <a:solidFill>
                  <a:schemeClr val="bg1">
                    <a:lumMod val="95000"/>
                  </a:schemeClr>
                </a:solidFill>
              </a:rPr>
              <a:t>self-indulgence; ‘repent’ later</a:t>
            </a:r>
            <a:endParaRPr lang="en-US" altLang="en-US" sz="3000" dirty="0">
              <a:solidFill>
                <a:srgbClr val="CCFFFF"/>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16185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Lk.12:46</a:t>
            </a:r>
          </a:p>
        </p:txBody>
      </p:sp>
      <p:sp>
        <p:nvSpPr>
          <p:cNvPr id="3075" name="Rectangle 3"/>
          <p:cNvSpPr>
            <a:spLocks noGrp="1" noChangeArrowheads="1"/>
          </p:cNvSpPr>
          <p:nvPr>
            <p:ph type="body" idx="1"/>
          </p:nvPr>
        </p:nvSpPr>
        <p:spPr>
          <a:xfrm>
            <a:off x="498768" y="762000"/>
            <a:ext cx="8153400" cy="5638800"/>
          </a:xfrm>
        </p:spPr>
        <p:txBody>
          <a:bodyPr/>
          <a:lstStyle/>
          <a:p>
            <a:pPr>
              <a:spcBef>
                <a:spcPts val="600"/>
              </a:spcBef>
              <a:spcAft>
                <a:spcPts val="600"/>
              </a:spcAft>
            </a:pPr>
            <a:r>
              <a:rPr lang="en-US" altLang="en-US" dirty="0">
                <a:solidFill>
                  <a:srgbClr val="FFFF00"/>
                </a:solidFill>
              </a:rPr>
              <a:t>Caught unprepared</a:t>
            </a:r>
          </a:p>
          <a:p>
            <a:pPr>
              <a:spcBef>
                <a:spcPts val="600"/>
              </a:spcBef>
              <a:spcAft>
                <a:spcPts val="600"/>
              </a:spcAft>
            </a:pPr>
            <a:r>
              <a:rPr lang="en-US" altLang="en-US" dirty="0">
                <a:solidFill>
                  <a:srgbClr val="FFFF00"/>
                </a:solidFill>
              </a:rPr>
              <a:t>Cut in two </a:t>
            </a:r>
            <a:r>
              <a:rPr lang="en-US" altLang="en-US" dirty="0">
                <a:solidFill>
                  <a:schemeClr val="bg1">
                    <a:lumMod val="95000"/>
                  </a:schemeClr>
                </a:solidFill>
              </a:rPr>
              <a:t>(two parts): led </a:t>
            </a:r>
            <a:r>
              <a:rPr lang="en-US" altLang="en-US" u="sng" dirty="0">
                <a:solidFill>
                  <a:schemeClr val="bg1">
                    <a:lumMod val="95000"/>
                  </a:schemeClr>
                </a:solidFill>
              </a:rPr>
              <a:t>double</a:t>
            </a:r>
            <a:r>
              <a:rPr lang="en-US" altLang="en-US" dirty="0">
                <a:solidFill>
                  <a:schemeClr val="bg1">
                    <a:lumMod val="95000"/>
                  </a:schemeClr>
                </a:solidFill>
              </a:rPr>
              <a:t> life</a:t>
            </a:r>
          </a:p>
          <a:p>
            <a:pPr lvl="1">
              <a:spcBef>
                <a:spcPts val="600"/>
              </a:spcBef>
              <a:spcAft>
                <a:spcPts val="600"/>
              </a:spcAft>
            </a:pPr>
            <a:r>
              <a:rPr lang="en-US" altLang="en-US" sz="3200" dirty="0">
                <a:solidFill>
                  <a:schemeClr val="bg1">
                    <a:lumMod val="95000"/>
                  </a:schemeClr>
                </a:solidFill>
              </a:rPr>
              <a:t>Punished with utmost severity; extreme</a:t>
            </a:r>
          </a:p>
          <a:p>
            <a:pPr lvl="2">
              <a:spcBef>
                <a:spcPts val="600"/>
              </a:spcBef>
              <a:spcAft>
                <a:spcPts val="600"/>
              </a:spcAft>
            </a:pPr>
            <a:r>
              <a:rPr lang="en-US" altLang="en-US" sz="3000" dirty="0">
                <a:solidFill>
                  <a:schemeClr val="bg1">
                    <a:lumMod val="95000"/>
                  </a:schemeClr>
                </a:solidFill>
              </a:rPr>
              <a:t>1 Sm.15:33, Agag</a:t>
            </a:r>
          </a:p>
          <a:p>
            <a:pPr lvl="2">
              <a:spcBef>
                <a:spcPts val="600"/>
              </a:spcBef>
              <a:spcAft>
                <a:spcPts val="600"/>
              </a:spcAft>
            </a:pPr>
            <a:r>
              <a:rPr lang="en-US" altLang="en-US" sz="3000" dirty="0">
                <a:solidFill>
                  <a:schemeClr val="bg1">
                    <a:lumMod val="95000"/>
                  </a:schemeClr>
                </a:solidFill>
              </a:rPr>
              <a:t>Dn.2:5, Chaldeans</a:t>
            </a:r>
          </a:p>
          <a:p>
            <a:pPr lvl="2">
              <a:spcBef>
                <a:spcPts val="600"/>
              </a:spcBef>
              <a:spcAft>
                <a:spcPts val="600"/>
              </a:spcAft>
            </a:pPr>
            <a:r>
              <a:rPr lang="en-US" altLang="en-US" sz="3000" dirty="0">
                <a:solidFill>
                  <a:schemeClr val="bg1">
                    <a:lumMod val="95000"/>
                  </a:schemeClr>
                </a:solidFill>
              </a:rPr>
              <a:t>Hb.11:37, saints</a:t>
            </a:r>
          </a:p>
          <a:p>
            <a:pPr lvl="2">
              <a:spcBef>
                <a:spcPts val="0"/>
              </a:spcBef>
              <a:spcAft>
                <a:spcPts val="0"/>
              </a:spcAft>
            </a:pPr>
            <a:r>
              <a:rPr lang="en-US" altLang="en-US" sz="3000" dirty="0">
                <a:solidFill>
                  <a:schemeClr val="bg1">
                    <a:lumMod val="95000"/>
                  </a:schemeClr>
                </a:solidFill>
              </a:rPr>
              <a:t>Lk.12:46, ‘</a:t>
            </a:r>
            <a:r>
              <a:rPr lang="en-US" altLang="en-US" sz="3000" i="1" dirty="0">
                <a:solidFill>
                  <a:schemeClr val="bg1">
                    <a:lumMod val="95000"/>
                  </a:schemeClr>
                </a:solidFill>
              </a:rPr>
              <a:t>appoint him his portion with the unbelievers</a:t>
            </a:r>
            <a:r>
              <a:rPr lang="en-US" altLang="en-US" sz="3000" dirty="0">
                <a:solidFill>
                  <a:schemeClr val="bg1">
                    <a:lumMod val="95000"/>
                  </a:schemeClr>
                </a:solidFill>
              </a:rPr>
              <a:t>’</a:t>
            </a:r>
          </a:p>
          <a:p>
            <a:pPr lvl="3">
              <a:spcBef>
                <a:spcPts val="0"/>
              </a:spcBef>
              <a:spcAft>
                <a:spcPts val="0"/>
              </a:spcAft>
            </a:pPr>
            <a:r>
              <a:rPr lang="en-US" altLang="en-US" sz="3200" dirty="0">
                <a:solidFill>
                  <a:srgbClr val="FFFFCC"/>
                </a:solidFill>
              </a:rPr>
              <a:t>He survives being cut in two</a:t>
            </a:r>
          </a:p>
          <a:p>
            <a:pPr lvl="1">
              <a:spcBef>
                <a:spcPts val="0"/>
              </a:spcBef>
              <a:spcAft>
                <a:spcPts val="0"/>
              </a:spcAft>
            </a:pPr>
            <a:endParaRPr lang="en-US" altLang="en-US" dirty="0">
              <a:solidFill>
                <a:schemeClr val="bg1"/>
              </a:solidFill>
            </a:endParaRPr>
          </a:p>
        </p:txBody>
      </p:sp>
    </p:spTree>
    <p:extLst>
      <p:ext uri="{BB962C8B-B14F-4D97-AF65-F5344CB8AC3E}">
        <p14:creationId xmlns:p14="http://schemas.microsoft.com/office/powerpoint/2010/main" xmlns="" val="233239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Lk.12:46</a:t>
            </a:r>
          </a:p>
        </p:txBody>
      </p:sp>
      <p:sp>
        <p:nvSpPr>
          <p:cNvPr id="3075" name="Rectangle 3"/>
          <p:cNvSpPr>
            <a:spLocks noGrp="1" noChangeArrowheads="1"/>
          </p:cNvSpPr>
          <p:nvPr>
            <p:ph type="body" idx="1"/>
          </p:nvPr>
        </p:nvSpPr>
        <p:spPr>
          <a:xfrm>
            <a:off x="498768" y="609600"/>
            <a:ext cx="8153400" cy="5638800"/>
          </a:xfrm>
        </p:spPr>
        <p:txBody>
          <a:bodyPr/>
          <a:lstStyle/>
          <a:p>
            <a:pPr marL="0" indent="0" algn="ctr">
              <a:spcBef>
                <a:spcPts val="600"/>
              </a:spcBef>
              <a:spcAft>
                <a:spcPts val="0"/>
              </a:spcAft>
              <a:buNone/>
            </a:pPr>
            <a:r>
              <a:rPr lang="en-US" altLang="en-US" dirty="0">
                <a:solidFill>
                  <a:schemeClr val="bg1"/>
                </a:solidFill>
              </a:rPr>
              <a:t>46: </a:t>
            </a:r>
            <a:r>
              <a:rPr lang="en-US" altLang="en-US" sz="2600" dirty="0">
                <a:solidFill>
                  <a:schemeClr val="bg1">
                    <a:lumMod val="95000"/>
                  </a:schemeClr>
                </a:solidFill>
              </a:rPr>
              <a:t>‘</a:t>
            </a:r>
            <a:r>
              <a:rPr lang="en-US" altLang="en-US" sz="2600" i="1" dirty="0">
                <a:solidFill>
                  <a:schemeClr val="bg1">
                    <a:lumMod val="95000"/>
                  </a:schemeClr>
                </a:solidFill>
              </a:rPr>
              <a:t>appoint him his portion with the unbelievers</a:t>
            </a:r>
            <a:r>
              <a:rPr lang="en-US" altLang="en-US" sz="2600" dirty="0" smtClean="0">
                <a:solidFill>
                  <a:schemeClr val="bg1">
                    <a:lumMod val="95000"/>
                  </a:schemeClr>
                </a:solidFill>
              </a:rPr>
              <a:t>’</a:t>
            </a:r>
            <a:endParaRPr lang="en-US" altLang="en-US" sz="2600" dirty="0">
              <a:solidFill>
                <a:schemeClr val="bg1">
                  <a:lumMod val="95000"/>
                </a:schemeClr>
              </a:solidFill>
            </a:endParaRPr>
          </a:p>
          <a:p>
            <a:pPr lvl="1">
              <a:spcBef>
                <a:spcPts val="600"/>
              </a:spcBef>
              <a:spcAft>
                <a:spcPts val="0"/>
              </a:spcAft>
            </a:pPr>
            <a:r>
              <a:rPr lang="en-US" altLang="en-US" sz="3200" dirty="0">
                <a:solidFill>
                  <a:schemeClr val="bg1">
                    <a:lumMod val="95000"/>
                  </a:schemeClr>
                </a:solidFill>
              </a:rPr>
              <a:t>Make him share fate of disobedient </a:t>
            </a:r>
            <a:r>
              <a:rPr lang="en-US" altLang="en-US" sz="1800" dirty="0">
                <a:solidFill>
                  <a:schemeClr val="bg1">
                    <a:lumMod val="95000"/>
                  </a:schemeClr>
                </a:solidFill>
              </a:rPr>
              <a:t>– L-N</a:t>
            </a:r>
            <a:endParaRPr lang="en-US" altLang="en-US" sz="3200" dirty="0">
              <a:solidFill>
                <a:schemeClr val="bg1">
                  <a:lumMod val="95000"/>
                </a:schemeClr>
              </a:solidFill>
            </a:endParaRPr>
          </a:p>
          <a:p>
            <a:pPr marL="0" indent="0">
              <a:spcBef>
                <a:spcPts val="600"/>
              </a:spcBef>
              <a:spcAft>
                <a:spcPts val="0"/>
              </a:spcAft>
              <a:buNone/>
            </a:pPr>
            <a:r>
              <a:rPr lang="en-US" altLang="en-US" sz="3000" dirty="0">
                <a:solidFill>
                  <a:schemeClr val="bg1">
                    <a:lumMod val="95000"/>
                  </a:schemeClr>
                </a:solidFill>
              </a:rPr>
              <a:t>47:</a:t>
            </a:r>
            <a:r>
              <a:rPr lang="en-US" altLang="en-US" sz="3000" dirty="0">
                <a:solidFill>
                  <a:srgbClr val="CCFFFF"/>
                </a:solidFill>
              </a:rPr>
              <a:t> knew; did not prepare or do: many stripes</a:t>
            </a:r>
          </a:p>
          <a:p>
            <a:pPr lvl="1">
              <a:spcBef>
                <a:spcPts val="600"/>
              </a:spcBef>
              <a:spcAft>
                <a:spcPts val="600"/>
              </a:spcAft>
              <a:buFont typeface="Wingdings" panose="05000000000000000000" pitchFamily="2" charset="2"/>
              <a:buChar char="§"/>
            </a:pPr>
            <a:r>
              <a:rPr lang="en-US" altLang="en-US" sz="3000" dirty="0">
                <a:solidFill>
                  <a:schemeClr val="bg1"/>
                </a:solidFill>
              </a:rPr>
              <a:t>Rejecting exceptional privileges brings exceptional </a:t>
            </a:r>
            <a:r>
              <a:rPr lang="en-US" altLang="en-US" sz="3000" dirty="0">
                <a:solidFill>
                  <a:srgbClr val="CCFFFF"/>
                </a:solidFill>
              </a:rPr>
              <a:t>punishment </a:t>
            </a:r>
            <a:r>
              <a:rPr lang="en-US" altLang="en-US" sz="3000" dirty="0">
                <a:solidFill>
                  <a:schemeClr val="bg1"/>
                </a:solidFill>
              </a:rPr>
              <a:t>(48).   </a:t>
            </a:r>
            <a:endParaRPr lang="en-US" altLang="en-US" sz="3000" dirty="0">
              <a:solidFill>
                <a:srgbClr val="FFFFCC"/>
              </a:solidFill>
            </a:endParaRPr>
          </a:p>
          <a:p>
            <a:pPr marL="457200" lvl="1" indent="0">
              <a:spcBef>
                <a:spcPts val="0"/>
              </a:spcBef>
              <a:spcAft>
                <a:spcPts val="0"/>
              </a:spcAft>
              <a:buNone/>
            </a:pPr>
            <a:endParaRPr lang="en-US" altLang="en-US" dirty="0">
              <a:solidFill>
                <a:schemeClr val="bg1"/>
              </a:solidFill>
            </a:endParaRPr>
          </a:p>
        </p:txBody>
      </p:sp>
      <p:cxnSp>
        <p:nvCxnSpPr>
          <p:cNvPr id="4" name="Straight Arrow Connector 3">
            <a:extLst>
              <a:ext uri="{FF2B5EF4-FFF2-40B4-BE49-F238E27FC236}">
                <a16:creationId xmlns:a16="http://schemas.microsoft.com/office/drawing/2014/main" xmlns="" id="{E3B25538-5ECB-477C-927D-68CE9D5D57A6}"/>
              </a:ext>
            </a:extLst>
          </p:cNvPr>
          <p:cNvCxnSpPr>
            <a:cxnSpLocks/>
          </p:cNvCxnSpPr>
          <p:nvPr/>
        </p:nvCxnSpPr>
        <p:spPr>
          <a:xfrm flipV="1">
            <a:off x="5257800" y="2103580"/>
            <a:ext cx="1905000" cy="838200"/>
          </a:xfrm>
          <a:prstGeom prst="straightConnector1">
            <a:avLst/>
          </a:prstGeom>
          <a:ln w="76200">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xmlns="" id="{F1DB8A83-26C9-4E4E-9D18-ACBD5CF03A2C}"/>
              </a:ext>
            </a:extLst>
          </p:cNvPr>
          <p:cNvSpPr/>
          <p:nvPr/>
        </p:nvSpPr>
        <p:spPr>
          <a:xfrm>
            <a:off x="1061112" y="3352800"/>
            <a:ext cx="7024048" cy="2514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000" dirty="0">
                <a:solidFill>
                  <a:srgbClr val="FFFFCC"/>
                </a:solidFill>
              </a:rPr>
              <a:t>“…if the wicked man deserves to be beaten, that the judge will cause him to lie down and be </a:t>
            </a:r>
            <a:r>
              <a:rPr lang="en-US" sz="3000" b="1" u="sng" dirty="0">
                <a:solidFill>
                  <a:srgbClr val="FFFFCC"/>
                </a:solidFill>
              </a:rPr>
              <a:t>beaten</a:t>
            </a:r>
            <a:r>
              <a:rPr lang="en-US" sz="3000" dirty="0">
                <a:solidFill>
                  <a:srgbClr val="FFFFCC"/>
                </a:solidFill>
              </a:rPr>
              <a:t> in his presence, </a:t>
            </a:r>
            <a:r>
              <a:rPr lang="en-US" sz="3000" b="1" u="sng" dirty="0">
                <a:solidFill>
                  <a:srgbClr val="FFFFCC"/>
                </a:solidFill>
              </a:rPr>
              <a:t>according to his guilt</a:t>
            </a:r>
            <a:r>
              <a:rPr lang="en-US" sz="3000" dirty="0">
                <a:solidFill>
                  <a:srgbClr val="FFFFCC"/>
                </a:solidFill>
              </a:rPr>
              <a:t>, with a </a:t>
            </a:r>
            <a:r>
              <a:rPr lang="en-US" sz="3000" b="1" u="sng" dirty="0">
                <a:solidFill>
                  <a:srgbClr val="FFFFCC"/>
                </a:solidFill>
              </a:rPr>
              <a:t>certain number</a:t>
            </a:r>
            <a:r>
              <a:rPr lang="en-US" sz="3000" dirty="0">
                <a:solidFill>
                  <a:srgbClr val="FFFFCC"/>
                </a:solidFill>
              </a:rPr>
              <a:t> of </a:t>
            </a:r>
            <a:r>
              <a:rPr lang="en-US" sz="3000" b="1" u="sng" dirty="0">
                <a:solidFill>
                  <a:srgbClr val="FFFFCC"/>
                </a:solidFill>
              </a:rPr>
              <a:t>blows</a:t>
            </a:r>
            <a:r>
              <a:rPr lang="en-US" sz="3000" dirty="0">
                <a:solidFill>
                  <a:srgbClr val="FFFFCC"/>
                </a:solidFill>
              </a:rPr>
              <a:t>”</a:t>
            </a:r>
            <a:r>
              <a:rPr lang="en-US" altLang="en-US" sz="3000" dirty="0">
                <a:solidFill>
                  <a:srgbClr val="FFFFCC"/>
                </a:solidFill>
              </a:rPr>
              <a:t> </a:t>
            </a:r>
            <a:r>
              <a:rPr lang="en-US" altLang="en-US" sz="2600" dirty="0">
                <a:solidFill>
                  <a:schemeClr val="bg1"/>
                </a:solidFill>
              </a:rPr>
              <a:t>– Dt.25:2</a:t>
            </a:r>
            <a:endParaRPr lang="en-US" sz="2600" dirty="0">
              <a:solidFill>
                <a:schemeClr val="bg1"/>
              </a:solidFill>
            </a:endParaRPr>
          </a:p>
        </p:txBody>
      </p:sp>
    </p:spTree>
    <p:extLst>
      <p:ext uri="{BB962C8B-B14F-4D97-AF65-F5344CB8AC3E}">
        <p14:creationId xmlns:p14="http://schemas.microsoft.com/office/powerpoint/2010/main" xmlns="" val="379943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chemeClr val="bg1"/>
                </a:solidFill>
              </a:rPr>
              <a:t>Lk.12:46</a:t>
            </a:r>
          </a:p>
        </p:txBody>
      </p:sp>
      <p:sp>
        <p:nvSpPr>
          <p:cNvPr id="3075" name="Rectangle 3"/>
          <p:cNvSpPr>
            <a:spLocks noGrp="1" noChangeArrowheads="1"/>
          </p:cNvSpPr>
          <p:nvPr>
            <p:ph type="body" idx="1"/>
          </p:nvPr>
        </p:nvSpPr>
        <p:spPr>
          <a:xfrm>
            <a:off x="498768" y="838200"/>
            <a:ext cx="8153400" cy="5257800"/>
          </a:xfrm>
        </p:spPr>
        <p:txBody>
          <a:bodyPr/>
          <a:lstStyle/>
          <a:p>
            <a:pPr marL="0" indent="0">
              <a:spcBef>
                <a:spcPts val="600"/>
              </a:spcBef>
              <a:spcAft>
                <a:spcPts val="0"/>
              </a:spcAft>
              <a:buNone/>
            </a:pPr>
            <a:r>
              <a:rPr lang="en-US" altLang="en-US" sz="2600" dirty="0">
                <a:solidFill>
                  <a:schemeClr val="bg1">
                    <a:lumMod val="95000"/>
                  </a:schemeClr>
                </a:solidFill>
              </a:rPr>
              <a:t>47:</a:t>
            </a:r>
            <a:r>
              <a:rPr lang="en-US" altLang="en-US" sz="2600" dirty="0">
                <a:solidFill>
                  <a:srgbClr val="CCFFFF"/>
                </a:solidFill>
              </a:rPr>
              <a:t> knew; did not prepare or do: many stripes</a:t>
            </a:r>
          </a:p>
          <a:p>
            <a:pPr lvl="1">
              <a:spcBef>
                <a:spcPts val="600"/>
              </a:spcBef>
              <a:spcAft>
                <a:spcPts val="600"/>
              </a:spcAft>
              <a:buFont typeface="Wingdings" panose="05000000000000000000" pitchFamily="2" charset="2"/>
              <a:buChar char="§"/>
            </a:pPr>
            <a:r>
              <a:rPr lang="en-US" altLang="en-US" sz="2600" dirty="0">
                <a:solidFill>
                  <a:schemeClr val="bg1"/>
                </a:solidFill>
              </a:rPr>
              <a:t>Rejecting exceptional privileges brings exceptional punishment (48).   Dt.25:2</a:t>
            </a:r>
          </a:p>
          <a:p>
            <a:pPr lvl="1">
              <a:spcBef>
                <a:spcPts val="600"/>
              </a:spcBef>
              <a:spcAft>
                <a:spcPts val="600"/>
              </a:spcAft>
              <a:buFont typeface="Wingdings" panose="05000000000000000000" pitchFamily="2" charset="2"/>
              <a:buChar char="§"/>
            </a:pPr>
            <a:r>
              <a:rPr lang="en-US" altLang="en-US" sz="3000" dirty="0">
                <a:solidFill>
                  <a:schemeClr val="bg1"/>
                </a:solidFill>
              </a:rPr>
              <a:t>OT: presumptuous sins.  </a:t>
            </a:r>
            <a:r>
              <a:rPr lang="en-US" altLang="en-US" sz="3000" dirty="0">
                <a:solidFill>
                  <a:srgbClr val="FFFFCC"/>
                </a:solidFill>
              </a:rPr>
              <a:t>Num.15 – </a:t>
            </a:r>
            <a:endParaRPr lang="en-US" altLang="en-US" dirty="0">
              <a:solidFill>
                <a:srgbClr val="FFFFCC"/>
              </a:solidFill>
            </a:endParaRPr>
          </a:p>
        </p:txBody>
      </p:sp>
      <p:sp>
        <p:nvSpPr>
          <p:cNvPr id="5" name="Rectangle 4">
            <a:extLst>
              <a:ext uri="{FF2B5EF4-FFF2-40B4-BE49-F238E27FC236}">
                <a16:creationId xmlns:a16="http://schemas.microsoft.com/office/drawing/2014/main" xmlns="" id="{BB0A8468-FA8A-436C-8EFC-40338BB67B5C}"/>
              </a:ext>
            </a:extLst>
          </p:cNvPr>
          <p:cNvSpPr/>
          <p:nvPr/>
        </p:nvSpPr>
        <p:spPr>
          <a:xfrm>
            <a:off x="480048" y="2895600"/>
            <a:ext cx="8188032" cy="3124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rgbClr val="FFFF00"/>
                </a:solidFill>
              </a:rPr>
              <a:t>30</a:t>
            </a:r>
            <a:r>
              <a:rPr lang="en-US" sz="2800" dirty="0"/>
              <a:t> </a:t>
            </a:r>
            <a:r>
              <a:rPr lang="en-US" sz="2800" dirty="0">
                <a:solidFill>
                  <a:srgbClr val="FFFFCC"/>
                </a:solidFill>
              </a:rPr>
              <a:t>‘But the person who does anything </a:t>
            </a:r>
            <a:r>
              <a:rPr lang="en-US" sz="2800" u="sng" dirty="0" err="1">
                <a:solidFill>
                  <a:srgbClr val="FFFF00"/>
                </a:solidFill>
              </a:rPr>
              <a:t>presump-tuously</a:t>
            </a:r>
            <a:r>
              <a:rPr lang="en-US" sz="2800" dirty="0">
                <a:solidFill>
                  <a:srgbClr val="FFFFCC"/>
                </a:solidFill>
              </a:rPr>
              <a:t>, whether he is native-born or a stranger, that one brings reproach on the Lord, and he shall be </a:t>
            </a:r>
            <a:r>
              <a:rPr lang="en-US" sz="2800" b="1" u="sng" dirty="0">
                <a:solidFill>
                  <a:srgbClr val="FFCC00"/>
                </a:solidFill>
              </a:rPr>
              <a:t>cut off</a:t>
            </a:r>
            <a:r>
              <a:rPr lang="en-US" sz="2800" b="1" dirty="0">
                <a:solidFill>
                  <a:srgbClr val="FFCC00"/>
                </a:solidFill>
              </a:rPr>
              <a:t> </a:t>
            </a:r>
            <a:r>
              <a:rPr lang="en-US" sz="2800" dirty="0">
                <a:solidFill>
                  <a:srgbClr val="FFFFCC"/>
                </a:solidFill>
              </a:rPr>
              <a:t>from among his people.</a:t>
            </a:r>
            <a:r>
              <a:rPr lang="en-US" sz="2800" i="1" dirty="0">
                <a:solidFill>
                  <a:srgbClr val="FFFFCC"/>
                </a:solidFill>
              </a:rPr>
              <a:t>   </a:t>
            </a:r>
            <a:r>
              <a:rPr lang="en-US" sz="2000" b="1" dirty="0">
                <a:solidFill>
                  <a:srgbClr val="FFFF00"/>
                </a:solidFill>
              </a:rPr>
              <a:t>31</a:t>
            </a:r>
            <a:r>
              <a:rPr lang="en-US" sz="2800" i="1" dirty="0"/>
              <a:t> </a:t>
            </a:r>
            <a:r>
              <a:rPr lang="en-US" sz="2800" dirty="0">
                <a:solidFill>
                  <a:srgbClr val="FFCC00"/>
                </a:solidFill>
              </a:rPr>
              <a:t>Because</a:t>
            </a:r>
            <a:r>
              <a:rPr lang="en-US" sz="2800" dirty="0">
                <a:solidFill>
                  <a:srgbClr val="FFFFCC"/>
                </a:solidFill>
              </a:rPr>
              <a:t> he has </a:t>
            </a:r>
            <a:r>
              <a:rPr lang="en-US" sz="2800" u="sng" dirty="0">
                <a:solidFill>
                  <a:srgbClr val="FFFF00"/>
                </a:solidFill>
              </a:rPr>
              <a:t>despised</a:t>
            </a:r>
            <a:r>
              <a:rPr lang="en-US" sz="2800" dirty="0">
                <a:solidFill>
                  <a:srgbClr val="FFFFCC"/>
                </a:solidFill>
              </a:rPr>
              <a:t> the word of the Lord, and has </a:t>
            </a:r>
            <a:r>
              <a:rPr lang="en-US" sz="2800" u="sng" dirty="0">
                <a:solidFill>
                  <a:srgbClr val="FFFF00"/>
                </a:solidFill>
              </a:rPr>
              <a:t>broken</a:t>
            </a:r>
            <a:r>
              <a:rPr lang="en-US" sz="2800" dirty="0">
                <a:solidFill>
                  <a:srgbClr val="FFFFCC"/>
                </a:solidFill>
              </a:rPr>
              <a:t> His commandment, that person shall be </a:t>
            </a:r>
            <a:r>
              <a:rPr lang="en-US" sz="2800" b="1" u="sng" dirty="0">
                <a:solidFill>
                  <a:srgbClr val="FFCC00"/>
                </a:solidFill>
              </a:rPr>
              <a:t>completely cut off</a:t>
            </a:r>
            <a:r>
              <a:rPr lang="en-US" sz="2800" dirty="0">
                <a:solidFill>
                  <a:srgbClr val="FFFFCC"/>
                </a:solidFill>
              </a:rPr>
              <a:t>; his guilt shall be upon him’ </a:t>
            </a:r>
            <a:endParaRPr lang="en-US" sz="3000" dirty="0">
              <a:solidFill>
                <a:srgbClr val="FFFFCC"/>
              </a:solidFill>
            </a:endParaRPr>
          </a:p>
        </p:txBody>
      </p:sp>
    </p:spTree>
    <p:extLst>
      <p:ext uri="{BB962C8B-B14F-4D97-AF65-F5344CB8AC3E}">
        <p14:creationId xmlns:p14="http://schemas.microsoft.com/office/powerpoint/2010/main" xmlns="" val="24919903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2899</TotalTime>
  <Words>855</Words>
  <Application>Microsoft Office PowerPoint</Application>
  <PresentationFormat>On-screen Show (4:3)</PresentationFormat>
  <Paragraphs>135</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Stripes</vt:lpstr>
      <vt:lpstr>I. Abuse of Privileges, Lk.12:35-48</vt:lpstr>
      <vt:lpstr>Lk.12:35-36</vt:lpstr>
      <vt:lpstr>Lk.12:36-40</vt:lpstr>
      <vt:lpstr>Lk.12:41, Peter’s question</vt:lpstr>
      <vt:lpstr>Lk.12:46</vt:lpstr>
      <vt:lpstr>Lk.12:46</vt:lpstr>
      <vt:lpstr>Lk.12:46</vt:lpstr>
      <vt:lpstr>Lk.12:46</vt:lpstr>
      <vt:lpstr>Lk.12:46</vt:lpstr>
      <vt:lpstr>I. Abuse of Privileges</vt:lpstr>
      <vt:lpstr>“Figurative language diminishes the threat”</vt:lpstr>
      <vt:lpstr>“Ignorance excuses sin”</vt:lpstr>
      <vt:lpstr>“Ignorance excuses sin”</vt:lpstr>
      <vt:lpstr>“Ignorance excuses sin”</vt:lpstr>
      <vt:lpstr>“A little knowledge is dangerous thing”</vt:lpstr>
      <vt:lpstr>“I favor balance scale judgment”  [“I do more good than evil”]</vt:lpstr>
      <vt:lpstr>“I favor balance scale judgment”  [“I do more good than evil”]</vt:lpstr>
      <vt:lpstr>“We can guess when He returns”</vt:lpstr>
      <vt:lpstr>Jesus answered Peter’s question (41): who needs to fear?</vt:lpstr>
      <vt:lpstr>‘There is nothing so fatal as to feel that we have plenty of time’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364</cp:revision>
  <dcterms:created xsi:type="dcterms:W3CDTF">2004-01-08T21:08:14Z</dcterms:created>
  <dcterms:modified xsi:type="dcterms:W3CDTF">2018-11-05T01:38:08Z</dcterms:modified>
</cp:coreProperties>
</file>