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5" r:id="rId2"/>
    <p:sldId id="369" r:id="rId3"/>
    <p:sldId id="366" r:id="rId4"/>
    <p:sldId id="395" r:id="rId5"/>
    <p:sldId id="464" r:id="rId6"/>
    <p:sldId id="465" r:id="rId7"/>
    <p:sldId id="466" r:id="rId8"/>
    <p:sldId id="467" r:id="rId9"/>
    <p:sldId id="413" r:id="rId10"/>
    <p:sldId id="468" r:id="rId11"/>
    <p:sldId id="451" r:id="rId12"/>
    <p:sldId id="469" r:id="rId13"/>
    <p:sldId id="470" r:id="rId14"/>
    <p:sldId id="471" r:id="rId15"/>
    <p:sldId id="472" r:id="rId16"/>
    <p:sldId id="473" r:id="rId17"/>
    <p:sldId id="46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99FF33"/>
    <a:srgbClr val="FFCC00"/>
    <a:srgbClr val="FF3300"/>
    <a:srgbClr val="FF9933"/>
    <a:srgbClr val="C0C0C0"/>
    <a:srgbClr val="FFFF00"/>
    <a:srgbClr val="FF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128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6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66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75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12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7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5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40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30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14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6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2Co5.1&amp;off=32&amp;ctx=+the+Resurrection%0a5+~For+we+know+that+if+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7640" y="1600200"/>
            <a:ext cx="5352893" cy="1066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rgbClr val="FFFF00"/>
                </a:solidFill>
              </a:rPr>
              <a:t>Peter’s Passion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914400"/>
            <a:ext cx="4684105" cy="457200"/>
          </a:xfrm>
          <a:solidFill>
            <a:schemeClr val="tx1">
              <a:lumMod val="95000"/>
              <a:lumOff val="5000"/>
            </a:schemeClr>
          </a:solidFill>
          <a:ln w="3175"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Passage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2 Pt.1:12-15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FB611B4-E786-43E2-AAB9-36A557720804}"/>
              </a:ext>
            </a:extLst>
          </p:cNvPr>
          <p:cNvSpPr txBox="1">
            <a:spLocks/>
          </p:cNvSpPr>
          <p:nvPr/>
        </p:nvSpPr>
        <p:spPr bwMode="auto">
          <a:xfrm>
            <a:off x="1743364" y="2133600"/>
            <a:ext cx="5667768" cy="1143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99FF33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8F641F6-3796-4816-960C-ECDCC4D82BE5}"/>
              </a:ext>
            </a:extLst>
          </p:cNvPr>
          <p:cNvSpPr txBox="1">
            <a:spLocks/>
          </p:cNvSpPr>
          <p:nvPr/>
        </p:nvSpPr>
        <p:spPr bwMode="auto">
          <a:xfrm>
            <a:off x="2237508" y="1524000"/>
            <a:ext cx="4684105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(We)</a:t>
            </a:r>
          </a:p>
        </p:txBody>
      </p:sp>
    </p:spTree>
    <p:extLst>
      <p:ext uri="{BB962C8B-B14F-4D97-AF65-F5344CB8AC3E}">
        <p14:creationId xmlns:p14="http://schemas.microsoft.com/office/powerpoint/2010/main" val="3837707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chemeClr val="bg1"/>
                </a:solidFill>
              </a:rPr>
              <a:t>A Good teacher repeats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Jesus, the Master Teacher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Good students relish repetition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5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99FF33"/>
                </a:solidFill>
              </a:rPr>
              <a:t>2. </a:t>
            </a:r>
            <a:r>
              <a:rPr lang="en-US" altLang="en-US" sz="3600" dirty="0">
                <a:solidFill>
                  <a:schemeClr val="bg1"/>
                </a:solidFill>
              </a:rPr>
              <a:t>A Good teacher wants hearers to . . .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Learn the Scriptures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Grow in strength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Mature in skills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D77B99C-B863-435D-9D03-A6A1140E15EF}"/>
              </a:ext>
            </a:extLst>
          </p:cNvPr>
          <p:cNvSpPr/>
          <p:nvPr/>
        </p:nvSpPr>
        <p:spPr>
          <a:xfrm>
            <a:off x="2362200" y="3352800"/>
            <a:ext cx="4419600" cy="2286000"/>
          </a:xfrm>
          <a:prstGeom prst="roundRect">
            <a:avLst/>
          </a:prstGeom>
          <a:solidFill>
            <a:schemeClr val="tx1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</a:rPr>
              <a:t>‘</a:t>
            </a:r>
            <a:r>
              <a:rPr lang="en-US" sz="3100" u="sng" dirty="0">
                <a:solidFill>
                  <a:srgbClr val="FFFFCC"/>
                </a:solidFill>
              </a:rPr>
              <a:t>Knowledge’ in 2 Peter</a:t>
            </a:r>
            <a:r>
              <a:rPr lang="en-US" sz="3100" dirty="0">
                <a:solidFill>
                  <a:srgbClr val="FFFFCC"/>
                </a:solidFill>
              </a:rPr>
              <a:t>:</a:t>
            </a:r>
          </a:p>
          <a:p>
            <a:pPr algn="ctr">
              <a:spcAft>
                <a:spcPts val="300"/>
              </a:spcAft>
            </a:pPr>
            <a:r>
              <a:rPr lang="en-US" sz="3100" dirty="0"/>
              <a:t>1:2,3,5,6,8 [12]</a:t>
            </a:r>
          </a:p>
          <a:p>
            <a:pPr algn="ctr">
              <a:spcAft>
                <a:spcPts val="300"/>
              </a:spcAft>
            </a:pPr>
            <a:r>
              <a:rPr lang="en-US" sz="3100" dirty="0"/>
              <a:t>2:20</a:t>
            </a:r>
          </a:p>
          <a:p>
            <a:pPr algn="ctr"/>
            <a:r>
              <a:rPr lang="en-US" sz="3100" dirty="0"/>
              <a:t>3:[17] 18</a:t>
            </a:r>
          </a:p>
        </p:txBody>
      </p:sp>
    </p:spTree>
    <p:extLst>
      <p:ext uri="{BB962C8B-B14F-4D97-AF65-F5344CB8AC3E}">
        <p14:creationId xmlns:p14="http://schemas.microsoft.com/office/powerpoint/2010/main" val="413994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99FF33"/>
                </a:solidFill>
              </a:rPr>
              <a:t>3. </a:t>
            </a:r>
            <a:r>
              <a:rPr lang="en-US" altLang="en-US" sz="3600" dirty="0">
                <a:solidFill>
                  <a:schemeClr val="bg1"/>
                </a:solidFill>
              </a:rPr>
              <a:t>Memory of Scripture is key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to spiritual growth / faithfulness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CCFFFF"/>
                </a:solidFill>
              </a:rPr>
              <a:t>Key to memory: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Repetition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Time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Zeal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Purpose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Goal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Some begin well…quit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9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99FF33"/>
                </a:solidFill>
              </a:rPr>
              <a:t>4. </a:t>
            </a:r>
            <a:r>
              <a:rPr lang="en-US" altLang="en-US" sz="3600" dirty="0">
                <a:solidFill>
                  <a:schemeClr val="bg1"/>
                </a:solidFill>
              </a:rPr>
              <a:t>Memory of Scripture…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Prompts submission.   Hb.5:8-9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Protects from sin.   Saul / Saul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Promotes teaching skills.   Ac.18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8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99FF33"/>
                </a:solidFill>
              </a:rPr>
              <a:t>5. </a:t>
            </a:r>
            <a:r>
              <a:rPr lang="en-US" altLang="en-US" sz="3600" dirty="0">
                <a:solidFill>
                  <a:schemeClr val="bg1"/>
                </a:solidFill>
              </a:rPr>
              <a:t>All who live in a tent: act now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02F7CF-7D89-4424-A4D7-BEB45D67B563}"/>
              </a:ext>
            </a:extLst>
          </p:cNvPr>
          <p:cNvSpPr/>
          <p:nvPr/>
        </p:nvSpPr>
        <p:spPr>
          <a:xfrm>
            <a:off x="2514600" y="1219200"/>
            <a:ext cx="41148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FF"/>
                </a:solidFill>
              </a:rPr>
              <a:t>‘I’d give 40 years to</a:t>
            </a:r>
            <a:br>
              <a:rPr lang="en-US" altLang="en-US" sz="3200" dirty="0">
                <a:solidFill>
                  <a:srgbClr val="FFFFFF"/>
                </a:solidFill>
              </a:rPr>
            </a:br>
            <a:r>
              <a:rPr lang="en-US" altLang="en-US" sz="3200" dirty="0">
                <a:solidFill>
                  <a:srgbClr val="FFFFFF"/>
                </a:solidFill>
              </a:rPr>
              <a:t>know the Bible like X’</a:t>
            </a:r>
          </a:p>
        </p:txBody>
      </p:sp>
    </p:spTree>
    <p:extLst>
      <p:ext uri="{BB962C8B-B14F-4D97-AF65-F5344CB8AC3E}">
        <p14:creationId xmlns:p14="http://schemas.microsoft.com/office/powerpoint/2010/main" val="221346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rgbClr val="99FF33"/>
                </a:solidFill>
              </a:rPr>
              <a:t>6. </a:t>
            </a:r>
            <a:r>
              <a:rPr lang="en-US" altLang="en-US" sz="3600" dirty="0">
                <a:solidFill>
                  <a:schemeClr val="bg1"/>
                </a:solidFill>
              </a:rPr>
              <a:t>Attitudes determine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eternal destiny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Make your election sure!  (v.10)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0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Conclusion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</a:rPr>
              <a:t>1. </a:t>
            </a:r>
            <a:r>
              <a:rPr lang="en-US" dirty="0">
                <a:solidFill>
                  <a:srgbClr val="CCFFFF"/>
                </a:solidFill>
              </a:rPr>
              <a:t>Admit:</a:t>
            </a:r>
            <a:r>
              <a:rPr lang="en-US" dirty="0">
                <a:solidFill>
                  <a:schemeClr val="bg1"/>
                </a:solidFill>
              </a:rPr>
              <a:t> future of Lord’s church depends on informed Christians.    2 Pt.1:16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99FF33"/>
                </a:solidFill>
              </a:rPr>
              <a:t>2. </a:t>
            </a:r>
            <a:r>
              <a:rPr lang="en-US" dirty="0">
                <a:solidFill>
                  <a:srgbClr val="CCFFFF"/>
                </a:solidFill>
              </a:rPr>
              <a:t>Appeal:</a:t>
            </a:r>
            <a:r>
              <a:rPr lang="en-US" dirty="0">
                <a:solidFill>
                  <a:schemeClr val="bg1"/>
                </a:solidFill>
              </a:rPr>
              <a:t> vow that 2019 will become year of our greatest spiritual growth.   1 Pt.5:10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99FF33"/>
                </a:solidFill>
              </a:rPr>
              <a:t>3. </a:t>
            </a:r>
            <a:r>
              <a:rPr lang="en-US" dirty="0">
                <a:solidFill>
                  <a:srgbClr val="CCFFFF"/>
                </a:solidFill>
              </a:rPr>
              <a:t>Act:</a:t>
            </a:r>
            <a:r>
              <a:rPr lang="en-US" dirty="0">
                <a:solidFill>
                  <a:schemeClr val="bg1"/>
                </a:solidFill>
              </a:rPr>
              <a:t> plan now for then.   2 Pt.2:7-9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1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Early in discipleship, Peter’s passion: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Peter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656" y="1295400"/>
            <a:ext cx="8007924" cy="5105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Conceit, </a:t>
            </a:r>
            <a:r>
              <a:rPr lang="en-US" altLang="en-US" dirty="0">
                <a:solidFill>
                  <a:schemeClr val="bg1"/>
                </a:solidFill>
              </a:rPr>
              <a:t>Mt.20:20…24.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Courage, </a:t>
            </a:r>
            <a:r>
              <a:rPr lang="en-US" altLang="en-US" dirty="0">
                <a:solidFill>
                  <a:schemeClr val="bg1"/>
                </a:solidFill>
              </a:rPr>
              <a:t>Mt.26:31-35.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Collapse, </a:t>
            </a:r>
            <a:r>
              <a:rPr lang="en-US" altLang="en-US" dirty="0">
                <a:solidFill>
                  <a:schemeClr val="bg1"/>
                </a:solidFill>
              </a:rPr>
              <a:t>Mt.26:36-46.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Confusion, </a:t>
            </a:r>
            <a:r>
              <a:rPr lang="en-US" altLang="en-US" dirty="0">
                <a:solidFill>
                  <a:schemeClr val="bg1"/>
                </a:solidFill>
              </a:rPr>
              <a:t>Mt.26:51-54.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Cowardice, </a:t>
            </a:r>
            <a:r>
              <a:rPr lang="en-US" altLang="en-US" dirty="0">
                <a:solidFill>
                  <a:schemeClr val="bg1"/>
                </a:solidFill>
              </a:rPr>
              <a:t>Mt.26:69-75.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F4AA5B-AB39-4836-84D7-4EE2147AECA9}"/>
              </a:ext>
            </a:extLst>
          </p:cNvPr>
          <p:cNvSpPr/>
          <p:nvPr/>
        </p:nvSpPr>
        <p:spPr>
          <a:xfrm>
            <a:off x="5791200" y="1694872"/>
            <a:ext cx="2667000" cy="2667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rgbClr val="FFFF00"/>
                </a:solidFill>
              </a:rPr>
              <a:t>Lord’s training: passion changed.</a:t>
            </a:r>
          </a:p>
          <a:p>
            <a:pPr algn="ctr">
              <a:spcAft>
                <a:spcPts val="300"/>
              </a:spcAft>
            </a:pPr>
            <a:r>
              <a:rPr lang="en-US" sz="2800" dirty="0">
                <a:solidFill>
                  <a:schemeClr val="bg1"/>
                </a:solidFill>
              </a:rPr>
              <a:t>Jn.21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Ga.2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1066800"/>
            <a:ext cx="5667768" cy="11430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99FF33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Passage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Pt.1:12-15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Firm:</a:t>
            </a:r>
            <a:r>
              <a:rPr lang="en-US" altLang="en-US" dirty="0">
                <a:solidFill>
                  <a:schemeClr val="bg1"/>
                </a:solidFill>
              </a:rPr>
              <a:t> not negligent; always ready.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Faithful: </a:t>
            </a:r>
            <a:r>
              <a:rPr lang="en-US" altLang="en-US" dirty="0">
                <a:solidFill>
                  <a:schemeClr val="bg1"/>
                </a:solidFill>
              </a:rPr>
              <a:t>always…‘these things.’  1 Pt.3:15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Focused:</a:t>
            </a:r>
            <a:r>
              <a:rPr lang="en-US" altLang="en-US" dirty="0">
                <a:solidFill>
                  <a:schemeClr val="bg1"/>
                </a:solidFill>
              </a:rPr>
              <a:t> ‘these things’ (5-11).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Fervent:</a:t>
            </a:r>
            <a:r>
              <a:rPr lang="en-US" altLang="en-US" dirty="0">
                <a:solidFill>
                  <a:schemeClr val="bg1"/>
                </a:solidFill>
              </a:rPr>
              <a:t> already established, yet…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99FF33"/>
                </a:solidFill>
              </a:rPr>
              <a:t>Remind</a:t>
            </a:r>
            <a:r>
              <a:rPr lang="en-US" altLang="en-US" sz="3200" dirty="0">
                <a:solidFill>
                  <a:srgbClr val="99FF33"/>
                </a:solidFill>
              </a:rPr>
              <a:t>:</a:t>
            </a:r>
            <a:r>
              <a:rPr lang="en-US" altLang="en-US" sz="3200" dirty="0">
                <a:solidFill>
                  <a:schemeClr val="bg1"/>
                </a:solidFill>
              </a:rPr>
              <a:t> we forget what we don’t use.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99FF33"/>
                </a:solidFill>
              </a:rPr>
              <a:t>Recall</a:t>
            </a:r>
            <a:r>
              <a:rPr lang="en-US" altLang="en-US" sz="3200" dirty="0">
                <a:solidFill>
                  <a:srgbClr val="99FF33"/>
                </a:solidFill>
              </a:rPr>
              <a:t>:</a:t>
            </a:r>
            <a:r>
              <a:rPr lang="en-US" altLang="en-US" sz="3200" dirty="0">
                <a:solidFill>
                  <a:schemeClr val="bg1"/>
                </a:solidFill>
              </a:rPr>
              <a:t> Peter reminds; they recall.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i="1" dirty="0">
                <a:solidFill>
                  <a:srgbClr val="99FF33"/>
                </a:solidFill>
              </a:rPr>
              <a:t>Review</a:t>
            </a:r>
            <a:r>
              <a:rPr lang="en-US" altLang="en-US" sz="3200" dirty="0">
                <a:solidFill>
                  <a:srgbClr val="99FF33"/>
                </a:solidFill>
              </a:rPr>
              <a:t>:</a:t>
            </a:r>
            <a:r>
              <a:rPr lang="en-US" altLang="en-US" sz="3200" dirty="0">
                <a:solidFill>
                  <a:schemeClr val="bg1"/>
                </a:solidFill>
              </a:rPr>
              <a:t> establish (1 Pt.5:10).</a:t>
            </a:r>
          </a:p>
        </p:txBody>
      </p:sp>
    </p:spTree>
    <p:extLst>
      <p:ext uri="{BB962C8B-B14F-4D97-AF65-F5344CB8AC3E}">
        <p14:creationId xmlns:p14="http://schemas.microsoft.com/office/powerpoint/2010/main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Right … thing to do.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In this tent </a:t>
            </a:r>
            <a:r>
              <a:rPr lang="en-US" altLang="en-US" sz="3200" dirty="0">
                <a:solidFill>
                  <a:schemeClr val="bg1"/>
                </a:solidFill>
              </a:rPr>
              <a:t>– 2 Co.5.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Stir up </a:t>
            </a:r>
            <a:r>
              <a:rPr lang="en-US" altLang="en-US" dirty="0">
                <a:solidFill>
                  <a:schemeClr val="bg1"/>
                </a:solidFill>
              </a:rPr>
              <a:t>– wake up, arouse from sleep.  3:1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By memory</a:t>
            </a:r>
            <a:r>
              <a:rPr lang="en-US" altLang="en-US" sz="3200" dirty="0">
                <a:solidFill>
                  <a:schemeClr val="bg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93801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Knowing: </a:t>
            </a:r>
            <a:r>
              <a:rPr lang="en-US" altLang="en-US" dirty="0">
                <a:solidFill>
                  <a:schemeClr val="bg1"/>
                </a:solidFill>
              </a:rPr>
              <a:t>no doubt; Lord said so.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Shortly</a:t>
            </a:r>
            <a:r>
              <a:rPr lang="en-US" altLang="en-US" sz="3200" dirty="0">
                <a:solidFill>
                  <a:schemeClr val="bg1"/>
                </a:solidFill>
              </a:rPr>
              <a:t> … </a:t>
            </a:r>
            <a:r>
              <a:rPr lang="en-US" altLang="en-US" sz="3200" dirty="0">
                <a:solidFill>
                  <a:srgbClr val="FFFFCC"/>
                </a:solidFill>
              </a:rPr>
              <a:t>put o</a:t>
            </a:r>
            <a:r>
              <a:rPr lang="en-US" altLang="en-US" dirty="0">
                <a:solidFill>
                  <a:srgbClr val="FFFFCC"/>
                </a:solidFill>
              </a:rPr>
              <a:t>ff tent</a:t>
            </a:r>
            <a:r>
              <a:rPr lang="en-US" altLang="en-US" dirty="0">
                <a:solidFill>
                  <a:schemeClr val="bg1"/>
                </a:solidFill>
              </a:rPr>
              <a:t>.  Jn.21:18-19.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2 Co.5:1,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D3C035-DD63-440C-81A9-DDD373333094}"/>
              </a:ext>
            </a:extLst>
          </p:cNvPr>
          <p:cNvSpPr/>
          <p:nvPr/>
        </p:nvSpPr>
        <p:spPr>
          <a:xfrm>
            <a:off x="381000" y="2895600"/>
            <a:ext cx="8382000" cy="3276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baseline="30000" dirty="0">
                <a:solidFill>
                  <a:srgbClr val="FFFF00"/>
                </a:solidFill>
              </a:rPr>
              <a:t>1</a:t>
            </a:r>
            <a:r>
              <a:rPr lang="en-US" sz="2400" dirty="0"/>
              <a:t> </a:t>
            </a:r>
            <a:r>
              <a:rPr lang="en-US" sz="3000" dirty="0"/>
              <a:t>For we know that if our earthly house, this tent, is destroyed, we have a building from God, a house not made with hands, eternal in the heavens . . . </a:t>
            </a:r>
            <a:r>
              <a:rPr lang="en-US" sz="2400" b="1" baseline="30000" dirty="0">
                <a:solidFill>
                  <a:srgbClr val="FFFF00"/>
                </a:solidFill>
              </a:rPr>
              <a:t>4</a:t>
            </a:r>
            <a:r>
              <a:rPr lang="en-US" sz="2400" dirty="0"/>
              <a:t> </a:t>
            </a:r>
            <a:r>
              <a:rPr lang="en-US" sz="3000" dirty="0"/>
              <a:t>For we who are in this tent groan, being burdened, not because we want to be unclothed, but further clothed, that mortality may be swallowed up by life. </a:t>
            </a:r>
            <a:endParaRPr lang="en-US" sz="3000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5D16F4C-1EBE-4CDC-992F-D0D1E9310CA2}"/>
              </a:ext>
            </a:extLst>
          </p:cNvPr>
          <p:cNvCxnSpPr/>
          <p:nvPr/>
        </p:nvCxnSpPr>
        <p:spPr>
          <a:xfrm>
            <a:off x="7095836" y="3371272"/>
            <a:ext cx="14478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BF3C85-5F8C-4ADF-9EE7-0B546C40ECA0}"/>
              </a:ext>
            </a:extLst>
          </p:cNvPr>
          <p:cNvCxnSpPr/>
          <p:nvPr/>
        </p:nvCxnSpPr>
        <p:spPr>
          <a:xfrm>
            <a:off x="5934364" y="4742872"/>
            <a:ext cx="14478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90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Careful: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 hurry, hasten; be especially conscientious in discharging an obligation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Ensure: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so that you may be able (be in position to do something)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Always</a:t>
            </a:r>
            <a:r>
              <a:rPr lang="en-US" altLang="en-US" dirty="0">
                <a:solidFill>
                  <a:srgbClr val="FFFFCC"/>
                </a:solidFill>
              </a:rPr>
              <a:t>:</a:t>
            </a:r>
            <a:r>
              <a:rPr lang="en-US" altLang="en-US" dirty="0">
                <a:solidFill>
                  <a:schemeClr val="bg1"/>
                </a:solidFill>
              </a:rPr>
              <a:t> at any time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Reminder: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of these things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Decease:</a:t>
            </a:r>
            <a:r>
              <a:rPr lang="en-US" altLang="en-US" sz="3200" dirty="0">
                <a:solidFill>
                  <a:schemeClr val="bg1"/>
                </a:solidFill>
              </a:rPr>
              <a:t> a way out.  Lk.9:31</a:t>
            </a:r>
          </a:p>
        </p:txBody>
      </p:sp>
    </p:spTree>
    <p:extLst>
      <p:ext uri="{BB962C8B-B14F-4D97-AF65-F5344CB8AC3E}">
        <p14:creationId xmlns:p14="http://schemas.microsoft.com/office/powerpoint/2010/main" val="13767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990600"/>
            <a:ext cx="4684105" cy="457200"/>
          </a:xfrm>
          <a:solidFill>
            <a:schemeClr val="tx1">
              <a:lumMod val="95000"/>
              <a:lumOff val="5000"/>
            </a:schemeClr>
          </a:solidFill>
          <a:ln w="3175"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Passage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2 Pt.1:12-15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FB611B4-E786-43E2-AAB9-36A557720804}"/>
              </a:ext>
            </a:extLst>
          </p:cNvPr>
          <p:cNvSpPr txBox="1">
            <a:spLocks/>
          </p:cNvSpPr>
          <p:nvPr/>
        </p:nvSpPr>
        <p:spPr bwMode="auto">
          <a:xfrm>
            <a:off x="1743364" y="1600200"/>
            <a:ext cx="5667768" cy="1143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99FF33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</a:t>
            </a:r>
          </a:p>
          <a:p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(We)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4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“We have met the enemy and he is us”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We may get </a:t>
            </a:r>
            <a:r>
              <a:rPr lang="en-US" altLang="en-US" dirty="0">
                <a:solidFill>
                  <a:srgbClr val="CCFFFF"/>
                </a:solidFill>
              </a:rPr>
              <a:t>distracted.   </a:t>
            </a:r>
            <a:r>
              <a:rPr lang="en-US" altLang="en-US" dirty="0">
                <a:solidFill>
                  <a:schemeClr val="bg1"/>
                </a:solidFill>
              </a:rPr>
              <a:t>-1:9  </a:t>
            </a:r>
            <a:r>
              <a:rPr lang="en-US" altLang="en-US" sz="2800" dirty="0">
                <a:solidFill>
                  <a:schemeClr val="bg1"/>
                </a:solidFill>
              </a:rPr>
              <a:t>(Lk.10)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We may be</a:t>
            </a:r>
            <a:r>
              <a:rPr lang="en-US" altLang="en-US" sz="3200" dirty="0">
                <a:solidFill>
                  <a:srgbClr val="CCFFFF"/>
                </a:solidFill>
              </a:rPr>
              <a:t> disputed.   </a:t>
            </a:r>
            <a:r>
              <a:rPr lang="en-US" altLang="en-US" sz="3200" dirty="0">
                <a:solidFill>
                  <a:schemeClr val="bg1"/>
                </a:solidFill>
              </a:rPr>
              <a:t>-2:20-22  </a:t>
            </a:r>
            <a:r>
              <a:rPr lang="en-US" altLang="en-US" sz="2800" dirty="0">
                <a:solidFill>
                  <a:schemeClr val="bg1"/>
                </a:solidFill>
              </a:rPr>
              <a:t>(Ac.15)</a:t>
            </a: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We may get </a:t>
            </a:r>
            <a:r>
              <a:rPr lang="en-US" altLang="en-US" dirty="0">
                <a:solidFill>
                  <a:srgbClr val="CCFFFF"/>
                </a:solidFill>
              </a:rPr>
              <a:t>discouraged.  </a:t>
            </a:r>
            <a:r>
              <a:rPr lang="en-US" altLang="en-US" dirty="0">
                <a:solidFill>
                  <a:schemeClr val="bg1"/>
                </a:solidFill>
              </a:rPr>
              <a:t> -3:1-8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9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3792</TotalTime>
  <Words>533</Words>
  <Application>Microsoft Office PowerPoint</Application>
  <PresentationFormat>On-screen Show (4:3)</PresentationFormat>
  <Paragraphs>92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Default Design</vt:lpstr>
      <vt:lpstr>PowerPoint Presentation</vt:lpstr>
      <vt:lpstr>Early in discipleship, Peter’s passion: Peter</vt:lpstr>
      <vt:lpstr>I. The Passage 2 Pt.1:12-15</vt:lpstr>
      <vt:lpstr>12</vt:lpstr>
      <vt:lpstr>13</vt:lpstr>
      <vt:lpstr>14</vt:lpstr>
      <vt:lpstr>15</vt:lpstr>
      <vt:lpstr>I. The Passage: 2 Pt.1:12-15</vt:lpstr>
      <vt:lpstr>“We have met the enemy and he is us”</vt:lpstr>
      <vt:lpstr>I. The Passage: 2 Pt.1:12-15</vt:lpstr>
      <vt:lpstr>1. A Good teacher repeats</vt:lpstr>
      <vt:lpstr>2. A Good teacher wants hearers to . . . </vt:lpstr>
      <vt:lpstr>3. Memory of Scripture is key to spiritual growth / faithfulness</vt:lpstr>
      <vt:lpstr>4. Memory of Scripture…</vt:lpstr>
      <vt:lpstr>5. All who live in a tent: act now</vt:lpstr>
      <vt:lpstr>6. Attitudes determine eternal destiny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464</cp:revision>
  <dcterms:created xsi:type="dcterms:W3CDTF">2004-01-08T21:08:14Z</dcterms:created>
  <dcterms:modified xsi:type="dcterms:W3CDTF">2018-12-17T17:57:10Z</dcterms:modified>
</cp:coreProperties>
</file>