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305" r:id="rId2"/>
    <p:sldId id="369" r:id="rId3"/>
    <p:sldId id="416" r:id="rId4"/>
    <p:sldId id="366" r:id="rId5"/>
    <p:sldId id="395" r:id="rId6"/>
    <p:sldId id="396" r:id="rId7"/>
    <p:sldId id="397" r:id="rId8"/>
    <p:sldId id="398" r:id="rId9"/>
    <p:sldId id="401" r:id="rId10"/>
    <p:sldId id="402" r:id="rId11"/>
    <p:sldId id="403" r:id="rId12"/>
    <p:sldId id="404" r:id="rId13"/>
    <p:sldId id="406" r:id="rId14"/>
    <p:sldId id="407" r:id="rId15"/>
    <p:sldId id="387" r:id="rId16"/>
    <p:sldId id="379" r:id="rId17"/>
    <p:sldId id="408" r:id="rId18"/>
    <p:sldId id="411" r:id="rId19"/>
    <p:sldId id="409" r:id="rId2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CC"/>
    <a:srgbClr val="99FF33"/>
    <a:srgbClr val="CCFFFF"/>
    <a:srgbClr val="FFCC00"/>
    <a:srgbClr val="FF9900"/>
    <a:srgbClr val="B2B2B2"/>
    <a:srgbClr val="FFCCFF"/>
    <a:srgbClr val="0066FF"/>
    <a:srgbClr val="FF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 showGuides="1">
      <p:cViewPr varScale="1">
        <p:scale>
          <a:sx n="106" d="100"/>
          <a:sy n="106" d="100"/>
        </p:scale>
        <p:origin x="168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E0F358-7D01-4D68-BB99-394C091459F0}" type="datetimeFigureOut">
              <a:rPr lang="en-US" smtClean="0"/>
              <a:t>12/17/2018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C5D134-76E8-4430-B990-5385720D37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95397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16541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75975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4311267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7342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570243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63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84610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85248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910975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341682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5318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3C5D134-76E8-4430-B990-5385720D373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085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8CC59-2BB9-4D66-89EA-EC5F53207BB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343019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5E277CA-B34E-4685-9764-05F1582DD56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0258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7A44EF-35B6-4BA2-94E8-8A291C309A8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257068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0CDB0-671E-4BF2-9B05-F278A425E81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2600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4083BD-CC05-454A-B5F3-8330BAA7D3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187720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ECCE5FA-4EEC-4547-8EDF-B41A7E5E2D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7248921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8784FB7-DB9A-46D2-B1A2-EB73675BA57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99842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1718E9-636E-4686-8A5C-2BD8042C234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089713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6E69D4D-AEBA-443F-A46F-AF483A246E5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869465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90F0AC7-175D-42AC-BE4B-9BBD2289AF4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352750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51F513-D9AC-4E72-A51A-42CDBCD9FF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40563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F9C68EBA-A7B9-429F-ABFC-7908F04228D3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7" grpId="0" uiExpand="1" build="p">
        <p:tmplLst>
          <p:tmpl lvl="1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2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3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4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  <p:tmpl lvl="5">
            <p:tnLst>
              <p:par>
                <p:cTn presetID="1" presetClass="entr" presetSubtype="0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1027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</p:childTnLst>
                </p:cTn>
              </p:par>
            </p:tnLst>
          </p:tmpl>
        </p:tmplLst>
      </p:bldP>
    </p:bldLst>
  </p:timing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accent2">
            <a:lumMod val="5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6000" y="1219200"/>
            <a:ext cx="4572000" cy="4419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2438400" y="2379408"/>
            <a:ext cx="4419600" cy="21336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4400" dirty="0">
              <a:solidFill>
                <a:schemeClr val="tx1"/>
              </a:solidFill>
            </a:endParaRPr>
          </a:p>
        </p:txBody>
      </p:sp>
      <p:sp>
        <p:nvSpPr>
          <p:cNvPr id="3" name="Rectangle: Rounded Corners 2">
            <a:extLst>
              <a:ext uri="{FF2B5EF4-FFF2-40B4-BE49-F238E27FC236}">
                <a16:creationId xmlns:a16="http://schemas.microsoft.com/office/drawing/2014/main" id="{1BBC1824-2D85-4E16-8CEF-63034EC2D16E}"/>
              </a:ext>
            </a:extLst>
          </p:cNvPr>
          <p:cNvSpPr/>
          <p:nvPr/>
        </p:nvSpPr>
        <p:spPr>
          <a:xfrm>
            <a:off x="1897640" y="1600200"/>
            <a:ext cx="5352893" cy="1295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800" dirty="0">
                <a:solidFill>
                  <a:srgbClr val="FFFF00"/>
                </a:solidFill>
              </a:rPr>
              <a:t>Faith-Based Plan</a:t>
            </a:r>
            <a:br>
              <a:rPr lang="en-US" sz="3800" dirty="0">
                <a:solidFill>
                  <a:srgbClr val="FFFF00"/>
                </a:solidFill>
              </a:rPr>
            </a:br>
            <a:r>
              <a:rPr lang="en-US" sz="3800" dirty="0">
                <a:solidFill>
                  <a:srgbClr val="FFFF00"/>
                </a:solidFill>
              </a:rPr>
              <a:t>For Novices</a:t>
            </a:r>
            <a:endParaRPr lang="en-US" sz="2800" dirty="0">
              <a:solidFill>
                <a:srgbClr val="FFFF00"/>
              </a:solidFill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523C973-3A9C-4678-954A-1D0BB346D6EF}"/>
              </a:ext>
            </a:extLst>
          </p:cNvPr>
          <p:cNvSpPr/>
          <p:nvPr/>
        </p:nvSpPr>
        <p:spPr>
          <a:xfrm>
            <a:off x="1897078" y="3048000"/>
            <a:ext cx="5352893" cy="533400"/>
          </a:xfrm>
          <a:prstGeom prst="round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>
                <a:solidFill>
                  <a:schemeClr val="bg1"/>
                </a:solidFill>
              </a:rPr>
              <a:t>1-2 Thessalonians</a:t>
            </a:r>
            <a:endParaRPr lang="en-US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5940845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Th.5:8, breastplate of faith and love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Bullet-proof vest . . .  </a:t>
            </a:r>
          </a:p>
          <a:p>
            <a:pPr lvl="1"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 algn="ctr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E9C49F63-D164-4954-8473-25E699369B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46169978"/>
              </p:ext>
            </p:extLst>
          </p:nvPr>
        </p:nvGraphicFramePr>
        <p:xfrm>
          <a:off x="1524000" y="1706880"/>
          <a:ext cx="6096000" cy="28346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3048000">
                  <a:extLst>
                    <a:ext uri="{9D8B030D-6E8A-4147-A177-3AD203B41FA5}">
                      <a16:colId xmlns:a16="http://schemas.microsoft.com/office/drawing/2014/main" val="2612123789"/>
                    </a:ext>
                  </a:extLst>
                </a:gridCol>
                <a:gridCol w="3048000">
                  <a:extLst>
                    <a:ext uri="{9D8B030D-6E8A-4147-A177-3AD203B41FA5}">
                      <a16:colId xmlns:a16="http://schemas.microsoft.com/office/drawing/2014/main" val="190681205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1 Th.5:8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Ep.6:14,16,17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306393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Breastplate: faith / love</a:t>
                      </a:r>
                    </a:p>
                    <a:p>
                      <a:pPr algn="ctr"/>
                      <a:r>
                        <a:rPr lang="en-US" sz="2800" dirty="0"/>
                        <a:t>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Breastplate: righteousness;</a:t>
                      </a:r>
                    </a:p>
                    <a:p>
                      <a:pPr algn="ctr"/>
                      <a:r>
                        <a:rPr lang="en-US" sz="2800" dirty="0"/>
                        <a:t>Shield: faith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2149616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Helmet: hope of salvation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dirty="0"/>
                        <a:t>Helmet: of salvation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962292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354041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 Th.1:3, faith increases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Ro.10:17.   Hb.10-11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Want more faith?  Hear (read, study…)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Be encouraged by examples of faith, living and dead (2 Th.1:4)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Be moved by exhortations of others (Hb.13:22)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Act on knowledge (Mt.25)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Grow in good works, Rv.2:19</a:t>
            </a:r>
          </a:p>
          <a:p>
            <a:pPr lvl="1"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20319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 Th.1:4, boast of faithfulness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Abraham – Gn.12 . . . 22 / Hb.11; Ja.2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BUT: Ga.3-4, imitators</a:t>
            </a:r>
            <a:endParaRPr lang="en-US" alt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53737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 Th.2:13, belief of truth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Ac.17:11, lifetime attitude</a:t>
            </a:r>
          </a:p>
          <a:p>
            <a:pPr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Christians are holy haters (2</a:t>
            </a:r>
            <a:r>
              <a:rPr lang="en-US" altLang="en-US" dirty="0">
                <a:solidFill>
                  <a:schemeClr val="bg1"/>
                </a:solidFill>
              </a:rPr>
              <a:t>:9-12)</a:t>
            </a:r>
            <a:endParaRPr lang="en-US" altLang="en-US" sz="3200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31981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2 Th.3:2, not all have faith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Don’t let their unbelief influence you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Hb.3-4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7044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42862" y="762000"/>
            <a:ext cx="4258277" cy="457200"/>
          </a:xfrm>
          <a:solidFill>
            <a:schemeClr val="bg1"/>
          </a:solid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2400" dirty="0">
                <a:solidFill>
                  <a:schemeClr val="tx1"/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List</a:t>
            </a:r>
          </a:p>
        </p:txBody>
      </p:sp>
      <p:sp>
        <p:nvSpPr>
          <p:cNvPr id="3" name="Title 1">
            <a:extLst>
              <a:ext uri="{FF2B5EF4-FFF2-40B4-BE49-F238E27FC236}">
                <a16:creationId xmlns:a16="http://schemas.microsoft.com/office/drawing/2014/main" id="{0FE405F5-6413-4C12-8231-C2C829FB845B}"/>
              </a:ext>
            </a:extLst>
          </p:cNvPr>
          <p:cNvSpPr txBox="1">
            <a:spLocks/>
          </p:cNvSpPr>
          <p:nvPr/>
        </p:nvSpPr>
        <p:spPr bwMode="auto">
          <a:xfrm>
            <a:off x="2234380" y="1371601"/>
            <a:ext cx="4684105" cy="914399"/>
          </a:xfrm>
          <a:prstGeom prst="rect">
            <a:avLst/>
          </a:prstGeom>
          <a:blipFill>
            <a:blip r:embed="rId2"/>
            <a:tile tx="0" ty="0" sx="100000" sy="100000" flip="none" algn="tl"/>
          </a:blipFill>
          <a:ln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fontAlgn="base">
              <a:spcBef>
                <a:spcPct val="0"/>
              </a:spcBef>
              <a:spcAft>
                <a:spcPct val="0"/>
              </a:spcAft>
              <a:defRPr sz="6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2pPr>
            <a:lvl3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3pPr>
            <a:lvl4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4pPr>
            <a:lvl5pPr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panose="020B0604020202020204" pitchFamily="34" charset="0"/>
              </a:defRPr>
            </a:lvl9pPr>
          </a:lstStyle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II. The Lessons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2198747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Faith alone is not an option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8382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1-2 Thessalonians = James 2 / Hb.11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Active, obedient faith is ‘good news’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</a:rPr>
              <a:t>What is lazy, stagnant, disobedience?   Abel – Cain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Denominations </a:t>
            </a:r>
            <a:r>
              <a:rPr lang="en-US" altLang="en-US" u="sng" dirty="0">
                <a:solidFill>
                  <a:schemeClr val="bg1"/>
                </a:solidFill>
              </a:rPr>
              <a:t>preach</a:t>
            </a:r>
            <a:r>
              <a:rPr lang="en-US" altLang="en-US" dirty="0">
                <a:solidFill>
                  <a:schemeClr val="bg1"/>
                </a:solidFill>
              </a:rPr>
              <a:t> it…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94575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Saving faith is not</a:t>
            </a:r>
            <a:br>
              <a:rPr lang="en-US" altLang="en-US" sz="3600" dirty="0">
                <a:solidFill>
                  <a:srgbClr val="FFFFCC"/>
                </a:solidFill>
              </a:rPr>
            </a:br>
            <a:r>
              <a:rPr lang="en-US" altLang="en-US" sz="3600" dirty="0">
                <a:solidFill>
                  <a:srgbClr val="FFFFCC"/>
                </a:solidFill>
              </a:rPr>
              <a:t>‘directionally challenged’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pPr marL="0" indent="0" algn="ctr">
              <a:buNone/>
            </a:pPr>
            <a:r>
              <a:rPr lang="en-US" altLang="en-US" dirty="0">
                <a:solidFill>
                  <a:schemeClr val="bg1"/>
                </a:solidFill>
              </a:rPr>
              <a:t>(Mere action without direction)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“Just do something” does not save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2 Kings 5 . . . ‘do something great’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256330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Faithfulness is . . .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105400"/>
          </a:xfrm>
        </p:spPr>
        <p:txBody>
          <a:bodyPr/>
          <a:lstStyle/>
          <a:p>
            <a:r>
              <a:rPr lang="en-US" altLang="en-US" dirty="0">
                <a:solidFill>
                  <a:schemeClr val="bg1"/>
                </a:solidFill>
              </a:rPr>
              <a:t>Dedicated and Dependable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</a:rPr>
              <a:t>Husband</a:t>
            </a:r>
          </a:p>
          <a:p>
            <a:pPr lvl="1"/>
            <a:r>
              <a:rPr lang="en-US" altLang="en-US" sz="3200" dirty="0">
                <a:solidFill>
                  <a:schemeClr val="bg1"/>
                </a:solidFill>
              </a:rPr>
              <a:t>Mt.25:21…</a:t>
            </a:r>
          </a:p>
          <a:p>
            <a:pPr marL="457200" lvl="1" indent="0">
              <a:buNone/>
            </a:pPr>
            <a:endParaRPr lang="en-US" altLang="en-US" sz="3200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C79BF485-AB7A-4F9F-98E8-F317349BF849}"/>
              </a:ext>
            </a:extLst>
          </p:cNvPr>
          <p:cNvSpPr/>
          <p:nvPr/>
        </p:nvSpPr>
        <p:spPr>
          <a:xfrm>
            <a:off x="1493980" y="3200400"/>
            <a:ext cx="6172200" cy="1828800"/>
          </a:xfrm>
          <a:prstGeom prst="rect">
            <a:avLst/>
          </a:prstGeom>
          <a:solidFill>
            <a:schemeClr val="accent6">
              <a:lumMod val="50000"/>
            </a:schemeClr>
          </a:solidFill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spcAft>
                <a:spcPts val="600"/>
              </a:spcAft>
            </a:pPr>
            <a:r>
              <a:rPr lang="en-US" sz="3200" dirty="0"/>
              <a:t>‘Faithful’ is not passive waiting.</a:t>
            </a:r>
          </a:p>
          <a:p>
            <a:r>
              <a:rPr lang="en-US" sz="3200" dirty="0"/>
              <a:t>It is doing the job and making the</a:t>
            </a:r>
            <a:br>
              <a:rPr lang="en-US" sz="3200" dirty="0"/>
            </a:br>
            <a:r>
              <a:rPr lang="en-US" sz="3200" dirty="0"/>
              <a:t>most of the opportunity.</a:t>
            </a:r>
          </a:p>
        </p:txBody>
      </p:sp>
    </p:spTree>
    <p:extLst>
      <p:ext uri="{BB962C8B-B14F-4D97-AF65-F5344CB8AC3E}">
        <p14:creationId xmlns:p14="http://schemas.microsoft.com/office/powerpoint/2010/main" val="1362269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Faith endures hard times, 2 Th.1:6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Joseph, Gn.39</a:t>
            </a:r>
          </a:p>
          <a:p>
            <a:r>
              <a:rPr lang="en-US" altLang="en-US" dirty="0">
                <a:solidFill>
                  <a:schemeClr val="bg1"/>
                </a:solidFill>
              </a:rPr>
              <a:t>Faith WILL be tested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601646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219200"/>
          </a:xfrm>
        </p:spPr>
        <p:txBody>
          <a:bodyPr/>
          <a:lstStyle/>
          <a:p>
            <a:r>
              <a:rPr lang="en-US" altLang="en-US" sz="3600" dirty="0">
                <a:solidFill>
                  <a:srgbClr val="FFFFCC"/>
                </a:solidFill>
              </a:rPr>
              <a:t>Faith passages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(1-2 Thessalonians)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Faith, faithful, faithfulness: 14 x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Synonyms: reliability, fidelity, commitment, trust, confidence, etc.</a:t>
            </a:r>
          </a:p>
        </p:txBody>
      </p:sp>
    </p:spTree>
    <p:extLst>
      <p:ext uri="{BB962C8B-B14F-4D97-AF65-F5344CB8AC3E}">
        <p14:creationId xmlns:p14="http://schemas.microsoft.com/office/powerpoint/2010/main" val="29607159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Faith passages are designed to –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u="sng" dirty="0">
                <a:solidFill>
                  <a:srgbClr val="CCFFFF"/>
                </a:solidFill>
              </a:rPr>
              <a:t>Encourage</a:t>
            </a:r>
            <a:r>
              <a:rPr lang="en-US" altLang="en-US" dirty="0">
                <a:solidFill>
                  <a:srgbClr val="CCFFFF"/>
                </a:solidFill>
              </a:rPr>
              <a:t> </a:t>
            </a:r>
            <a:r>
              <a:rPr lang="en-US" altLang="en-US" dirty="0">
                <a:solidFill>
                  <a:schemeClr val="bg1"/>
                </a:solidFill>
              </a:rPr>
              <a:t>us to focus on faithfulness (vital to our salvation).</a:t>
            </a:r>
          </a:p>
          <a:p>
            <a:pPr>
              <a:spcAft>
                <a:spcPts val="600"/>
              </a:spcAft>
            </a:pPr>
            <a:r>
              <a:rPr lang="en-US" altLang="en-US" u="sng" dirty="0">
                <a:solidFill>
                  <a:srgbClr val="CCFFFF"/>
                </a:solidFill>
              </a:rPr>
              <a:t>Elbow</a:t>
            </a:r>
            <a:r>
              <a:rPr lang="en-US" altLang="en-US" dirty="0">
                <a:solidFill>
                  <a:schemeClr val="bg1"/>
                </a:solidFill>
              </a:rPr>
              <a:t> us with dissatisfaction over our past growth.  </a:t>
            </a:r>
          </a:p>
          <a:p>
            <a:pPr>
              <a:spcAft>
                <a:spcPts val="0"/>
              </a:spcAft>
            </a:pPr>
            <a:r>
              <a:rPr lang="en-US" altLang="en-US" u="sng" dirty="0">
                <a:solidFill>
                  <a:srgbClr val="CCFFFF"/>
                </a:solidFill>
              </a:rPr>
              <a:t>Exclude</a:t>
            </a:r>
            <a:r>
              <a:rPr lang="en-US" altLang="en-US" dirty="0">
                <a:solidFill>
                  <a:schemeClr val="bg1"/>
                </a:solidFill>
              </a:rPr>
              <a:t> the unfaithful from eternal life – faith is serious.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7842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29948" y="1232143"/>
            <a:ext cx="4684105" cy="1040913"/>
          </a:xfrm>
          <a:blipFill>
            <a:blip r:embed="rId2"/>
            <a:tile tx="0" ty="0" sx="100000" sy="100000" flip="none" algn="tl"/>
          </a:blipFill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anchor="ctr" anchorCtr="0"/>
          <a:lstStyle/>
          <a:p>
            <a:r>
              <a:rPr lang="en-US" sz="3600" dirty="0">
                <a:solidFill>
                  <a:schemeClr val="accent2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cs typeface="Verdana" panose="020B0604030504040204" pitchFamily="34" charset="0"/>
              </a:rPr>
              <a:t>I. The List</a:t>
            </a:r>
            <a:endParaRPr lang="en-US" sz="4400" dirty="0">
              <a:solidFill>
                <a:schemeClr val="accent2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9486574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Th.1:3, remember work of faith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sz="3400" dirty="0">
                <a:solidFill>
                  <a:schemeClr val="bg1"/>
                </a:solidFill>
              </a:rPr>
              <a:t>2 Th.1:11, fulfill work of faith with power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Some listen…sing…pray, but these can-not replace action.   Rv.2:5.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Mt.21:28…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74663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Th.1:8, faith known everywhere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Ro.1:8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Faith (good news) is meant to be shared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Great danger to congregation: death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Time</a:t>
            </a:r>
          </a:p>
          <a:p>
            <a:pPr lvl="1">
              <a:spcAft>
                <a:spcPts val="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Neglect</a:t>
            </a: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62545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Th.3:2, encourage;</a:t>
            </a:r>
            <a:br>
              <a:rPr lang="en-US" altLang="en-US" sz="3600" dirty="0">
                <a:solidFill>
                  <a:schemeClr val="bg1"/>
                </a:solidFill>
              </a:rPr>
            </a:br>
            <a:r>
              <a:rPr lang="en-US" altLang="en-US" sz="3600" dirty="0">
                <a:solidFill>
                  <a:schemeClr val="bg1"/>
                </a:solidFill>
              </a:rPr>
              <a:t>faith affects others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3340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Comfort, encourage, exhort</a:t>
            </a:r>
            <a:br>
              <a:rPr lang="en-US" altLang="en-US" dirty="0">
                <a:solidFill>
                  <a:srgbClr val="FFFFCC"/>
                </a:solidFill>
              </a:rPr>
            </a:br>
            <a:r>
              <a:rPr lang="en-US" altLang="en-US" dirty="0">
                <a:solidFill>
                  <a:srgbClr val="FFFFCC"/>
                </a:solidFill>
              </a:rPr>
              <a:t>with reference to faith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Zeal encourages; </a:t>
            </a:r>
            <a:r>
              <a:rPr lang="en-US" altLang="en-US" dirty="0" err="1">
                <a:solidFill>
                  <a:schemeClr val="bg1"/>
                </a:solidFill>
              </a:rPr>
              <a:t>lukewarmness</a:t>
            </a:r>
            <a:r>
              <a:rPr lang="en-US" altLang="en-US" dirty="0">
                <a:solidFill>
                  <a:schemeClr val="bg1"/>
                </a:solidFill>
              </a:rPr>
              <a:t> sickens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Selfishness focuses on self, not others</a:t>
            </a: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095493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Th.3:5, concern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762000"/>
            <a:ext cx="8229600" cy="5638800"/>
          </a:xfrm>
        </p:spPr>
        <p:txBody>
          <a:bodyPr/>
          <a:lstStyle/>
          <a:p>
            <a:pPr marL="0" indent="0" algn="ctr">
              <a:spcAft>
                <a:spcPts val="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Paul must know state of their faith</a:t>
            </a:r>
          </a:p>
          <a:p>
            <a:pPr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Check temperature…</a:t>
            </a:r>
          </a:p>
          <a:p>
            <a:pPr>
              <a:spcAft>
                <a:spcPts val="400"/>
              </a:spcAft>
            </a:pPr>
            <a:r>
              <a:rPr lang="en-US" altLang="en-US" dirty="0">
                <a:solidFill>
                  <a:schemeClr val="bg1"/>
                </a:solidFill>
              </a:rPr>
              <a:t>Check faith . . .</a:t>
            </a:r>
          </a:p>
          <a:p>
            <a:pPr lvl="1">
              <a:spcAft>
                <a:spcPts val="4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Devoted</a:t>
            </a:r>
            <a:r>
              <a:rPr lang="en-US" altLang="en-US" sz="3200" dirty="0">
                <a:solidFill>
                  <a:schemeClr val="bg1"/>
                </a:solidFill>
              </a:rPr>
              <a:t> (Ja.2:21-23</a:t>
            </a:r>
          </a:p>
          <a:p>
            <a:pPr lvl="1">
              <a:spcAft>
                <a:spcPts val="600"/>
              </a:spcAft>
            </a:pPr>
            <a:r>
              <a:rPr lang="en-US" altLang="en-US" sz="3200" dirty="0">
                <a:solidFill>
                  <a:srgbClr val="FFFFCC"/>
                </a:solidFill>
              </a:rPr>
              <a:t>Dead</a:t>
            </a:r>
            <a:r>
              <a:rPr lang="en-US" altLang="en-US" sz="3200" dirty="0">
                <a:solidFill>
                  <a:schemeClr val="bg1"/>
                </a:solidFill>
              </a:rPr>
              <a:t> (Ja.2:24)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3:6, ‘good news’ of faith</a:t>
            </a:r>
          </a:p>
          <a:p>
            <a:pPr marL="0" indent="0" algn="ctr">
              <a:spcAft>
                <a:spcPts val="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3:7, comforted over their faith</a:t>
            </a:r>
          </a:p>
          <a:p>
            <a:pPr lvl="1"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549349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</a:rPr>
              <a:t>1 Th.3:10, perfect what lacks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914400"/>
            <a:ext cx="8229600" cy="5638800"/>
          </a:xfrm>
        </p:spPr>
        <p:txBody>
          <a:bodyPr/>
          <a:lstStyle/>
          <a:p>
            <a:pPr marL="0" indent="0" algn="ctr">
              <a:spcAft>
                <a:spcPts val="600"/>
              </a:spcAft>
              <a:buNone/>
            </a:pPr>
            <a:r>
              <a:rPr lang="en-US" altLang="en-US" dirty="0">
                <a:solidFill>
                  <a:srgbClr val="FFFFCC"/>
                </a:solidFill>
              </a:rPr>
              <a:t>Perfect:</a:t>
            </a:r>
            <a:r>
              <a:rPr lang="en-US" altLang="en-US" dirty="0">
                <a:solidFill>
                  <a:schemeClr val="bg1"/>
                </a:solidFill>
              </a:rPr>
              <a:t> complete, restore what lacks of faith</a:t>
            </a:r>
          </a:p>
          <a:p>
            <a:pPr>
              <a:spcAft>
                <a:spcPts val="600"/>
              </a:spcAft>
            </a:pPr>
            <a:r>
              <a:rPr lang="en-US" altLang="en-US" dirty="0">
                <a:solidFill>
                  <a:schemeClr val="bg1"/>
                </a:solidFill>
              </a:rPr>
              <a:t>Make list of faults; check them off</a:t>
            </a:r>
          </a:p>
          <a:p>
            <a:pPr>
              <a:spcAft>
                <a:spcPts val="0"/>
              </a:spcAft>
            </a:pPr>
            <a:r>
              <a:rPr lang="en-US" altLang="en-US" dirty="0">
                <a:solidFill>
                  <a:schemeClr val="bg1"/>
                </a:solidFill>
              </a:rPr>
              <a:t>“I” can improve</a:t>
            </a:r>
          </a:p>
          <a:p>
            <a:pPr lvl="1"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lvl="1">
              <a:spcAft>
                <a:spcPts val="0"/>
              </a:spcAft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spcAft>
                <a:spcPts val="0"/>
              </a:spcAft>
              <a:buNone/>
            </a:pPr>
            <a:endParaRPr lang="en-US" altLang="en-US" dirty="0">
              <a:solidFill>
                <a:schemeClr val="bg1"/>
              </a:solidFill>
            </a:endParaRPr>
          </a:p>
          <a:p>
            <a:pPr marL="0" indent="0">
              <a:buNone/>
            </a:pPr>
            <a:endParaRPr lang="en-US" alt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505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2492</TotalTime>
  <Words>545</Words>
  <Application>Microsoft Office PowerPoint</Application>
  <PresentationFormat>On-screen Show (4:3)</PresentationFormat>
  <Paragraphs>104</Paragraphs>
  <Slides>19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Verdana</vt:lpstr>
      <vt:lpstr>Default Design</vt:lpstr>
      <vt:lpstr>PowerPoint Presentation</vt:lpstr>
      <vt:lpstr>Faith passages (1-2 Thessalonians) </vt:lpstr>
      <vt:lpstr>Faith passages are designed to – </vt:lpstr>
      <vt:lpstr>I. The List</vt:lpstr>
      <vt:lpstr>1 Th.1:3, remember work of faith</vt:lpstr>
      <vt:lpstr>1 Th.1:8, faith known everywhere</vt:lpstr>
      <vt:lpstr>1 Th.3:2, encourage; faith affects others</vt:lpstr>
      <vt:lpstr>1 Th.3:5, concern</vt:lpstr>
      <vt:lpstr>1 Th.3:10, perfect what lacks</vt:lpstr>
      <vt:lpstr>1 Th.5:8, breastplate of faith and love</vt:lpstr>
      <vt:lpstr>2 Th.1:3, faith increases</vt:lpstr>
      <vt:lpstr>2 Th.1:4, boast of faithfulness</vt:lpstr>
      <vt:lpstr>2 Th.2:13, belief of truth</vt:lpstr>
      <vt:lpstr>2 Th.3:2, not all have faith</vt:lpstr>
      <vt:lpstr>I. The List</vt:lpstr>
      <vt:lpstr>Faith alone is not an option</vt:lpstr>
      <vt:lpstr>Saving faith is not ‘directionally challenged’</vt:lpstr>
      <vt:lpstr>Faithfulness is . . .</vt:lpstr>
      <vt:lpstr>Faith endures hard times, 2 Th.1:6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 Duggin</dc:creator>
  <cp:lastModifiedBy>Ty Johnson</cp:lastModifiedBy>
  <cp:revision>329</cp:revision>
  <dcterms:created xsi:type="dcterms:W3CDTF">2004-01-08T21:08:14Z</dcterms:created>
  <dcterms:modified xsi:type="dcterms:W3CDTF">2018-12-17T18:00:04Z</dcterms:modified>
</cp:coreProperties>
</file>