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05" r:id="rId2"/>
    <p:sldId id="369" r:id="rId3"/>
    <p:sldId id="366" r:id="rId4"/>
    <p:sldId id="395" r:id="rId5"/>
    <p:sldId id="490" r:id="rId6"/>
    <p:sldId id="491" r:id="rId7"/>
    <p:sldId id="492" r:id="rId8"/>
    <p:sldId id="493" r:id="rId9"/>
    <p:sldId id="494" r:id="rId10"/>
    <p:sldId id="495" r:id="rId11"/>
    <p:sldId id="413" r:id="rId12"/>
    <p:sldId id="496" r:id="rId13"/>
    <p:sldId id="497" r:id="rId14"/>
    <p:sldId id="498" r:id="rId15"/>
    <p:sldId id="483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99FF33"/>
    <a:srgbClr val="CCFFFF"/>
    <a:srgbClr val="C0C0C0"/>
    <a:srgbClr val="FFFF00"/>
    <a:srgbClr val="FF9900"/>
    <a:srgbClr val="FF9933"/>
    <a:srgbClr val="FF3300"/>
    <a:srgbClr val="FFCC00"/>
    <a:srgbClr val="8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2623" autoAdjust="0"/>
    <p:restoredTop sz="94660"/>
  </p:normalViewPr>
  <p:slideViewPr>
    <p:cSldViewPr showGuides="1">
      <p:cViewPr varScale="1">
        <p:scale>
          <a:sx n="65" d="100"/>
          <a:sy n="65" d="100"/>
        </p:scale>
        <p:origin x="-372" y="-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pPr/>
              <a:t>12/30/2018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81654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80847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03696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5164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46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3509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08874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85794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7055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99827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55307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4674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ref.ly/logosres/nkjv?ref=BibleNKJV.Heb3.12&amp;off=0&amp;ctx=+enter+%E2%80%A2My+rest.%E2%80%99%C2%A0%E2%80%9D%0a~%EF%BB%BF12%C2%A0Beware,+brethren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ref.ly/logosres/nkjv?ref=BibleNKJV.Heb3.12&amp;off=0&amp;ctx=+enter+%E2%80%A2My+rest.%E2%80%99%C2%A0%E2%80%9D%0a~%EF%BB%BF12%C2%A0Beware,+brethren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ef.ly/logosres/nkjv?ref=BibleNKJV.Lk9.23&amp;off=55&amp;ctx=24%E2%80%9327;+Mark+8:34%E2%80%9338%0a~%EF%BB%BF23%C2%A0t%EF%BB%BFThen+He+said+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=""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897640" y="1600200"/>
            <a:ext cx="5352893" cy="1066800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00"/>
                </a:solidFill>
              </a:rPr>
              <a:t>Save Your Tears</a:t>
            </a:r>
          </a:p>
        </p:txBody>
      </p:sp>
    </p:spTree>
    <p:extLst>
      <p:ext uri="{BB962C8B-B14F-4D97-AF65-F5344CB8AC3E}">
        <p14:creationId xmlns=""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40425" y="838200"/>
            <a:ext cx="4277634" cy="381000"/>
          </a:xfrm>
          <a:solidFill>
            <a:schemeClr val="tx1">
              <a:lumMod val="95000"/>
              <a:lumOff val="5000"/>
            </a:schemeClr>
          </a:solidFill>
          <a:ln>
            <a:solidFill>
              <a:srgbClr val="C00000"/>
            </a:solidFill>
          </a:ln>
          <a:effectLst/>
        </p:spPr>
        <p:txBody>
          <a:bodyPr anchor="ctr" anchorCtr="0"/>
          <a:lstStyle/>
          <a:p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What Does The Passage Say?</a:t>
            </a:r>
            <a:endParaRPr lang="en-US" sz="1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25B4383C-7DDD-42AF-91AA-2B901ECB05BE}"/>
              </a:ext>
            </a:extLst>
          </p:cNvPr>
          <p:cNvSpPr txBox="1">
            <a:spLocks/>
          </p:cNvSpPr>
          <p:nvPr/>
        </p:nvSpPr>
        <p:spPr bwMode="auto">
          <a:xfrm>
            <a:off x="1734128" y="1371600"/>
            <a:ext cx="5693531" cy="1295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C00000"/>
            </a:solidFill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What Does The</a:t>
            </a:r>
            <a:b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Proverb Mean?</a:t>
            </a:r>
            <a:endParaRPr lang="en-US" sz="3000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4141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Two subjects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Green wood – </a:t>
            </a:r>
            <a:r>
              <a:rPr lang="en-US" altLang="en-US" dirty="0">
                <a:solidFill>
                  <a:srgbClr val="FFFFCC"/>
                </a:solidFill>
              </a:rPr>
              <a:t>Jesus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Dry wood – </a:t>
            </a:r>
            <a:r>
              <a:rPr lang="en-US" altLang="en-US" dirty="0">
                <a:solidFill>
                  <a:srgbClr val="FFFFCC"/>
                </a:solidFill>
              </a:rPr>
              <a:t>Jews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Ezk.20:47-48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Pr.11:31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0492F99A-4B5C-4F42-8B6E-2B09600C2033}"/>
              </a:ext>
            </a:extLst>
          </p:cNvPr>
          <p:cNvSpPr/>
          <p:nvPr/>
        </p:nvSpPr>
        <p:spPr>
          <a:xfrm>
            <a:off x="1177637" y="2438400"/>
            <a:ext cx="6788727" cy="1143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If Jesus [innocent] suffers so much, what can Jews [guilty] expect?</a:t>
            </a:r>
            <a:endParaRPr lang="en-US" sz="3400" dirty="0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D4302EFF-F3F4-4129-B248-0A075D77B439}"/>
              </a:ext>
            </a:extLst>
          </p:cNvPr>
          <p:cNvSpPr/>
          <p:nvPr/>
        </p:nvSpPr>
        <p:spPr>
          <a:xfrm>
            <a:off x="1771360" y="3733800"/>
            <a:ext cx="5610518" cy="1143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If ‘moist’ Jesus can burn,</a:t>
            </a:r>
            <a:br>
              <a:rPr lang="en-US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how much more ‘dry’ Jews</a:t>
            </a:r>
            <a:endParaRPr lang="en-US" sz="3400" dirty="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8737815A-A442-4033-9D0B-C5276746409F}"/>
              </a:ext>
            </a:extLst>
          </p:cNvPr>
          <p:cNvSpPr/>
          <p:nvPr/>
        </p:nvSpPr>
        <p:spPr>
          <a:xfrm>
            <a:off x="3886200" y="5029200"/>
            <a:ext cx="4080164" cy="1295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200" dirty="0"/>
              <a:t>Righteous Job</a:t>
            </a:r>
          </a:p>
          <a:p>
            <a:pPr algn="ctr"/>
            <a:r>
              <a:rPr lang="en-US" sz="3200" dirty="0"/>
              <a:t>Righteous Naboth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2999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Three subjects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</a:rPr>
              <a:t>Romans, Jesus, Jews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</a:rPr>
              <a:t>Romans</a:t>
            </a:r>
            <a:r>
              <a:rPr lang="en-US" altLang="en-US" dirty="0">
                <a:solidFill>
                  <a:schemeClr val="bg1"/>
                </a:solidFill>
              </a:rPr>
              <a:t> cruelly abuse </a:t>
            </a:r>
            <a:r>
              <a:rPr lang="en-US" altLang="en-US" dirty="0">
                <a:solidFill>
                  <a:srgbClr val="FFFFCC"/>
                </a:solidFill>
              </a:rPr>
              <a:t>Jesus</a:t>
            </a:r>
            <a:r>
              <a:rPr lang="en-US" altLang="en-US" dirty="0">
                <a:solidFill>
                  <a:schemeClr val="bg1"/>
                </a:solidFill>
              </a:rPr>
              <a:t> (though  admitting His innocence) . . 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How will Romans treat guilty </a:t>
            </a:r>
            <a:r>
              <a:rPr lang="en-US" altLang="en-US" dirty="0">
                <a:solidFill>
                  <a:srgbClr val="FFFFCC"/>
                </a:solidFill>
              </a:rPr>
              <a:t>Jews</a:t>
            </a:r>
            <a:r>
              <a:rPr lang="en-US" altLang="en-US" dirty="0">
                <a:solidFill>
                  <a:schemeClr val="bg1"/>
                </a:solidFill>
              </a:rPr>
              <a:t>?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Lk.19:41-44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954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One subject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altLang="en-US" dirty="0">
                <a:solidFill>
                  <a:srgbClr val="FFFFCC"/>
                </a:solidFill>
              </a:rPr>
              <a:t>Jews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If mostly green Jewish nation commits this atrocity, what to expect whey they are dry?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In time, every green tree turns dry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Sinners grow worse in time</a:t>
            </a:r>
          </a:p>
          <a:p>
            <a:pPr lvl="2">
              <a:spcBef>
                <a:spcPts val="600"/>
              </a:spcBef>
              <a:spcAft>
                <a:spcPts val="24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Nu.32:23  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endParaRPr lang="en-US" altLang="en-US" sz="3200" dirty="0">
              <a:solidFill>
                <a:schemeClr val="bg1"/>
              </a:solidFill>
            </a:endParaRPr>
          </a:p>
          <a:p>
            <a:pPr lvl="2">
              <a:spcBef>
                <a:spcPts val="600"/>
              </a:spcBef>
              <a:spcAft>
                <a:spcPts val="600"/>
              </a:spcAft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A326C56-54BC-44EE-AB5B-7CA16FD22DE7}"/>
              </a:ext>
            </a:extLst>
          </p:cNvPr>
          <p:cNvSpPr/>
          <p:nvPr/>
        </p:nvSpPr>
        <p:spPr>
          <a:xfrm>
            <a:off x="648856" y="4343400"/>
            <a:ext cx="7848600" cy="1524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>
                <a:solidFill>
                  <a:srgbClr val="FFFF00"/>
                </a:solidFill>
              </a:rPr>
              <a:t>12</a:t>
            </a:r>
            <a:r>
              <a:rPr lang="en-US" sz="3200" dirty="0"/>
              <a:t> Beware, brethren, lest there be in any of you an evil heart of unbelief in departing from the living God </a:t>
            </a:r>
            <a:r>
              <a:rPr lang="en-US" sz="2400" dirty="0"/>
              <a:t>– Hebrews 3</a:t>
            </a:r>
            <a:r>
              <a:rPr lang="en-US" dirty="0"/>
              <a:t> </a:t>
            </a:r>
            <a:endParaRPr lang="en-US" dirty="0">
              <a:solidFill>
                <a:srgbClr val="0000FF"/>
              </a:solidFill>
              <a:hlinkClick r:id="rId3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7478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One subject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altLang="en-US" dirty="0">
                <a:solidFill>
                  <a:srgbClr val="FFFFCC"/>
                </a:solidFill>
              </a:rPr>
              <a:t>Jews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If mostly green Jewish nation commits this atrocity, what to expect whey they are dry?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In time, every green tree turns dry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Sinners grow worse in time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Nu.32:23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AA326C56-54BC-44EE-AB5B-7CA16FD22DE7}"/>
              </a:ext>
            </a:extLst>
          </p:cNvPr>
          <p:cNvSpPr/>
          <p:nvPr/>
        </p:nvSpPr>
        <p:spPr>
          <a:xfrm>
            <a:off x="935184" y="4343400"/>
            <a:ext cx="7275944" cy="2057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>
                <a:solidFill>
                  <a:srgbClr val="FFFF00"/>
                </a:solidFill>
              </a:rPr>
              <a:t>16</a:t>
            </a:r>
            <a:r>
              <a:rPr lang="en-US" sz="3200" dirty="0"/>
              <a:t> …and said to the mountains and rocks, ‘Fall on us and hide us from the face of Him who sits on the throne and from the wrath of the Lamb!’ </a:t>
            </a:r>
            <a:r>
              <a:rPr lang="en-US" sz="2400" dirty="0"/>
              <a:t>– Rev. 6</a:t>
            </a:r>
            <a:endParaRPr lang="en-US" dirty="0">
              <a:solidFill>
                <a:srgbClr val="0000FF"/>
              </a:solidFill>
              <a:hlinkClick r:id="rId3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93870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Applications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53656"/>
            <a:ext cx="8534400" cy="5486400"/>
          </a:xfrm>
        </p:spPr>
        <p:txBody>
          <a:bodyPr/>
          <a:lstStyle/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</a:rPr>
              <a:t>Callous Jews – </a:t>
            </a:r>
            <a:r>
              <a:rPr lang="en-US" altLang="en-US" dirty="0">
                <a:solidFill>
                  <a:schemeClr val="bg1"/>
                </a:solidFill>
              </a:rPr>
              <a:t>brutality; grow worse in time</a:t>
            </a:r>
          </a:p>
          <a:p>
            <a:pPr marL="630238" lvl="1" indent="-230188"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2 Chr.36:16;  1 Th.2:14-16;  2 Tim.3:13</a:t>
            </a:r>
          </a:p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</a:rPr>
              <a:t>Christians –</a:t>
            </a:r>
            <a:r>
              <a:rPr lang="en-US" altLang="en-US" dirty="0">
                <a:solidFill>
                  <a:schemeClr val="bg1"/>
                </a:solidFill>
              </a:rPr>
              <a:t> 2 Tim.4:10</a:t>
            </a:r>
          </a:p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</a:rPr>
              <a:t>Church –</a:t>
            </a:r>
            <a:r>
              <a:rPr lang="en-US" altLang="en-US" dirty="0">
                <a:solidFill>
                  <a:schemeClr val="bg1"/>
                </a:solidFill>
              </a:rPr>
              <a:t> imagine Corinth without Paul’s admonitions?</a:t>
            </a:r>
          </a:p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</a:rPr>
              <a:t>Companion –</a:t>
            </a:r>
            <a:r>
              <a:rPr lang="en-US" altLang="en-US" dirty="0">
                <a:solidFill>
                  <a:schemeClr val="bg1"/>
                </a:solidFill>
              </a:rPr>
              <a:t> 1 Pt.3:7</a:t>
            </a:r>
          </a:p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</a:rPr>
              <a:t>Children –</a:t>
            </a:r>
            <a:r>
              <a:rPr lang="en-US" altLang="en-US" dirty="0">
                <a:solidFill>
                  <a:schemeClr val="bg1"/>
                </a:solidFill>
              </a:rPr>
              <a:t> biblical instruction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="" xmlns:a16="http://schemas.microsoft.com/office/drawing/2014/main" id="{C14B310F-B91C-4F54-B9E1-C5A2B99F96D7}"/>
              </a:ext>
            </a:extLst>
          </p:cNvPr>
          <p:cNvSpPr/>
          <p:nvPr/>
        </p:nvSpPr>
        <p:spPr>
          <a:xfrm>
            <a:off x="2297634" y="5257800"/>
            <a:ext cx="4549756" cy="1143000"/>
          </a:xfrm>
          <a:prstGeom prst="roundRect">
            <a:avLst/>
          </a:prstGeom>
          <a:solidFill>
            <a:schemeClr val="tx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Ec.11:9, rejoice, but…</a:t>
            </a:r>
          </a:p>
          <a:p>
            <a:pPr algn="ctr"/>
            <a:r>
              <a:rPr lang="en-US" sz="3200" dirty="0"/>
              <a:t>Ec.12, aim high…</a:t>
            </a:r>
          </a:p>
        </p:txBody>
      </p:sp>
    </p:spTree>
    <p:extLst>
      <p:ext uri="{BB962C8B-B14F-4D97-AF65-F5344CB8AC3E}">
        <p14:creationId xmlns="" xmlns:p14="http://schemas.microsoft.com/office/powerpoint/2010/main" val="1274215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Only Luke … (23:26-31)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980" y="762000"/>
            <a:ext cx="8505976" cy="5911790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rgbClr val="FFFFCC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Four soldiers form hollow square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Prisoner in middle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Cross laid on shoulders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Marched to crucifixion, longest route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Fifth soldier in front carried placard . . 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Jesus’ strength gave out (Jn.19:17)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Simon of Cyrene is ‘impressed’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9FDC6EC-0DAC-4363-9766-96F9487B55B1}"/>
              </a:ext>
            </a:extLst>
          </p:cNvPr>
          <p:cNvSpPr/>
          <p:nvPr/>
        </p:nvSpPr>
        <p:spPr>
          <a:xfrm>
            <a:off x="3186546" y="838200"/>
            <a:ext cx="2770909" cy="1600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2800" b="1" baseline="30000" dirty="0">
                <a:solidFill>
                  <a:srgbClr val="FF9933"/>
                </a:solidFill>
              </a:rPr>
              <a:t>(2) </a:t>
            </a:r>
            <a:r>
              <a:rPr lang="en-US" sz="3000" dirty="0">
                <a:solidFill>
                  <a:schemeClr val="bg1"/>
                </a:solidFill>
              </a:rPr>
              <a:t>Jesus speaks (Lk.23)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151FC46E-78CA-4AEA-97FE-E6406B943624}"/>
              </a:ext>
            </a:extLst>
          </p:cNvPr>
          <p:cNvSpPr/>
          <p:nvPr/>
        </p:nvSpPr>
        <p:spPr>
          <a:xfrm>
            <a:off x="371763" y="838200"/>
            <a:ext cx="2770909" cy="1600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2800" b="1" baseline="30000" dirty="0">
                <a:solidFill>
                  <a:srgbClr val="FF9933"/>
                </a:solidFill>
              </a:rPr>
              <a:t>(1) </a:t>
            </a:r>
            <a:r>
              <a:rPr lang="en-US" sz="3000" dirty="0">
                <a:solidFill>
                  <a:srgbClr val="FFFF00"/>
                </a:solidFill>
              </a:rPr>
              <a:t>Jesus is sentenced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EBFA4C0E-7315-438D-AA72-F1044DB84E9D}"/>
              </a:ext>
            </a:extLst>
          </p:cNvPr>
          <p:cNvSpPr/>
          <p:nvPr/>
        </p:nvSpPr>
        <p:spPr>
          <a:xfrm>
            <a:off x="6010563" y="838200"/>
            <a:ext cx="2770909" cy="1600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2800" b="1" baseline="30000" dirty="0">
                <a:solidFill>
                  <a:srgbClr val="FF9933"/>
                </a:solidFill>
              </a:rPr>
              <a:t>(3)</a:t>
            </a:r>
            <a:r>
              <a:rPr lang="en-US" sz="3000" dirty="0">
                <a:solidFill>
                  <a:srgbClr val="FFFF00"/>
                </a:solidFill>
              </a:rPr>
              <a:t> Jesus is crucified</a:t>
            </a:r>
          </a:p>
        </p:txBody>
      </p:sp>
    </p:spTree>
    <p:extLst>
      <p:ext uri="{BB962C8B-B14F-4D97-AF65-F5344CB8AC3E}">
        <p14:creationId xmlns="" xmlns:p14="http://schemas.microsoft.com/office/powerpoint/2010/main" val="296071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2477" y="838200"/>
            <a:ext cx="5693531" cy="1295400"/>
          </a:xfrm>
          <a:solidFill>
            <a:schemeClr val="tx1">
              <a:lumMod val="95000"/>
              <a:lumOff val="5000"/>
            </a:schemeClr>
          </a:solidFill>
          <a:ln>
            <a:solidFill>
              <a:srgbClr val="C00000"/>
            </a:solidFill>
          </a:ln>
          <a:effectLst/>
        </p:spPr>
        <p:txBody>
          <a:bodyPr anchor="ctr" anchorCtr="0"/>
          <a:lstStyle/>
          <a:p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What Does The</a:t>
            </a:r>
            <a:b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Passage Say?</a:t>
            </a:r>
            <a:endParaRPr lang="en-US" sz="3000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4865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26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CC"/>
                </a:solidFill>
              </a:rPr>
              <a:t>Led Him away – </a:t>
            </a:r>
            <a:r>
              <a:rPr lang="en-US" altLang="en-US" dirty="0">
                <a:solidFill>
                  <a:schemeClr val="bg1"/>
                </a:solidFill>
              </a:rPr>
              <a:t>Mt.7:13-14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CC"/>
                </a:solidFill>
              </a:rPr>
              <a:t>Simon – </a:t>
            </a:r>
            <a:r>
              <a:rPr lang="en-US" altLang="en-US" sz="3200" dirty="0">
                <a:solidFill>
                  <a:schemeClr val="bg1"/>
                </a:solidFill>
              </a:rPr>
              <a:t>Mk.15:21, father of Alexander and Rufus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Ro.16:13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6E9246D4-29EE-431A-B9FD-1CEEE91059E2}"/>
              </a:ext>
            </a:extLst>
          </p:cNvPr>
          <p:cNvSpPr/>
          <p:nvPr/>
        </p:nvSpPr>
        <p:spPr>
          <a:xfrm>
            <a:off x="990600" y="3505200"/>
            <a:ext cx="7162800" cy="1981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>
                <a:solidFill>
                  <a:srgbClr val="FFFF00"/>
                </a:solidFill>
              </a:rPr>
              <a:t>23</a:t>
            </a:r>
            <a:r>
              <a:rPr lang="en-US" sz="3200" i="1" dirty="0"/>
              <a:t> </a:t>
            </a:r>
            <a:r>
              <a:rPr lang="en-US" sz="3200" dirty="0"/>
              <a:t>Then He said to them all, “If anyone desires to come after Me, let him deny himself, and take up his cross daily, and follow Me </a:t>
            </a:r>
            <a:r>
              <a:rPr lang="en-US" sz="2400" dirty="0"/>
              <a:t>– Luke 9 </a:t>
            </a:r>
            <a:endParaRPr lang="en-US" sz="2400" dirty="0">
              <a:solidFill>
                <a:srgbClr val="0000FF"/>
              </a:solidFill>
              <a:hlinkClick r:id="rId3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46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27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CC"/>
                </a:solidFill>
              </a:rPr>
              <a:t>Great multitude – </a:t>
            </a:r>
            <a:r>
              <a:rPr lang="en-US" altLang="en-US" dirty="0">
                <a:solidFill>
                  <a:schemeClr val="bg1"/>
                </a:solidFill>
              </a:rPr>
              <a:t>v.48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Luke features </a:t>
            </a:r>
            <a:r>
              <a:rPr lang="en-US" altLang="en-US" sz="3200" dirty="0">
                <a:solidFill>
                  <a:srgbClr val="FFFFCC"/>
                </a:solidFill>
              </a:rPr>
              <a:t>women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CC"/>
                </a:solidFill>
              </a:rPr>
              <a:t>Lamented</a:t>
            </a:r>
            <a:r>
              <a:rPr lang="en-US" altLang="en-US" dirty="0">
                <a:solidFill>
                  <a:schemeClr val="bg1"/>
                </a:solidFill>
              </a:rPr>
              <a:t> [Jewish death wail].  Lk.8:52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Lamented </a:t>
            </a:r>
            <a:r>
              <a:rPr lang="en-US" altLang="en-US" dirty="0">
                <a:solidFill>
                  <a:srgbClr val="FFFFCC"/>
                </a:solidFill>
              </a:rPr>
              <a:t>Him</a:t>
            </a:r>
          </a:p>
        </p:txBody>
      </p:sp>
    </p:spTree>
    <p:extLst>
      <p:ext uri="{BB962C8B-B14F-4D97-AF65-F5344CB8AC3E}">
        <p14:creationId xmlns="" xmlns:p14="http://schemas.microsoft.com/office/powerpoint/2010/main" val="75138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28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CC"/>
                </a:solidFill>
              </a:rPr>
              <a:t>Jesus said…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CC"/>
                </a:solidFill>
              </a:rPr>
              <a:t>Daughters of Jerusalem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CC"/>
                </a:solidFill>
              </a:rPr>
              <a:t>Weep </a:t>
            </a:r>
            <a:r>
              <a:rPr lang="en-US" altLang="en-US" sz="3200" dirty="0">
                <a:solidFill>
                  <a:schemeClr val="bg1"/>
                </a:solidFill>
              </a:rPr>
              <a:t>(as Peter, 22:62)</a:t>
            </a:r>
            <a:endParaRPr lang="en-US" altLang="en-US" sz="3200" dirty="0">
              <a:solidFill>
                <a:srgbClr val="FFFFCC"/>
              </a:solidFill>
            </a:endParaRP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CC"/>
                </a:solidFill>
              </a:rPr>
              <a:t>…for yourselves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CC"/>
                </a:solidFill>
              </a:rPr>
              <a:t>…for your children  </a:t>
            </a:r>
            <a:r>
              <a:rPr lang="en-US" altLang="en-US" sz="3200" dirty="0">
                <a:solidFill>
                  <a:schemeClr val="bg1"/>
                </a:solidFill>
              </a:rPr>
              <a:t>(Mt.</a:t>
            </a:r>
            <a:r>
              <a:rPr lang="en-US" altLang="en-US" sz="3200">
                <a:solidFill>
                  <a:schemeClr val="bg1"/>
                </a:solidFill>
              </a:rPr>
              <a:t>27:25)</a:t>
            </a:r>
            <a:r>
              <a:rPr lang="en-US" altLang="en-US" sz="3200">
                <a:solidFill>
                  <a:srgbClr val="FFFFCC"/>
                </a:solidFill>
              </a:rPr>
              <a:t> </a:t>
            </a:r>
            <a:endParaRPr lang="en-US" altLang="en-US" sz="3200" dirty="0">
              <a:solidFill>
                <a:srgbClr val="FFFFCC"/>
              </a:solidFill>
            </a:endParaRP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Going to crucifixion . . . ‘Victim’ shows compassion to victims unaware</a:t>
            </a:r>
          </a:p>
        </p:txBody>
      </p:sp>
    </p:spTree>
    <p:extLst>
      <p:ext uri="{BB962C8B-B14F-4D97-AF65-F5344CB8AC3E}">
        <p14:creationId xmlns="" xmlns:p14="http://schemas.microsoft.com/office/powerpoint/2010/main" val="1598469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29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CC"/>
                </a:solidFill>
              </a:rPr>
              <a:t>Blessed…barren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Women / children suffer most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Abijah, 1 K.14:12-13</a:t>
            </a:r>
          </a:p>
        </p:txBody>
      </p:sp>
    </p:spTree>
    <p:extLst>
      <p:ext uri="{BB962C8B-B14F-4D97-AF65-F5344CB8AC3E}">
        <p14:creationId xmlns="" xmlns:p14="http://schemas.microsoft.com/office/powerpoint/2010/main" val="207856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30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CC"/>
                </a:solidFill>
              </a:rPr>
              <a:t>Hosea 10:8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Torment so great that they would rejoice in sudden, catastrophic death that releases them from torture</a:t>
            </a:r>
          </a:p>
        </p:txBody>
      </p:sp>
    </p:spTree>
    <p:extLst>
      <p:ext uri="{BB962C8B-B14F-4D97-AF65-F5344CB8AC3E}">
        <p14:creationId xmlns="" xmlns:p14="http://schemas.microsoft.com/office/powerpoint/2010/main" val="213534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31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Proverb: green wood vs dry wood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CC"/>
                </a:solidFill>
              </a:rPr>
              <a:t>Green</a:t>
            </a:r>
            <a:r>
              <a:rPr lang="en-US" altLang="en-US" dirty="0">
                <a:solidFill>
                  <a:schemeClr val="bg1"/>
                </a:solidFill>
              </a:rPr>
              <a:t> does not burn easily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CC"/>
                </a:solidFill>
              </a:rPr>
              <a:t>Dry</a:t>
            </a:r>
            <a:r>
              <a:rPr lang="en-US" altLang="en-US" sz="3200" dirty="0">
                <a:solidFill>
                  <a:schemeClr val="bg1"/>
                </a:solidFill>
              </a:rPr>
              <a:t> wood / tree is good only for fire; burns easily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The wicked are asking for it</a:t>
            </a:r>
          </a:p>
        </p:txBody>
      </p:sp>
    </p:spTree>
    <p:extLst>
      <p:ext uri="{BB962C8B-B14F-4D97-AF65-F5344CB8AC3E}">
        <p14:creationId xmlns="" xmlns:p14="http://schemas.microsoft.com/office/powerpoint/2010/main" val="256526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4366</TotalTime>
  <Words>423</Words>
  <Application>Microsoft Office PowerPoint</Application>
  <PresentationFormat>On-screen Show (4:3)</PresentationFormat>
  <Paragraphs>101</Paragraphs>
  <Slides>15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Slide 1</vt:lpstr>
      <vt:lpstr>Only Luke … (23:26-31)</vt:lpstr>
      <vt:lpstr>I. What Does The Passage Say?</vt:lpstr>
      <vt:lpstr>26</vt:lpstr>
      <vt:lpstr>27</vt:lpstr>
      <vt:lpstr>28</vt:lpstr>
      <vt:lpstr>29</vt:lpstr>
      <vt:lpstr>30</vt:lpstr>
      <vt:lpstr>31</vt:lpstr>
      <vt:lpstr>I. What Does The Passage Say?</vt:lpstr>
      <vt:lpstr>Two subjects</vt:lpstr>
      <vt:lpstr>Three subjects</vt:lpstr>
      <vt:lpstr>One subject</vt:lpstr>
      <vt:lpstr>One subject</vt:lpstr>
      <vt:lpstr>Applications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church of Christ</cp:lastModifiedBy>
  <cp:revision>487</cp:revision>
  <dcterms:created xsi:type="dcterms:W3CDTF">2004-01-08T21:08:14Z</dcterms:created>
  <dcterms:modified xsi:type="dcterms:W3CDTF">2018-12-31T02:09:08Z</dcterms:modified>
</cp:coreProperties>
</file>