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21"/>
  </p:notesMasterIdLst>
  <p:sldIdLst>
    <p:sldId id="389" r:id="rId2"/>
    <p:sldId id="458" r:id="rId3"/>
    <p:sldId id="456" r:id="rId4"/>
    <p:sldId id="459" r:id="rId5"/>
    <p:sldId id="460" r:id="rId6"/>
    <p:sldId id="461" r:id="rId7"/>
    <p:sldId id="462" r:id="rId8"/>
    <p:sldId id="464" r:id="rId9"/>
    <p:sldId id="463" r:id="rId10"/>
    <p:sldId id="465" r:id="rId11"/>
    <p:sldId id="466" r:id="rId12"/>
    <p:sldId id="467" r:id="rId13"/>
    <p:sldId id="473" r:id="rId14"/>
    <p:sldId id="468" r:id="rId15"/>
    <p:sldId id="470" r:id="rId16"/>
    <p:sldId id="471" r:id="rId17"/>
    <p:sldId id="457" r:id="rId18"/>
    <p:sldId id="472" r:id="rId19"/>
    <p:sldId id="455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CCFFFF"/>
    <a:srgbClr val="FFFFCC"/>
    <a:srgbClr val="FFFF99"/>
    <a:srgbClr val="C0C0C0"/>
    <a:srgbClr val="990000"/>
    <a:srgbClr val="CC3300"/>
    <a:srgbClr val="DDDDDD"/>
    <a:srgbClr val="FFFFFF"/>
    <a:srgbClr val="B2B2B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D76780-F720-4F66-993C-06F0ACBB9C55}" v="570" dt="2019-02-16T20:15:35.4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86347" autoAdjust="0"/>
  </p:normalViewPr>
  <p:slideViewPr>
    <p:cSldViewPr showGuides="1">
      <p:cViewPr varScale="1">
        <p:scale>
          <a:sx n="71" d="100"/>
          <a:sy n="71" d="100"/>
        </p:scale>
        <p:origin x="-4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577C5-8197-4C11-BDF0-FF94BC2EBE20}" type="datetimeFigureOut">
              <a:rPr lang="en-US" smtClean="0"/>
              <a:pPr/>
              <a:t>2/17/2019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EC2C0-101D-44FE-9306-F951BFC92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790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4693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6314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327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8113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8490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8222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2787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9484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6464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8421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917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49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BF3CB6A0-FC3E-49CA-AF8B-B5BE423FCC9E}"/>
              </a:ext>
            </a:extLst>
          </p:cNvPr>
          <p:cNvSpPr/>
          <p:nvPr/>
        </p:nvSpPr>
        <p:spPr>
          <a:xfrm>
            <a:off x="1554480" y="1905000"/>
            <a:ext cx="6035040" cy="1524000"/>
          </a:xfrm>
          <a:prstGeom prst="rect">
            <a:avLst/>
          </a:prstGeom>
          <a:solidFill>
            <a:schemeClr val="tx1"/>
          </a:solidFill>
          <a:ln w="3175"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Can We Really Understand The Biblical Record?</a:t>
            </a:r>
          </a:p>
        </p:txBody>
      </p:sp>
    </p:spTree>
    <p:extLst>
      <p:ext uri="{BB962C8B-B14F-4D97-AF65-F5344CB8AC3E}">
        <p14:creationId xmlns:p14="http://schemas.microsoft.com/office/powerpoint/2010/main" xmlns="" val="397838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CF95B67-7AE9-446B-9742-26745D581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Creative attempts at rewriting Gn.1</a:t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3600" baseline="30000" dirty="0">
                <a:solidFill>
                  <a:srgbClr val="66FF33"/>
                </a:solidFill>
              </a:rPr>
              <a:t>1</a:t>
            </a:r>
            <a:r>
              <a:rPr lang="en-US" sz="3600" dirty="0">
                <a:solidFill>
                  <a:srgbClr val="FFFFCC"/>
                </a:solidFill>
              </a:rPr>
              <a:t>Day-Age Theory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870A61-351E-4710-929F-164C261A1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5" y="1219200"/>
            <a:ext cx="8458200" cy="5257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Gn.1: days = long ages, not 24-hour days.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Living Bible </a:t>
            </a:r>
            <a:r>
              <a:rPr lang="en-US" sz="3400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ftnts</a:t>
            </a: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.: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“</a:t>
            </a:r>
            <a:r>
              <a:rPr lang="en-US" dirty="0">
                <a:solidFill>
                  <a:srgbClr val="66FF3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day (or, ‘period of time’)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”</a:t>
            </a:r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chemeClr val="bg1"/>
                </a:solidFill>
              </a:rPr>
              <a:t>Why? To reconcile Gen. and evolution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Consider: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‘day’ is preceded by numeral, always means 24-hour day.   </a:t>
            </a:r>
            <a:r>
              <a:rPr lang="en-US" sz="34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Num.29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Each day (day 1- 6) has evening and morning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883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CF95B67-7AE9-446B-9742-26745D581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Creative attempts at rewriting Gn.1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baseline="30000" dirty="0">
                <a:solidFill>
                  <a:srgbClr val="66FF33"/>
                </a:solidFill>
              </a:rPr>
              <a:t>1</a:t>
            </a:r>
            <a:r>
              <a:rPr lang="en-US" sz="3600" dirty="0">
                <a:solidFill>
                  <a:schemeClr val="bg1"/>
                </a:solidFill>
              </a:rPr>
              <a:t>Day-Age Theory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870A61-351E-4710-929F-164C261A1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5" y="1219200"/>
            <a:ext cx="8458200" cy="5257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C0C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Gn.1: days = long ages, not 24-hour days.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C0C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Living Bible footnotes…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rgbClr val="C0C0C0"/>
                </a:solidFill>
              </a:rPr>
              <a:t>Why? To reconcile Gen. and evolution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Consider: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Arthur </a:t>
            </a:r>
            <a:r>
              <a:rPr lang="en-US" sz="3400" dirty="0" err="1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Custance</a:t>
            </a:r>
            <a:r>
              <a:rPr lang="en-US" sz="3400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nine Hebrew scholars (Canada; US; Britain)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All: it means ‘a day as commonly understood’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387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CF95B67-7AE9-446B-9742-26745D581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Creative attempts at rewriting Gn.1</a:t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3600" baseline="30000" dirty="0">
                <a:solidFill>
                  <a:srgbClr val="66FF33"/>
                </a:solidFill>
              </a:rPr>
              <a:t>2</a:t>
            </a:r>
            <a:r>
              <a:rPr lang="en-US" sz="3600" dirty="0">
                <a:solidFill>
                  <a:srgbClr val="FFFF99"/>
                </a:solidFill>
              </a:rPr>
              <a:t>Gap Theory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870A61-351E-4710-929F-164C261A1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5" y="1219200"/>
            <a:ext cx="84582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66FF3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1.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God created world billions of years ago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66FF33"/>
                </a:solidFill>
                <a:latin typeface="Calibri" panose="020F0502020204030204" pitchFamily="34" charset="0"/>
              </a:rPr>
              <a:t>2.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</a:rPr>
              <a:t>Satan sinned.  God cast him from heaven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66FF33"/>
                </a:solidFill>
                <a:latin typeface="Calibri" panose="020F0502020204030204" pitchFamily="34" charset="0"/>
              </a:rPr>
              <a:t>3.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</a:rPr>
              <a:t>Left earth in darkness as divine judgment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66FF33"/>
                </a:solidFill>
                <a:latin typeface="Calibri" panose="020F0502020204030204" pitchFamily="34" charset="0"/>
              </a:rPr>
              <a:t>4.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</a:rPr>
              <a:t>Most place gap between Gn.1:1 and 1:2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66FF33"/>
                </a:solidFill>
                <a:latin typeface="Calibri" panose="020F0502020204030204" pitchFamily="34" charset="0"/>
              </a:rPr>
              <a:t>5.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</a:rPr>
              <a:t>Thus most of Gn.1 is God’s </a:t>
            </a:r>
            <a:r>
              <a:rPr lang="en-US" sz="3600" u="sng" dirty="0">
                <a:solidFill>
                  <a:schemeClr val="bg1"/>
                </a:solidFill>
                <a:latin typeface="Calibri" panose="020F0502020204030204" pitchFamily="34" charset="0"/>
              </a:rPr>
              <a:t>re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</a:rPr>
              <a:t>-creation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856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CF95B67-7AE9-446B-9742-26745D581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Creative attempts at rewriting Gn.1</a:t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3600" baseline="30000" dirty="0">
                <a:solidFill>
                  <a:srgbClr val="66FF33"/>
                </a:solidFill>
              </a:rPr>
              <a:t>2</a:t>
            </a:r>
            <a:r>
              <a:rPr lang="en-US" sz="3600" dirty="0">
                <a:solidFill>
                  <a:srgbClr val="FFFF99"/>
                </a:solidFill>
              </a:rPr>
              <a:t>Gap Theory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870A61-351E-4710-929F-164C261A1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5" y="1219200"/>
            <a:ext cx="84582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Scofield Bible Notes: Gn.1:1 and 1:2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56A5E95-AE4D-4D1F-8C40-3D017BADD4EE}"/>
              </a:ext>
            </a:extLst>
          </p:cNvPr>
          <p:cNvSpPr/>
          <p:nvPr/>
        </p:nvSpPr>
        <p:spPr>
          <a:xfrm>
            <a:off x="533400" y="1981201"/>
            <a:ext cx="8077200" cy="3276600"/>
          </a:xfrm>
          <a:prstGeom prst="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Earth made waste and empty by judgment.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Note: …Three creative acts of God are recorded in this chapter:  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(1)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heavens and earth, v.1; 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(2)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animal life, v.21;  and 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(3)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human life, vs.26, 27.   The first creative act refers to the dateless past, and gives scope for all the geologic ages.”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13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CF95B67-7AE9-446B-9742-26745D581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Creative attempts at rewriting Gn.1</a:t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3600" baseline="30000" dirty="0">
                <a:solidFill>
                  <a:srgbClr val="66FF33"/>
                </a:solidFill>
              </a:rPr>
              <a:t>2</a:t>
            </a:r>
            <a:r>
              <a:rPr lang="en-US" sz="3600" dirty="0">
                <a:solidFill>
                  <a:srgbClr val="FFFFCC"/>
                </a:solidFill>
              </a:rPr>
              <a:t>Gap Theory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870A61-351E-4710-929F-164C261A1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5" y="1219200"/>
            <a:ext cx="84582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solidFill>
                  <a:srgbClr val="CCFFFF"/>
                </a:solidFill>
                <a:latin typeface="Calibri" panose="020F0502020204030204" pitchFamily="34" charset="0"/>
              </a:rPr>
              <a:t>Consider –</a:t>
            </a:r>
          </a:p>
          <a:p>
            <a:pPr marL="574675" indent="-574675">
              <a:spcBef>
                <a:spcPts val="600"/>
              </a:spcBef>
              <a:buNone/>
            </a:pPr>
            <a:r>
              <a:rPr lang="en-US" sz="3600" dirty="0">
                <a:solidFill>
                  <a:srgbClr val="CCFFFF"/>
                </a:solidFill>
                <a:latin typeface="Calibri" panose="020F0502020204030204" pitchFamily="34" charset="0"/>
              </a:rPr>
              <a:t>  </a:t>
            </a:r>
            <a:r>
              <a:rPr lang="en-US" sz="2800" dirty="0">
                <a:solidFill>
                  <a:srgbClr val="CCFFFF"/>
                </a:solidFill>
                <a:latin typeface="Calibri" panose="020F0502020204030204" pitchFamily="34" charset="0"/>
              </a:rPr>
              <a:t>1.</a:t>
            </a:r>
            <a:r>
              <a:rPr lang="en-US" sz="3600" dirty="0">
                <a:solidFill>
                  <a:srgbClr val="CCFFFF"/>
                </a:solidFill>
                <a:latin typeface="Calibri" panose="020F050202020403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</a:rPr>
              <a:t>V.2 </a:t>
            </a:r>
            <a:r>
              <a:rPr lang="en-US" sz="3600" u="sng" dirty="0">
                <a:solidFill>
                  <a:schemeClr val="bg1"/>
                </a:solidFill>
                <a:latin typeface="Calibri" panose="020F0502020204030204" pitchFamily="34" charset="0"/>
              </a:rPr>
              <a:t>should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</a:rPr>
              <a:t> read ‘became waste’ [it does   NOT].    Also, Ex.20:11</a:t>
            </a:r>
          </a:p>
          <a:p>
            <a:pPr marL="574675" indent="-574675">
              <a:spcBef>
                <a:spcPts val="600"/>
              </a:spcBef>
              <a:buNone/>
            </a:pP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</a:rPr>
              <a:t>  </a:t>
            </a:r>
            <a:r>
              <a:rPr lang="en-US" sz="2800" dirty="0">
                <a:solidFill>
                  <a:srgbClr val="CCFFFF"/>
                </a:solidFill>
                <a:latin typeface="Calibri" panose="020F0502020204030204" pitchFamily="34" charset="0"/>
              </a:rPr>
              <a:t>2.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</a:rPr>
              <a:t>God created from nothing, not from chaos.  (Hb.11:3)</a:t>
            </a:r>
          </a:p>
          <a:p>
            <a:pPr marL="574675" indent="-574675">
              <a:spcBef>
                <a:spcPts val="600"/>
              </a:spcBef>
              <a:buNone/>
            </a:pP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</a:rPr>
              <a:t>  </a:t>
            </a:r>
            <a:r>
              <a:rPr lang="en-US" sz="2800" dirty="0">
                <a:solidFill>
                  <a:srgbClr val="CCFFFF"/>
                </a:solidFill>
                <a:latin typeface="Calibri" panose="020F0502020204030204" pitchFamily="34" charset="0"/>
              </a:rPr>
              <a:t>3.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</a:rPr>
              <a:t>Why does Genesis bypass this great catastrophe?</a:t>
            </a:r>
          </a:p>
          <a:p>
            <a:pPr marL="574675" indent="-574675">
              <a:spcBef>
                <a:spcPts val="600"/>
              </a:spcBef>
              <a:buNone/>
            </a:pP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</a:rPr>
              <a:t>  </a:t>
            </a:r>
            <a:r>
              <a:rPr lang="en-US" sz="2800" dirty="0">
                <a:solidFill>
                  <a:srgbClr val="CCFFFF"/>
                </a:solidFill>
                <a:latin typeface="Calibri" panose="020F0502020204030204" pitchFamily="34" charset="0"/>
              </a:rPr>
              <a:t>4.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</a:rPr>
              <a:t>Gap theory would bring death into world before Adam (1Co.15: 21-22).</a:t>
            </a:r>
          </a:p>
          <a:p>
            <a:pPr marL="339725" indent="-339725">
              <a:buNone/>
            </a:pP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</a:rPr>
              <a:t> 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446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CF95B67-7AE9-446B-9742-26745D581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Creative attempts at rewriting Gn.1</a:t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3600" baseline="30000" dirty="0">
                <a:solidFill>
                  <a:srgbClr val="66FF33"/>
                </a:solidFill>
              </a:rPr>
              <a:t>3</a:t>
            </a:r>
            <a:r>
              <a:rPr lang="en-US" sz="3600" dirty="0">
                <a:solidFill>
                  <a:srgbClr val="FFFF99"/>
                </a:solidFill>
              </a:rPr>
              <a:t>Framework Hypothesis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870A61-351E-4710-929F-164C261A1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5" y="1219200"/>
            <a:ext cx="84582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FFFF99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1.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Literary device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FF99"/>
                </a:solidFill>
                <a:latin typeface="Calibri" panose="020F0502020204030204" pitchFamily="34" charset="0"/>
              </a:rPr>
              <a:t>2.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</a:rPr>
              <a:t>Stresses system and order in creation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rgbClr val="CCFFFF"/>
                </a:solidFill>
                <a:latin typeface="Calibri" panose="020F0502020204030204" pitchFamily="34" charset="0"/>
              </a:rPr>
              <a:t>Contrast Ex.20:11</a:t>
            </a:r>
            <a:endParaRPr lang="en-US" sz="3200" dirty="0">
              <a:solidFill>
                <a:srgbClr val="CCFFFF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30EB18CC-6574-4765-A5F6-56F21759ED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0210288"/>
              </p:ext>
            </p:extLst>
          </p:nvPr>
        </p:nvGraphicFramePr>
        <p:xfrm>
          <a:off x="1219200" y="2788920"/>
          <a:ext cx="6705600" cy="271272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xmlns="" val="4246484888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xmlns="" val="1936023389"/>
                    </a:ext>
                  </a:extLst>
                </a:gridCol>
              </a:tblGrid>
              <a:tr h="364550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solidFill>
                            <a:schemeClr val="tx1"/>
                          </a:solidFill>
                        </a:rPr>
                        <a:t>Day 1, light</a:t>
                      </a:r>
                    </a:p>
                  </a:txBody>
                  <a:tcPr marL="100584" marR="100584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solidFill>
                            <a:schemeClr val="tx1"/>
                          </a:solidFill>
                        </a:rPr>
                        <a:t>Day 4, lights</a:t>
                      </a:r>
                    </a:p>
                  </a:txBody>
                  <a:tcPr marL="100584" marR="100584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625903"/>
                  </a:ext>
                </a:extLst>
              </a:tr>
              <a:tr h="364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Day 2, sky, sea </a:t>
                      </a:r>
                    </a:p>
                  </a:txBody>
                  <a:tcPr marL="100584" marR="1005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Day 5, birds,</a:t>
                      </a:r>
                      <a:br>
                        <a:rPr lang="en-US" sz="3200" dirty="0"/>
                      </a:br>
                      <a:r>
                        <a:rPr lang="en-US" sz="3200" dirty="0"/>
                        <a:t>sea creatures</a:t>
                      </a: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xmlns="" val="3504289757"/>
                  </a:ext>
                </a:extLst>
              </a:tr>
              <a:tr h="364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Day 3, dry land, vegetation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Day 6, land animals, man</a:t>
                      </a: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xmlns="" val="251319164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F426242-F6F4-4520-BF23-AAFEC5453E33}"/>
              </a:ext>
            </a:extLst>
          </p:cNvPr>
          <p:cNvSpPr/>
          <p:nvPr/>
        </p:nvSpPr>
        <p:spPr>
          <a:xfrm>
            <a:off x="4343400" y="2895600"/>
            <a:ext cx="457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E9CDB69-9FC7-47C5-8F9B-AC755E232C4A}"/>
              </a:ext>
            </a:extLst>
          </p:cNvPr>
          <p:cNvSpPr/>
          <p:nvPr/>
        </p:nvSpPr>
        <p:spPr>
          <a:xfrm>
            <a:off x="4343400" y="3761232"/>
            <a:ext cx="457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6E940D9-3140-471E-91B1-E6FBC76BA5AC}"/>
              </a:ext>
            </a:extLst>
          </p:cNvPr>
          <p:cNvSpPr/>
          <p:nvPr/>
        </p:nvSpPr>
        <p:spPr>
          <a:xfrm>
            <a:off x="4343400" y="4837176"/>
            <a:ext cx="457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is</a:t>
            </a:r>
          </a:p>
        </p:txBody>
      </p:sp>
    </p:spTree>
    <p:extLst>
      <p:ext uri="{BB962C8B-B14F-4D97-AF65-F5344CB8AC3E}">
        <p14:creationId xmlns:p14="http://schemas.microsoft.com/office/powerpoint/2010/main" xmlns="" val="263259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027CE15D-CE9E-40AF-BBF2-E93F9F7F2C07}"/>
              </a:ext>
            </a:extLst>
          </p:cNvPr>
          <p:cNvSpPr/>
          <p:nvPr/>
        </p:nvSpPr>
        <p:spPr>
          <a:xfrm>
            <a:off x="1101636" y="838200"/>
            <a:ext cx="6957060" cy="457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I.</a:t>
            </a:r>
            <a:r>
              <a:rPr lang="en-US" sz="2000" dirty="0"/>
              <a:t>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General Principles Of Interpretation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56784DF0-81A8-4271-8001-EF64786EB8B7}"/>
              </a:ext>
            </a:extLst>
          </p:cNvPr>
          <p:cNvSpPr/>
          <p:nvPr/>
        </p:nvSpPr>
        <p:spPr>
          <a:xfrm>
            <a:off x="1099455" y="2057400"/>
            <a:ext cx="6957060" cy="1600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</a:rPr>
              <a:t>III.</a:t>
            </a:r>
            <a:r>
              <a:rPr lang="en-US" sz="3500" dirty="0"/>
              <a:t> </a:t>
            </a: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</a:rPr>
              <a:t>Other Passages Complement Genesis Claims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4DB884B0-9D4A-46EB-AA67-D41AF40C98E5}"/>
              </a:ext>
            </a:extLst>
          </p:cNvPr>
          <p:cNvSpPr/>
          <p:nvPr/>
        </p:nvSpPr>
        <p:spPr>
          <a:xfrm>
            <a:off x="1101636" y="1447800"/>
            <a:ext cx="6957060" cy="457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II.</a:t>
            </a:r>
            <a:r>
              <a:rPr lang="en-US" sz="2000" dirty="0"/>
              <a:t>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Other Figurative Desires For Days Of Gen.1</a:t>
            </a:r>
          </a:p>
        </p:txBody>
      </p:sp>
    </p:spTree>
    <p:extLst>
      <p:ext uri="{BB962C8B-B14F-4D97-AF65-F5344CB8AC3E}">
        <p14:creationId xmlns:p14="http://schemas.microsoft.com/office/powerpoint/2010/main" xmlns="" val="2170181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870A61-351E-4710-929F-164C261A1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764" y="152400"/>
            <a:ext cx="8763000" cy="6553200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>
                <a:solidFill>
                  <a:srgbClr val="CCFFFF"/>
                </a:solidFill>
              </a:rPr>
              <a:t>All Stand Or Fall Together</a:t>
            </a:r>
            <a:r>
              <a:rPr lang="en-US" dirty="0">
                <a:solidFill>
                  <a:srgbClr val="CCFFFF"/>
                </a:solidFill>
              </a:rPr>
              <a:t> </a:t>
            </a:r>
            <a:r>
              <a:rPr lang="en-US" sz="2000" dirty="0">
                <a:solidFill>
                  <a:srgbClr val="FFFF99"/>
                </a:solidFill>
              </a:rPr>
              <a:t>(1/2)</a:t>
            </a:r>
            <a:endParaRPr lang="en-US" dirty="0">
              <a:solidFill>
                <a:srgbClr val="FFFF99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3100" dirty="0">
                <a:solidFill>
                  <a:schemeClr val="bg1"/>
                </a:solidFill>
              </a:rPr>
              <a:t>Ex.20:8-11, six days; 7</a:t>
            </a:r>
            <a:r>
              <a:rPr lang="en-US" sz="3100" baseline="30000" dirty="0">
                <a:solidFill>
                  <a:schemeClr val="bg1"/>
                </a:solidFill>
              </a:rPr>
              <a:t>th</a:t>
            </a:r>
            <a:r>
              <a:rPr lang="en-US" sz="3100" dirty="0">
                <a:solidFill>
                  <a:schemeClr val="bg1"/>
                </a:solidFill>
              </a:rPr>
              <a:t> day pattern; all…</a:t>
            </a:r>
          </a:p>
          <a:p>
            <a:r>
              <a:rPr lang="en-US" sz="3100" dirty="0">
                <a:solidFill>
                  <a:schemeClr val="bg1"/>
                </a:solidFill>
              </a:rPr>
              <a:t>Ex.31:15-17, historical precedent, Sabbath</a:t>
            </a:r>
          </a:p>
          <a:p>
            <a:r>
              <a:rPr lang="en-US" sz="3100" dirty="0">
                <a:solidFill>
                  <a:schemeClr val="bg1"/>
                </a:solidFill>
              </a:rPr>
              <a:t>Pr.3:19-20;  8:22-31, wisdom in Creation</a:t>
            </a:r>
          </a:p>
          <a:p>
            <a:r>
              <a:rPr lang="en-US" sz="3100" dirty="0">
                <a:solidFill>
                  <a:schemeClr val="bg1"/>
                </a:solidFill>
              </a:rPr>
              <a:t>Is.40:26, 28; 44:24, God, not bang</a:t>
            </a:r>
          </a:p>
          <a:p>
            <a:r>
              <a:rPr lang="en-US" sz="3100" dirty="0">
                <a:solidFill>
                  <a:schemeClr val="bg1"/>
                </a:solidFill>
              </a:rPr>
              <a:t>Mt.19:4-8, history lesson</a:t>
            </a:r>
          </a:p>
          <a:p>
            <a:r>
              <a:rPr lang="en-US" sz="3100" dirty="0">
                <a:solidFill>
                  <a:schemeClr val="bg1"/>
                </a:solidFill>
              </a:rPr>
              <a:t>Lk.3:23…38, Jesus’ genealogy → Adam</a:t>
            </a:r>
          </a:p>
          <a:p>
            <a:r>
              <a:rPr lang="en-US" sz="3100" dirty="0">
                <a:solidFill>
                  <a:schemeClr val="bg1"/>
                </a:solidFill>
              </a:rPr>
              <a:t>Lk.11:50-51, Abel to Zechariah</a:t>
            </a:r>
          </a:p>
          <a:p>
            <a:r>
              <a:rPr lang="en-US" sz="3100" dirty="0">
                <a:solidFill>
                  <a:schemeClr val="bg1"/>
                </a:solidFill>
              </a:rPr>
              <a:t>Jn.5:46-47, Moses’ … not ‘once upon a time’</a:t>
            </a:r>
          </a:p>
          <a:p>
            <a:r>
              <a:rPr lang="en-US" sz="3100" dirty="0">
                <a:solidFill>
                  <a:schemeClr val="bg1"/>
                </a:solidFill>
              </a:rPr>
              <a:t>Jn.8:44, murderer from beginning (Gn.3)</a:t>
            </a:r>
          </a:p>
          <a:p>
            <a:r>
              <a:rPr lang="en-US" sz="3100" dirty="0">
                <a:solidFill>
                  <a:schemeClr val="bg1"/>
                </a:solidFill>
              </a:rPr>
              <a:t>Ac.17:23, 24, 26, one God…made…one blood</a:t>
            </a:r>
          </a:p>
          <a:p>
            <a:pPr marL="0" indent="0">
              <a:buNone/>
            </a:pPr>
            <a:r>
              <a:rPr lang="en-US" sz="3100" dirty="0">
                <a:solidFill>
                  <a:schemeClr val="bg1"/>
                </a:solidFill>
              </a:rPr>
              <a:t> </a:t>
            </a:r>
          </a:p>
          <a:p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489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870A61-351E-4710-929F-164C261A1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764" y="152400"/>
            <a:ext cx="8763000" cy="6553200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>
                <a:solidFill>
                  <a:srgbClr val="CCFFFF"/>
                </a:solidFill>
              </a:rPr>
              <a:t>All Stand Or Fall Together</a:t>
            </a:r>
            <a:r>
              <a:rPr lang="en-US" dirty="0">
                <a:solidFill>
                  <a:srgbClr val="CCFFFF"/>
                </a:solidFill>
              </a:rPr>
              <a:t> </a:t>
            </a:r>
            <a:r>
              <a:rPr lang="en-US" sz="2000" dirty="0">
                <a:solidFill>
                  <a:srgbClr val="FFFF99"/>
                </a:solidFill>
              </a:rPr>
              <a:t>(2/2)</a:t>
            </a:r>
            <a:endParaRPr lang="en-US" dirty="0">
              <a:solidFill>
                <a:srgbClr val="FFFF99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3100" dirty="0">
                <a:solidFill>
                  <a:schemeClr val="bg1"/>
                </a:solidFill>
              </a:rPr>
              <a:t>Ro.1:18-21, power / divinity seen in creation</a:t>
            </a:r>
          </a:p>
          <a:p>
            <a:r>
              <a:rPr lang="en-US" sz="3100" dirty="0">
                <a:solidFill>
                  <a:schemeClr val="bg1"/>
                </a:solidFill>
              </a:rPr>
              <a:t>Ro.5:12-14, no death before Adam</a:t>
            </a:r>
          </a:p>
          <a:p>
            <a:r>
              <a:rPr lang="en-US" sz="3100" dirty="0">
                <a:solidFill>
                  <a:schemeClr val="bg1"/>
                </a:solidFill>
              </a:rPr>
              <a:t>1 Co.11:8, 11-12, woman ‘of’ man</a:t>
            </a:r>
          </a:p>
          <a:p>
            <a:r>
              <a:rPr lang="en-US" sz="3100" dirty="0">
                <a:solidFill>
                  <a:schemeClr val="bg1"/>
                </a:solidFill>
              </a:rPr>
              <a:t>1 Co.15:45-48, Adam – the first man…</a:t>
            </a:r>
          </a:p>
          <a:p>
            <a:r>
              <a:rPr lang="en-US" sz="3100" dirty="0">
                <a:solidFill>
                  <a:schemeClr val="bg1"/>
                </a:solidFill>
              </a:rPr>
              <a:t>2 Co.11:3, serpent / Eve…</a:t>
            </a:r>
          </a:p>
          <a:p>
            <a:r>
              <a:rPr lang="en-US" sz="3100" dirty="0">
                <a:solidFill>
                  <a:schemeClr val="bg1"/>
                </a:solidFill>
              </a:rPr>
              <a:t>1 Tim.2:13-15, “Adam – Eve” – creation; fall</a:t>
            </a:r>
          </a:p>
          <a:p>
            <a:r>
              <a:rPr lang="en-US" sz="3100" dirty="0">
                <a:solidFill>
                  <a:schemeClr val="bg1"/>
                </a:solidFill>
              </a:rPr>
              <a:t>Hb.11:3, framed by the word of God…</a:t>
            </a:r>
          </a:p>
          <a:p>
            <a:r>
              <a:rPr lang="en-US" sz="3100" dirty="0">
                <a:solidFill>
                  <a:schemeClr val="bg1"/>
                </a:solidFill>
              </a:rPr>
              <a:t>2 Pt.3:4-5, by Word of God…heavens, earth…</a:t>
            </a:r>
          </a:p>
          <a:p>
            <a:r>
              <a:rPr lang="en-US" sz="3100" dirty="0">
                <a:solidFill>
                  <a:schemeClr val="bg1"/>
                </a:solidFill>
              </a:rPr>
              <a:t>Jd.14, Enoch, the seventh from Adam  </a:t>
            </a:r>
            <a:r>
              <a:rPr lang="en-US" sz="3000" dirty="0">
                <a:solidFill>
                  <a:schemeClr val="bg1"/>
                </a:solidFill>
              </a:rPr>
              <a:t>(Gn.5)</a:t>
            </a:r>
          </a:p>
          <a:p>
            <a:r>
              <a:rPr lang="en-US" sz="3100" dirty="0">
                <a:solidFill>
                  <a:schemeClr val="bg1"/>
                </a:solidFill>
              </a:rPr>
              <a:t>Rv.4:11, You created all things…</a:t>
            </a:r>
          </a:p>
          <a:p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465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F9D6BA-2422-4463-A935-5404BB4B4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</a:rPr>
              <a:t>How to explain universe?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5D8706-6FB2-4FE6-99B2-66EFE3931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909" y="838200"/>
            <a:ext cx="8220891" cy="5791200"/>
          </a:xfrm>
        </p:spPr>
        <p:txBody>
          <a:bodyPr/>
          <a:lstStyle/>
          <a:p>
            <a:pPr marL="0" lvl="1" indent="0" algn="ctr">
              <a:spcBef>
                <a:spcPts val="0"/>
              </a:spcBef>
              <a:spcAft>
                <a:spcPts val="900"/>
              </a:spcAft>
              <a:buSzPts val="1400"/>
              <a:buNone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Four possibilities</a:t>
            </a:r>
          </a:p>
          <a:p>
            <a:pPr marL="339725" lvl="1" indent="-339725">
              <a:spcBef>
                <a:spcPts val="0"/>
              </a:spcBef>
              <a:spcAft>
                <a:spcPts val="1200"/>
              </a:spcAft>
              <a:buSzPts val="1400"/>
              <a:buAutoNum type="arabicPeriod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Illusion.  </a:t>
            </a:r>
          </a:p>
          <a:p>
            <a:pPr marL="339725" lvl="1" indent="-339725">
              <a:spcBef>
                <a:spcPts val="0"/>
              </a:spcBef>
              <a:spcAft>
                <a:spcPts val="1200"/>
              </a:spcAft>
              <a:buSzPts val="1400"/>
              <a:buAutoNum type="arabicPeriod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Eternal, self-existent.</a:t>
            </a:r>
          </a:p>
          <a:p>
            <a:pPr marL="339725" lvl="1" indent="-339725">
              <a:spcBef>
                <a:spcPts val="0"/>
              </a:spcBef>
              <a:spcAft>
                <a:spcPts val="1200"/>
              </a:spcAft>
              <a:buSzPts val="1400"/>
              <a:buAutoNum type="arabicPeriod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Created itself.</a:t>
            </a:r>
          </a:p>
          <a:p>
            <a:pPr marL="339725" lvl="1" indent="-339725">
              <a:spcBef>
                <a:spcPts val="0"/>
              </a:spcBef>
              <a:spcAft>
                <a:spcPts val="900"/>
              </a:spcAft>
              <a:buSzPts val="1400"/>
              <a:buAutoNum type="arabicPeriod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Created by Someone.</a:t>
            </a:r>
          </a:p>
          <a:p>
            <a:pPr marL="0" lvl="1" indent="0">
              <a:spcBef>
                <a:spcPts val="0"/>
              </a:spcBef>
              <a:spcAft>
                <a:spcPts val="900"/>
              </a:spcAft>
              <a:buSzPts val="1400"/>
              <a:buNone/>
            </a:pPr>
            <a:endParaRPr lang="en-US" sz="31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838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027CE15D-CE9E-40AF-BBF2-E93F9F7F2C07}"/>
              </a:ext>
            </a:extLst>
          </p:cNvPr>
          <p:cNvSpPr/>
          <p:nvPr/>
        </p:nvSpPr>
        <p:spPr>
          <a:xfrm>
            <a:off x="1101636" y="1066800"/>
            <a:ext cx="6957060" cy="1524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</a:rPr>
              <a:t>I.</a:t>
            </a:r>
            <a:r>
              <a:rPr lang="en-US" sz="3500" dirty="0"/>
              <a:t> </a:t>
            </a: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</a:rPr>
              <a:t>General Principles</a:t>
            </a:r>
            <a:br>
              <a:rPr lang="en-US" sz="35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</a:rPr>
              <a:t>Of Interpretation</a:t>
            </a:r>
          </a:p>
        </p:txBody>
      </p:sp>
    </p:spTree>
    <p:extLst>
      <p:ext uri="{BB962C8B-B14F-4D97-AF65-F5344CB8AC3E}">
        <p14:creationId xmlns:p14="http://schemas.microsoft.com/office/powerpoint/2010/main" xmlns="" val="4088269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CF95B67-7AE9-446B-9742-26745D581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</a:rPr>
              <a:t>Interpret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870A61-351E-4710-929F-164C261A1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Bring out the meaning of</a:t>
            </a:r>
          </a:p>
          <a:p>
            <a:r>
              <a:rPr lang="en-US" dirty="0">
                <a:solidFill>
                  <a:schemeClr val="bg1"/>
                </a:solidFill>
              </a:rPr>
              <a:t>Mt.1:23, translated</a:t>
            </a:r>
          </a:p>
          <a:p>
            <a:r>
              <a:rPr lang="en-US" dirty="0">
                <a:solidFill>
                  <a:schemeClr val="bg1"/>
                </a:solidFill>
              </a:rPr>
              <a:t>Lk.24:27, expound, explain, interpret</a:t>
            </a:r>
          </a:p>
          <a:p>
            <a:r>
              <a:rPr lang="en-US" dirty="0">
                <a:solidFill>
                  <a:schemeClr val="bg1"/>
                </a:solidFill>
              </a:rPr>
              <a:t>Ac.17:11, process illustrated: search; examine carefully; study thoroughly</a:t>
            </a:r>
          </a:p>
        </p:txBody>
      </p:sp>
    </p:spTree>
    <p:extLst>
      <p:ext uri="{BB962C8B-B14F-4D97-AF65-F5344CB8AC3E}">
        <p14:creationId xmlns:p14="http://schemas.microsoft.com/office/powerpoint/2010/main" xmlns="" val="46928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CF95B67-7AE9-446B-9742-26745D581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</a:rPr>
              <a:t>Literal</a:t>
            </a:r>
            <a:r>
              <a:rPr lang="en-US" sz="3600" dirty="0">
                <a:solidFill>
                  <a:schemeClr val="bg1"/>
                </a:solidFill>
              </a:rPr>
              <a:t>: interpret word for word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870A61-351E-4710-929F-164C261A1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rgbClr val="FFFFCC"/>
                </a:solidFill>
              </a:rPr>
              <a:t>Figurative</a:t>
            </a:r>
            <a:r>
              <a:rPr lang="en-US" dirty="0">
                <a:solidFill>
                  <a:schemeClr val="bg1"/>
                </a:solidFill>
              </a:rPr>
              <a:t>: not original usage [represent by means of figure, symbol, or likeness].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Lk.9:58, </a:t>
            </a:r>
            <a:r>
              <a:rPr lang="en-US" i="1" dirty="0">
                <a:solidFill>
                  <a:srgbClr val="CCFFFF"/>
                </a:solidFill>
              </a:rPr>
              <a:t>Foxes</a:t>
            </a:r>
            <a:r>
              <a:rPr lang="en-US" i="1" dirty="0">
                <a:solidFill>
                  <a:schemeClr val="bg1"/>
                </a:solidFill>
              </a:rPr>
              <a:t> have holes…</a:t>
            </a:r>
          </a:p>
          <a:p>
            <a:r>
              <a:rPr lang="en-US" dirty="0">
                <a:solidFill>
                  <a:schemeClr val="bg1"/>
                </a:solidFill>
              </a:rPr>
              <a:t>Lk.13:32, </a:t>
            </a:r>
            <a:r>
              <a:rPr lang="en-US" i="1" dirty="0">
                <a:solidFill>
                  <a:schemeClr val="bg1"/>
                </a:solidFill>
              </a:rPr>
              <a:t>Go tell that </a:t>
            </a:r>
            <a:r>
              <a:rPr lang="en-US" i="1" dirty="0">
                <a:solidFill>
                  <a:srgbClr val="CCFFFF"/>
                </a:solidFill>
              </a:rPr>
              <a:t>fox</a:t>
            </a:r>
            <a:r>
              <a:rPr lang="en-US" i="1" dirty="0">
                <a:solidFill>
                  <a:schemeClr val="bg1"/>
                </a:solidFill>
              </a:rPr>
              <a:t>…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138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CF95B67-7AE9-446B-9742-26745D581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</a:rPr>
              <a:t>Literal</a:t>
            </a:r>
            <a:r>
              <a:rPr lang="en-US" sz="3600" dirty="0">
                <a:solidFill>
                  <a:schemeClr val="bg1"/>
                </a:solidFill>
              </a:rPr>
              <a:t> is the rule.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rgbClr val="FFFFCC"/>
                </a:solidFill>
              </a:rPr>
              <a:t>Figurative</a:t>
            </a:r>
            <a:r>
              <a:rPr lang="en-US" sz="3600" dirty="0">
                <a:solidFill>
                  <a:schemeClr val="bg1"/>
                </a:solidFill>
              </a:rPr>
              <a:t>, the exception.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870A61-351E-4710-929F-164C261A1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5" y="1295400"/>
            <a:ext cx="8458200" cy="51054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Some twist literal into figurative (v. versa)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to support speculations.</a:t>
            </a:r>
          </a:p>
          <a:p>
            <a:r>
              <a:rPr lang="en-US" dirty="0">
                <a:solidFill>
                  <a:schemeClr val="bg1"/>
                </a:solidFill>
              </a:rPr>
              <a:t>‘Figurative’ does </a:t>
            </a:r>
            <a:r>
              <a:rPr lang="en-US" dirty="0">
                <a:solidFill>
                  <a:srgbClr val="FFFFCC"/>
                </a:solidFill>
              </a:rPr>
              <a:t>not</a:t>
            </a:r>
            <a:r>
              <a:rPr lang="en-US" dirty="0">
                <a:solidFill>
                  <a:schemeClr val="bg1"/>
                </a:solidFill>
              </a:rPr>
              <a:t> mean a word teaches nothing, is untrue, or did not happen.  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Ps.91:4 . . . </a:t>
            </a:r>
          </a:p>
          <a:p>
            <a:pPr lvl="2"/>
            <a:r>
              <a:rPr lang="en-US" sz="3200" dirty="0">
                <a:solidFill>
                  <a:schemeClr val="bg1"/>
                </a:solidFill>
              </a:rPr>
              <a:t>Untrue?   Misrepresent God?    Aesop?   </a:t>
            </a:r>
          </a:p>
          <a:p>
            <a:pPr lvl="2"/>
            <a:r>
              <a:rPr lang="en-US" sz="3200" dirty="0">
                <a:solidFill>
                  <a:schemeClr val="bg1"/>
                </a:solidFill>
              </a:rPr>
              <a:t>Mt.23:37 (non-poetic context).   (Jg.9)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Mal.4:5-6 . . . Mt.11:13-14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Jn.6:52-53 . . . (63)</a:t>
            </a:r>
          </a:p>
        </p:txBody>
      </p:sp>
    </p:spTree>
    <p:extLst>
      <p:ext uri="{BB962C8B-B14F-4D97-AF65-F5344CB8AC3E}">
        <p14:creationId xmlns:p14="http://schemas.microsoft.com/office/powerpoint/2010/main" xmlns="" val="179767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CF95B67-7AE9-446B-9742-26745D581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NT warns against deception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870A61-351E-4710-929F-164C261A1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5" y="1143000"/>
            <a:ext cx="8458200" cy="52578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1 Tim.1:4;  4:7;  2 Tim.4:4;  </a:t>
            </a:r>
            <a:r>
              <a:rPr lang="en-US" sz="3200" dirty="0">
                <a:solidFill>
                  <a:schemeClr val="bg1"/>
                </a:solidFill>
              </a:rPr>
              <a:t>2 Pt.1:16…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Some thought </a:t>
            </a:r>
            <a:r>
              <a:rPr lang="en-US" sz="3200" dirty="0">
                <a:solidFill>
                  <a:srgbClr val="FFFFCC"/>
                </a:solidFill>
              </a:rPr>
              <a:t>Jesus</a:t>
            </a:r>
            <a:r>
              <a:rPr lang="en-US" sz="3200" dirty="0">
                <a:solidFill>
                  <a:schemeClr val="bg1"/>
                </a:solidFill>
              </a:rPr>
              <a:t>, His </a:t>
            </a:r>
            <a:r>
              <a:rPr lang="en-US" sz="3200" dirty="0">
                <a:solidFill>
                  <a:srgbClr val="FFFFCC"/>
                </a:solidFill>
              </a:rPr>
              <a:t>transfiguration</a:t>
            </a:r>
            <a:r>
              <a:rPr lang="en-US" sz="3200" dirty="0">
                <a:solidFill>
                  <a:schemeClr val="bg1"/>
                </a:solidFill>
              </a:rPr>
              <a:t>, His </a:t>
            </a:r>
            <a:r>
              <a:rPr lang="en-US" sz="3200" dirty="0">
                <a:solidFill>
                  <a:srgbClr val="FFFFCC"/>
                </a:solidFill>
              </a:rPr>
              <a:t>resurrection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rgbClr val="FFFFCC"/>
                </a:solidFill>
              </a:rPr>
              <a:t>were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u="sng" dirty="0">
                <a:solidFill>
                  <a:srgbClr val="FFFFCC"/>
                </a:solidFill>
              </a:rPr>
              <a:t>fables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“Gn.1-11 is poetry” </a:t>
            </a:r>
          </a:p>
          <a:p>
            <a:pPr lvl="2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What if it </a:t>
            </a:r>
            <a:r>
              <a:rPr lang="en-US" sz="3200" i="1" dirty="0">
                <a:solidFill>
                  <a:schemeClr val="bg1"/>
                </a:solidFill>
              </a:rPr>
              <a:t>were</a:t>
            </a:r>
            <a:r>
              <a:rPr lang="en-US" sz="3200" dirty="0">
                <a:solidFill>
                  <a:schemeClr val="bg1"/>
                </a:solidFill>
              </a:rPr>
              <a:t> poetry?  </a:t>
            </a:r>
          </a:p>
          <a:p>
            <a:pPr lvl="2"/>
            <a:r>
              <a:rPr lang="en-US" sz="3200" dirty="0">
                <a:solidFill>
                  <a:schemeClr val="bg1"/>
                </a:solidFill>
              </a:rPr>
              <a:t>Job is a dramatic poem</a:t>
            </a:r>
          </a:p>
        </p:txBody>
      </p:sp>
    </p:spTree>
    <p:extLst>
      <p:ext uri="{BB962C8B-B14F-4D97-AF65-F5344CB8AC3E}">
        <p14:creationId xmlns:p14="http://schemas.microsoft.com/office/powerpoint/2010/main" xmlns="" val="345663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CF95B67-7AE9-446B-9742-26745D581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God on Creation – Job 38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870A61-351E-4710-929F-164C261A1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5" y="609600"/>
            <a:ext cx="8458200" cy="5867400"/>
          </a:xfrm>
        </p:spPr>
        <p:txBody>
          <a:bodyPr/>
          <a:lstStyle/>
          <a:p>
            <a:r>
              <a:rPr lang="en-US" sz="3000" dirty="0">
                <a:solidFill>
                  <a:schemeClr val="bg1"/>
                </a:solidFill>
              </a:rPr>
              <a:t>1-2, warning…</a:t>
            </a:r>
          </a:p>
          <a:p>
            <a:r>
              <a:rPr lang="en-US" sz="3000" dirty="0">
                <a:solidFill>
                  <a:schemeClr val="bg1"/>
                </a:solidFill>
              </a:rPr>
              <a:t>4-7, foundation – creation</a:t>
            </a:r>
          </a:p>
          <a:p>
            <a:r>
              <a:rPr lang="en-US" sz="3000" dirty="0">
                <a:solidFill>
                  <a:schemeClr val="bg1"/>
                </a:solidFill>
              </a:rPr>
              <a:t>4-11, sea confined to limits – God’s design</a:t>
            </a:r>
          </a:p>
          <a:p>
            <a:r>
              <a:rPr lang="en-US" sz="3000" dirty="0">
                <a:solidFill>
                  <a:schemeClr val="bg1"/>
                </a:solidFill>
              </a:rPr>
              <a:t>18, breadth of earth.  Just happened?  </a:t>
            </a:r>
          </a:p>
          <a:p>
            <a:r>
              <a:rPr lang="en-US" sz="3000" dirty="0">
                <a:solidFill>
                  <a:schemeClr val="bg1"/>
                </a:solidFill>
              </a:rPr>
              <a:t>19-21, some: day / night are warring powers.   </a:t>
            </a:r>
            <a:r>
              <a:rPr lang="en-US" sz="2800" dirty="0">
                <a:solidFill>
                  <a:srgbClr val="FFFFCC"/>
                </a:solidFill>
              </a:rPr>
              <a:t>[Gn.1, orderly design of Creator]</a:t>
            </a:r>
          </a:p>
          <a:p>
            <a:r>
              <a:rPr lang="en-US" sz="3000" dirty="0">
                <a:solidFill>
                  <a:schemeClr val="bg1"/>
                </a:solidFill>
              </a:rPr>
              <a:t>22-24, snow, hail, light, wind…  </a:t>
            </a:r>
          </a:p>
          <a:p>
            <a:r>
              <a:rPr lang="en-US" sz="3000" dirty="0">
                <a:solidFill>
                  <a:schemeClr val="bg1"/>
                </a:solidFill>
              </a:rPr>
              <a:t>25-30, rain, desert, frost, ice…</a:t>
            </a:r>
          </a:p>
          <a:p>
            <a:r>
              <a:rPr lang="en-US" sz="3000" dirty="0">
                <a:solidFill>
                  <a:schemeClr val="bg1"/>
                </a:solidFill>
              </a:rPr>
              <a:t>31-33, astronomy: constellations.  </a:t>
            </a:r>
          </a:p>
          <a:p>
            <a:r>
              <a:rPr lang="en-US" sz="3000" dirty="0">
                <a:solidFill>
                  <a:schemeClr val="bg1"/>
                </a:solidFill>
              </a:rPr>
              <a:t>34-38, meteorology</a:t>
            </a:r>
          </a:p>
          <a:p>
            <a:r>
              <a:rPr lang="en-US" sz="3000" dirty="0">
                <a:solidFill>
                  <a:schemeClr val="bg1"/>
                </a:solidFill>
              </a:rPr>
              <a:t>39-41, animals…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89E26E0-CDDC-4900-A538-423BFD2D5440}"/>
              </a:ext>
            </a:extLst>
          </p:cNvPr>
          <p:cNvSpPr/>
          <p:nvPr/>
        </p:nvSpPr>
        <p:spPr>
          <a:xfrm>
            <a:off x="6629400" y="3352800"/>
            <a:ext cx="2166255" cy="3200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2800" dirty="0"/>
              <a:t>Job sees God’s greatness.</a:t>
            </a:r>
          </a:p>
          <a:p>
            <a:pPr algn="ctr">
              <a:spcAft>
                <a:spcPts val="600"/>
              </a:spcAft>
            </a:pPr>
            <a:r>
              <a:rPr lang="en-US" sz="2800" dirty="0"/>
              <a:t>Anthropic principle.</a:t>
            </a:r>
          </a:p>
          <a:p>
            <a:pPr algn="ctr"/>
            <a:r>
              <a:rPr lang="en-US" sz="2800" dirty="0"/>
              <a:t>Ezk.14; Ja.5:11</a:t>
            </a:r>
          </a:p>
        </p:txBody>
      </p:sp>
    </p:spTree>
    <p:extLst>
      <p:ext uri="{BB962C8B-B14F-4D97-AF65-F5344CB8AC3E}">
        <p14:creationId xmlns:p14="http://schemas.microsoft.com/office/powerpoint/2010/main" xmlns="" val="232666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027CE15D-CE9E-40AF-BBF2-E93F9F7F2C07}"/>
              </a:ext>
            </a:extLst>
          </p:cNvPr>
          <p:cNvSpPr/>
          <p:nvPr/>
        </p:nvSpPr>
        <p:spPr>
          <a:xfrm>
            <a:off x="1101636" y="1066800"/>
            <a:ext cx="6957060" cy="457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I.</a:t>
            </a:r>
            <a:r>
              <a:rPr lang="en-US" sz="2000" dirty="0"/>
              <a:t>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General Principles Of Interpretation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56784DF0-81A8-4271-8001-EF64786EB8B7}"/>
              </a:ext>
            </a:extLst>
          </p:cNvPr>
          <p:cNvSpPr/>
          <p:nvPr/>
        </p:nvSpPr>
        <p:spPr>
          <a:xfrm>
            <a:off x="1099455" y="1676400"/>
            <a:ext cx="6957060" cy="1524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</a:rPr>
              <a:t>II.</a:t>
            </a:r>
            <a:r>
              <a:rPr lang="en-US" sz="3500" dirty="0"/>
              <a:t> </a:t>
            </a: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</a:rPr>
              <a:t>Other Figurative Desires For Days Of Genesis 1</a:t>
            </a:r>
          </a:p>
        </p:txBody>
      </p:sp>
    </p:spTree>
    <p:extLst>
      <p:ext uri="{BB962C8B-B14F-4D97-AF65-F5344CB8AC3E}">
        <p14:creationId xmlns:p14="http://schemas.microsoft.com/office/powerpoint/2010/main" xmlns="" val="1944495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CF95B67-7AE9-446B-9742-26745D581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Exegesis</a:t>
            </a:r>
            <a:r>
              <a:rPr lang="en-US" sz="3600" dirty="0">
                <a:solidFill>
                  <a:schemeClr val="bg1"/>
                </a:solidFill>
              </a:rPr>
              <a:t>: explanation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870A61-351E-4710-929F-164C261A1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5" y="914400"/>
            <a:ext cx="84582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>
                <a:solidFill>
                  <a:srgbClr val="FFFF00"/>
                </a:solidFill>
              </a:rPr>
              <a:t>Eisegesis</a:t>
            </a:r>
            <a:r>
              <a:rPr lang="en-US" sz="3600" dirty="0">
                <a:solidFill>
                  <a:schemeClr val="bg1"/>
                </a:solidFill>
              </a:rPr>
              <a:t>: read into text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56F8A2F-FF32-4A3F-A51B-96163C18184D}"/>
              </a:ext>
            </a:extLst>
          </p:cNvPr>
          <p:cNvSpPr/>
          <p:nvPr/>
        </p:nvSpPr>
        <p:spPr>
          <a:xfrm>
            <a:off x="457200" y="1600200"/>
            <a:ext cx="8229600" cy="45720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‘If, in the face of the biblical data, the theistic evolutionist chooses to accept the hypothesis of some scientists, he at least should be conscious</a:t>
            </a:r>
            <a:b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of what he is doing to the Bible in the process.</a:t>
            </a:r>
            <a:b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He no longer makes it the source book for his knowledge of origins.  In place thereof he chooses the verdict of science and allows it to sit in </a:t>
            </a:r>
            <a:r>
              <a:rPr lang="en-US" sz="3100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judg-ment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on the Bible rather than letting the Bible sit in judgment on science’ </a:t>
            </a:r>
            <a:r>
              <a:rPr lang="en-US" sz="1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– Harold Lindsell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30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2971</TotalTime>
  <Words>887</Words>
  <Application>Microsoft Office PowerPoint</Application>
  <PresentationFormat>On-screen Show (4:3)</PresentationFormat>
  <Paragraphs>124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1_Default Design</vt:lpstr>
      <vt:lpstr>Slide 1</vt:lpstr>
      <vt:lpstr>Slide 2</vt:lpstr>
      <vt:lpstr>Interpret</vt:lpstr>
      <vt:lpstr>Literal: interpret word for word</vt:lpstr>
      <vt:lpstr>Literal is the rule. Figurative, the exception.</vt:lpstr>
      <vt:lpstr>NT warns against deception</vt:lpstr>
      <vt:lpstr>God on Creation – Job 38</vt:lpstr>
      <vt:lpstr>Slide 8</vt:lpstr>
      <vt:lpstr>Exegesis: explanation</vt:lpstr>
      <vt:lpstr>Creative attempts at rewriting Gn.1 1Day-Age Theory</vt:lpstr>
      <vt:lpstr>Creative attempts at rewriting Gn.1 1Day-Age Theory</vt:lpstr>
      <vt:lpstr>Creative attempts at rewriting Gn.1 2Gap Theory</vt:lpstr>
      <vt:lpstr>Creative attempts at rewriting Gn.1 2Gap Theory</vt:lpstr>
      <vt:lpstr>Creative attempts at rewriting Gn.1 2Gap Theory</vt:lpstr>
      <vt:lpstr>Creative attempts at rewriting Gn.1 3Framework Hypothesis</vt:lpstr>
      <vt:lpstr>Slide 16</vt:lpstr>
      <vt:lpstr>Slide 17</vt:lpstr>
      <vt:lpstr>Slide 18</vt:lpstr>
      <vt:lpstr>How to explain universe?</vt:lpstr>
    </vt:vector>
  </TitlesOfParts>
  <Company>閘]狴逄掘뿿��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church of Christ</cp:lastModifiedBy>
  <cp:revision>236</cp:revision>
  <dcterms:created xsi:type="dcterms:W3CDTF">2007-07-13T04:29:51Z</dcterms:created>
  <dcterms:modified xsi:type="dcterms:W3CDTF">2019-02-18T01:40:54Z</dcterms:modified>
</cp:coreProperties>
</file>