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9"/>
  </p:notesMasterIdLst>
  <p:sldIdLst>
    <p:sldId id="389" r:id="rId2"/>
    <p:sldId id="456" r:id="rId3"/>
    <p:sldId id="474" r:id="rId4"/>
    <p:sldId id="458" r:id="rId5"/>
    <p:sldId id="494" r:id="rId6"/>
    <p:sldId id="493" r:id="rId7"/>
    <p:sldId id="459" r:id="rId8"/>
    <p:sldId id="475" r:id="rId9"/>
    <p:sldId id="476" r:id="rId10"/>
    <p:sldId id="477" r:id="rId11"/>
    <p:sldId id="495" r:id="rId12"/>
    <p:sldId id="479" r:id="rId13"/>
    <p:sldId id="480" r:id="rId14"/>
    <p:sldId id="481" r:id="rId15"/>
    <p:sldId id="482" r:id="rId16"/>
    <p:sldId id="460" r:id="rId17"/>
    <p:sldId id="483" r:id="rId18"/>
    <p:sldId id="484" r:id="rId19"/>
    <p:sldId id="485" r:id="rId20"/>
    <p:sldId id="498" r:id="rId21"/>
    <p:sldId id="487" r:id="rId22"/>
    <p:sldId id="488" r:id="rId23"/>
    <p:sldId id="489" r:id="rId24"/>
    <p:sldId id="490" r:id="rId25"/>
    <p:sldId id="496" r:id="rId26"/>
    <p:sldId id="497" r:id="rId27"/>
    <p:sldId id="491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66FF33"/>
    <a:srgbClr val="C0C0C0"/>
    <a:srgbClr val="FFFF99"/>
    <a:srgbClr val="990000"/>
    <a:srgbClr val="CC3300"/>
    <a:srgbClr val="DDDDDD"/>
    <a:srgbClr val="FFFFFF"/>
    <a:srgbClr val="B2B2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86347" autoAdjust="0"/>
  </p:normalViewPr>
  <p:slideViewPr>
    <p:cSldViewPr showGuides="1">
      <p:cViewPr varScale="1">
        <p:scale>
          <a:sx n="71" d="100"/>
          <a:sy n="71" d="100"/>
        </p:scale>
        <p:origin x="-4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69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31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27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11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849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822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78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484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46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42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91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F3CB6A0-FC3E-49CA-AF8B-B5BE423FCC9E}"/>
              </a:ext>
            </a:extLst>
          </p:cNvPr>
          <p:cNvSpPr/>
          <p:nvPr/>
        </p:nvSpPr>
        <p:spPr>
          <a:xfrm>
            <a:off x="1554480" y="1905000"/>
            <a:ext cx="6035040" cy="1524000"/>
          </a:xfrm>
          <a:prstGeom prst="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C000"/>
                </a:solidFill>
              </a:rPr>
              <a:t>Abortion</a:t>
            </a:r>
          </a:p>
        </p:txBody>
      </p:sp>
    </p:spTree>
    <p:extLst>
      <p:ext uri="{BB962C8B-B14F-4D97-AF65-F5344CB8AC3E}">
        <p14:creationId xmlns:p14="http://schemas.microsoft.com/office/powerpoint/2010/main" xmlns="" val="39783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92162"/>
          </a:xfrm>
        </p:spPr>
        <p:txBody>
          <a:bodyPr/>
          <a:lstStyle/>
          <a:p>
            <a:r>
              <a:rPr lang="en-US" sz="3500" dirty="0">
                <a:solidFill>
                  <a:srgbClr val="FFFFCC"/>
                </a:solidFill>
              </a:rPr>
              <a:t>Amos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059363"/>
          </a:xfrm>
        </p:spPr>
        <p:txBody>
          <a:bodyPr/>
          <a:lstStyle/>
          <a:p>
            <a:pPr marL="227013" indent="-227013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“Thus </a:t>
            </a:r>
            <a:r>
              <a:rPr lang="en-US" sz="3100" dirty="0">
                <a:solidFill>
                  <a:schemeClr val="bg1"/>
                </a:solidFill>
              </a:rPr>
              <a:t>says the LORD:  </a:t>
            </a:r>
            <a:r>
              <a:rPr lang="en-US" sz="3100" dirty="0" smtClean="0">
                <a:solidFill>
                  <a:schemeClr val="bg1"/>
                </a:solidFill>
              </a:rPr>
              <a:t>‘</a:t>
            </a:r>
            <a:r>
              <a:rPr lang="en-US" sz="3100" dirty="0" smtClean="0">
                <a:solidFill>
                  <a:schemeClr val="bg1"/>
                </a:solidFill>
              </a:rPr>
              <a:t>For </a:t>
            </a:r>
            <a:r>
              <a:rPr lang="en-US" sz="3100" dirty="0">
                <a:solidFill>
                  <a:schemeClr val="bg1"/>
                </a:solidFill>
              </a:rPr>
              <a:t>three </a:t>
            </a:r>
            <a:r>
              <a:rPr lang="en-US" sz="3100" dirty="0" err="1">
                <a:solidFill>
                  <a:schemeClr val="bg1"/>
                </a:solidFill>
              </a:rPr>
              <a:t>transgres-sions</a:t>
            </a:r>
            <a:r>
              <a:rPr lang="en-US" sz="3100" dirty="0">
                <a:solidFill>
                  <a:schemeClr val="bg1"/>
                </a:solidFill>
              </a:rPr>
              <a:t> of the people of </a:t>
            </a:r>
            <a:r>
              <a:rPr lang="en-US" sz="3100" u="sng" dirty="0">
                <a:solidFill>
                  <a:schemeClr val="bg1"/>
                </a:solidFill>
              </a:rPr>
              <a:t>Ammon</a:t>
            </a:r>
            <a:r>
              <a:rPr lang="en-US" sz="3100" dirty="0">
                <a:solidFill>
                  <a:schemeClr val="bg1"/>
                </a:solidFill>
              </a:rPr>
              <a:t>, and for four, I will not turn away its punishment,   Because they </a:t>
            </a:r>
            <a:r>
              <a:rPr lang="en-US" sz="3100" b="1" dirty="0">
                <a:solidFill>
                  <a:schemeClr val="bg1"/>
                </a:solidFill>
              </a:rPr>
              <a:t>ripped open</a:t>
            </a:r>
            <a:r>
              <a:rPr lang="en-US" sz="3100" dirty="0">
                <a:solidFill>
                  <a:schemeClr val="bg1"/>
                </a:solidFill>
              </a:rPr>
              <a:t> the women </a:t>
            </a:r>
            <a:r>
              <a:rPr lang="en-US" sz="3100" b="1" dirty="0">
                <a:solidFill>
                  <a:schemeClr val="bg1"/>
                </a:solidFill>
              </a:rPr>
              <a:t>with child</a:t>
            </a:r>
            <a:r>
              <a:rPr lang="en-US" sz="3100" dirty="0">
                <a:solidFill>
                  <a:schemeClr val="bg1"/>
                </a:solidFill>
              </a:rPr>
              <a:t> in Gilead, That they might enlarge their territory’”  </a:t>
            </a:r>
            <a:r>
              <a:rPr lang="en-US" sz="2600" dirty="0">
                <a:solidFill>
                  <a:schemeClr val="bg1"/>
                </a:solidFill>
              </a:rPr>
              <a:t>– Am.1:13</a:t>
            </a:r>
          </a:p>
          <a:p>
            <a:pPr marL="0" indent="0" algn="ctr">
              <a:spcAft>
                <a:spcPts val="600"/>
              </a:spcAft>
              <a:buNone/>
            </a:pPr>
            <a:endParaRPr lang="en-US" sz="2600" dirty="0">
              <a:solidFill>
                <a:schemeClr val="bg1"/>
              </a:solidFill>
            </a:endParaRPr>
          </a:p>
          <a:p>
            <a:pPr marL="227013" indent="-227013"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83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92162"/>
          </a:xfrm>
        </p:spPr>
        <p:txBody>
          <a:bodyPr/>
          <a:lstStyle/>
          <a:p>
            <a:r>
              <a:rPr lang="en-US" sz="3500" dirty="0">
                <a:solidFill>
                  <a:srgbClr val="FFFFCC"/>
                </a:solidFill>
              </a:rPr>
              <a:t>Bible has no unique word for unborn child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059363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Thus says Hezekiah, This day is a day of distress, and rebuke, and blasphemy; for the </a:t>
            </a:r>
            <a:r>
              <a:rPr lang="en-US" b="1" dirty="0">
                <a:solidFill>
                  <a:schemeClr val="bg1"/>
                </a:solidFill>
                <a:ea typeface="Times New Roman" panose="02020603050405020304" pitchFamily="18" charset="0"/>
              </a:rPr>
              <a:t>children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 have come </a:t>
            </a:r>
            <a:r>
              <a:rPr lang="en-US" u="sng" dirty="0">
                <a:solidFill>
                  <a:schemeClr val="bg1"/>
                </a:solidFill>
                <a:ea typeface="Times New Roman" panose="02020603050405020304" pitchFamily="18" charset="0"/>
              </a:rPr>
              <a:t>to birth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, but there is no strength to </a:t>
            </a:r>
            <a:r>
              <a:rPr lang="en-US" u="sng" dirty="0">
                <a:solidFill>
                  <a:schemeClr val="bg1"/>
                </a:solidFill>
                <a:ea typeface="Times New Roman" panose="02020603050405020304" pitchFamily="18" charset="0"/>
              </a:rPr>
              <a:t>bring them forth</a:t>
            </a:r>
            <a:r>
              <a:rPr lang="en-US" sz="3100" dirty="0">
                <a:solidFill>
                  <a:schemeClr val="bg1"/>
                </a:solidFill>
              </a:rPr>
              <a:t>” </a:t>
            </a:r>
            <a:r>
              <a:rPr lang="en-US" sz="2600" dirty="0">
                <a:solidFill>
                  <a:schemeClr val="bg1"/>
                </a:solidFill>
              </a:rPr>
              <a:t>– 2 K.19:3</a:t>
            </a:r>
          </a:p>
          <a:p>
            <a:pPr marL="0" indent="0" algn="ctr">
              <a:spcAft>
                <a:spcPts val="600"/>
              </a:spcAft>
              <a:buNone/>
            </a:pPr>
            <a:endParaRPr lang="en-US" sz="2600" dirty="0">
              <a:solidFill>
                <a:schemeClr val="bg1"/>
              </a:solidFill>
            </a:endParaRPr>
          </a:p>
          <a:p>
            <a:pPr marL="227013" indent="-227013"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856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92162"/>
          </a:xfrm>
        </p:spPr>
        <p:txBody>
          <a:bodyPr/>
          <a:lstStyle/>
          <a:p>
            <a:r>
              <a:rPr lang="en-US" sz="3500" dirty="0">
                <a:solidFill>
                  <a:srgbClr val="FFFFCC"/>
                </a:solidFill>
              </a:rPr>
              <a:t>Bible has no unique word for unborn child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059363"/>
          </a:xfrm>
        </p:spPr>
        <p:txBody>
          <a:bodyPr/>
          <a:lstStyle/>
          <a:p>
            <a:pPr marL="227013" indent="-227013">
              <a:spcAft>
                <a:spcPts val="0"/>
              </a:spcAft>
            </a:pPr>
            <a:r>
              <a:rPr lang="en-US" u="sng" dirty="0">
                <a:solidFill>
                  <a:schemeClr val="bg1"/>
                </a:solidFill>
              </a:rPr>
              <a:t>Job 3:3, 11, 16</a:t>
            </a:r>
          </a:p>
          <a:p>
            <a:pPr marL="514350" lvl="1" indent="-287338">
              <a:spcAft>
                <a:spcPts val="600"/>
              </a:spcAft>
            </a:pPr>
            <a:r>
              <a:rPr lang="en-US" sz="3200" dirty="0">
                <a:solidFill>
                  <a:srgbClr val="FFFF00"/>
                </a:solidFill>
              </a:rPr>
              <a:t>3: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born…male child…conceived…</a:t>
            </a:r>
          </a:p>
          <a:p>
            <a:pPr marL="514350" lvl="1" indent="-287338">
              <a:spcAft>
                <a:spcPts val="600"/>
              </a:spcAft>
            </a:pPr>
            <a:r>
              <a:rPr lang="en-US" sz="3100" dirty="0">
                <a:solidFill>
                  <a:srgbClr val="FFFF00"/>
                </a:solidFill>
              </a:rPr>
              <a:t>11: </a:t>
            </a:r>
            <a:r>
              <a:rPr lang="en-US" sz="3100" dirty="0">
                <a:solidFill>
                  <a:schemeClr val="bg1"/>
                </a:solidFill>
              </a:rPr>
              <a:t>‘I’…die…at birth…perish…from womb</a:t>
            </a:r>
          </a:p>
          <a:p>
            <a:pPr marL="514350" lvl="1" indent="-287338">
              <a:spcAft>
                <a:spcPts val="600"/>
              </a:spcAft>
            </a:pPr>
            <a:r>
              <a:rPr lang="en-US" sz="3100" dirty="0">
                <a:solidFill>
                  <a:srgbClr val="FFFF00"/>
                </a:solidFill>
              </a:rPr>
              <a:t>16:</a:t>
            </a:r>
            <a:r>
              <a:rPr lang="en-US" sz="3100" dirty="0">
                <a:solidFill>
                  <a:schemeClr val="bg1"/>
                </a:solidFill>
              </a:rPr>
              <a:t> infants who never saw light </a:t>
            </a:r>
            <a:r>
              <a:rPr lang="en-US" sz="3000" dirty="0">
                <a:solidFill>
                  <a:schemeClr val="bg1"/>
                </a:solidFill>
              </a:rPr>
              <a:t>(pre-birth)</a:t>
            </a:r>
          </a:p>
        </p:txBody>
      </p:sp>
    </p:spTree>
    <p:extLst>
      <p:ext uri="{BB962C8B-B14F-4D97-AF65-F5344CB8AC3E}">
        <p14:creationId xmlns:p14="http://schemas.microsoft.com/office/powerpoint/2010/main" xmlns="" val="170093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92162"/>
          </a:xfrm>
        </p:spPr>
        <p:txBody>
          <a:bodyPr/>
          <a:lstStyle/>
          <a:p>
            <a:r>
              <a:rPr lang="en-US" sz="3500" dirty="0">
                <a:solidFill>
                  <a:srgbClr val="FFFFCC"/>
                </a:solidFill>
              </a:rPr>
              <a:t>Bible has no unique word for unborn child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059363"/>
          </a:xfrm>
        </p:spPr>
        <p:txBody>
          <a:bodyPr/>
          <a:lstStyle/>
          <a:p>
            <a:pPr marL="227013" indent="-227013">
              <a:spcAft>
                <a:spcPts val="0"/>
              </a:spcAft>
            </a:pPr>
            <a:r>
              <a:rPr lang="en-US" u="sng" dirty="0">
                <a:solidFill>
                  <a:schemeClr val="bg1"/>
                </a:solidFill>
              </a:rPr>
              <a:t>Lk.1:36</a:t>
            </a:r>
            <a:r>
              <a:rPr lang="en-US" dirty="0">
                <a:solidFill>
                  <a:schemeClr val="bg1"/>
                </a:solidFill>
              </a:rPr>
              <a:t>…</a:t>
            </a:r>
          </a:p>
          <a:p>
            <a:pPr marL="627063" lvl="1" indent="-227013">
              <a:spcAft>
                <a:spcPts val="600"/>
              </a:spcAft>
            </a:pPr>
            <a:r>
              <a:rPr lang="en-US" sz="3200" dirty="0">
                <a:solidFill>
                  <a:srgbClr val="CCFFFF"/>
                </a:solidFill>
              </a:rPr>
              <a:t>Conceived</a:t>
            </a:r>
            <a:r>
              <a:rPr lang="en-US" sz="3200" dirty="0">
                <a:solidFill>
                  <a:schemeClr val="bg1"/>
                </a:solidFill>
              </a:rPr>
              <a:t> a </a:t>
            </a:r>
            <a:r>
              <a:rPr lang="en-US" sz="3200" dirty="0">
                <a:solidFill>
                  <a:srgbClr val="CCFFFF"/>
                </a:solidFill>
              </a:rPr>
              <a:t>son</a:t>
            </a:r>
          </a:p>
          <a:p>
            <a:pPr marL="227013" indent="-227013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Lk.1:41…</a:t>
            </a:r>
          </a:p>
          <a:p>
            <a:pPr marL="627063" lvl="1" indent="-227013">
              <a:spcAft>
                <a:spcPts val="600"/>
              </a:spcAft>
            </a:pPr>
            <a:r>
              <a:rPr lang="en-US" sz="3200" dirty="0">
                <a:solidFill>
                  <a:srgbClr val="CCFFFF"/>
                </a:solidFill>
              </a:rPr>
              <a:t>Baby</a:t>
            </a:r>
            <a:r>
              <a:rPr lang="en-US" sz="3200" dirty="0">
                <a:solidFill>
                  <a:schemeClr val="bg1"/>
                </a:solidFill>
              </a:rPr>
              <a:t> leaped </a:t>
            </a:r>
            <a:r>
              <a:rPr lang="en-US" sz="3200" dirty="0">
                <a:solidFill>
                  <a:srgbClr val="CCFFFF"/>
                </a:solidFill>
              </a:rPr>
              <a:t>in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CCFFFF"/>
                </a:solidFill>
              </a:rPr>
              <a:t>womb</a:t>
            </a:r>
          </a:p>
          <a:p>
            <a:pPr marL="1027113" lvl="2" indent="-227013"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Baby: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 unborn child, embryo, fetus; a newborn child, an infant, a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babe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Th., 105. 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2" indent="0">
              <a:spcAft>
                <a:spcPts val="0"/>
              </a:spcAft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514350" lvl="1" indent="-287338">
              <a:spcAft>
                <a:spcPts val="600"/>
              </a:spcAft>
            </a:pP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145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92162"/>
          </a:xfrm>
        </p:spPr>
        <p:txBody>
          <a:bodyPr/>
          <a:lstStyle/>
          <a:p>
            <a:r>
              <a:rPr lang="en-US" sz="3500" dirty="0">
                <a:solidFill>
                  <a:srgbClr val="FFFFCC"/>
                </a:solidFill>
              </a:rPr>
              <a:t>Bible has no unique word for unborn child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059363"/>
          </a:xfrm>
        </p:spPr>
        <p:txBody>
          <a:bodyPr/>
          <a:lstStyle/>
          <a:p>
            <a:pPr marL="227013" indent="-227013">
              <a:spcAft>
                <a:spcPts val="600"/>
              </a:spcAft>
            </a:pPr>
            <a:r>
              <a:rPr lang="en-US" u="sng" dirty="0">
                <a:solidFill>
                  <a:schemeClr val="bg1"/>
                </a:solidFill>
              </a:rPr>
              <a:t>Lk.2:12</a:t>
            </a:r>
            <a:r>
              <a:rPr lang="en-US" dirty="0">
                <a:solidFill>
                  <a:schemeClr val="bg1"/>
                </a:solidFill>
              </a:rPr>
              <a:t>, find a “baby” …</a:t>
            </a:r>
          </a:p>
          <a:p>
            <a:pPr marL="627063" lvl="1" indent="-227013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Lk.18:15, infants…</a:t>
            </a:r>
          </a:p>
          <a:p>
            <a:pPr marL="627063" lvl="1" indent="-227013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Ac.7:19, babies…</a:t>
            </a:r>
          </a:p>
          <a:p>
            <a:pPr marL="627063" lvl="1" indent="-227013"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</a:rPr>
              <a:t>2 Tim.3:15, childhood…</a:t>
            </a:r>
          </a:p>
          <a:p>
            <a:pPr marL="227012" lvl="1" indent="0">
              <a:spcAft>
                <a:spcPts val="600"/>
              </a:spcAft>
              <a:buNone/>
            </a:pP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407C6CCD-CD25-4E0A-9487-7E9B2135B055}"/>
              </a:ext>
            </a:extLst>
          </p:cNvPr>
          <p:cNvSpPr/>
          <p:nvPr/>
        </p:nvSpPr>
        <p:spPr>
          <a:xfrm>
            <a:off x="1911528" y="3733800"/>
            <a:ext cx="5334000" cy="1524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The difference between the unborn and the new born is …</a:t>
            </a:r>
            <a:r>
              <a:rPr lang="en-US" sz="3200" u="sng" dirty="0"/>
              <a:t>time</a:t>
            </a:r>
            <a:r>
              <a:rPr lang="en-US" sz="3200" dirty="0"/>
              <a:t>, </a:t>
            </a:r>
            <a:r>
              <a:rPr lang="en-US" sz="3200" u="sng" dirty="0"/>
              <a:t>not</a:t>
            </a:r>
            <a:r>
              <a:rPr lang="en-US" sz="3200" dirty="0"/>
              <a:t> </a:t>
            </a:r>
            <a:r>
              <a:rPr lang="en-US" sz="3200" u="sng" dirty="0"/>
              <a:t>worth</a:t>
            </a:r>
          </a:p>
        </p:txBody>
      </p:sp>
    </p:spTree>
    <p:extLst>
      <p:ext uri="{BB962C8B-B14F-4D97-AF65-F5344CB8AC3E}">
        <p14:creationId xmlns:p14="http://schemas.microsoft.com/office/powerpoint/2010/main" xmlns="" val="43707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027CE15D-CE9E-40AF-BBF2-E93F9F7F2C07}"/>
              </a:ext>
            </a:extLst>
          </p:cNvPr>
          <p:cNvSpPr/>
          <p:nvPr/>
        </p:nvSpPr>
        <p:spPr>
          <a:xfrm>
            <a:off x="2420273" y="1066800"/>
            <a:ext cx="4319786" cy="4572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Is In The News?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B7E7E1B9-818D-44A9-A8C4-CE6D3831FEAC}"/>
              </a:ext>
            </a:extLst>
          </p:cNvPr>
          <p:cNvSpPr/>
          <p:nvPr/>
        </p:nvSpPr>
        <p:spPr>
          <a:xfrm>
            <a:off x="1101636" y="2286000"/>
            <a:ext cx="6957060" cy="1524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</a:t>
            </a:r>
            <a:r>
              <a:rPr lang="en-US" sz="3500" dirty="0">
                <a:solidFill>
                  <a:srgbClr val="FFC000"/>
                </a:solidFill>
              </a:rPr>
              <a:t> </a:t>
            </a:r>
            <a:r>
              <a:rPr lang="en-US" sz="35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Is A Child</a:t>
            </a:r>
            <a:br>
              <a:rPr lang="en-US" sz="35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5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The Womb Worth?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7E299630-EB73-48E8-BFE7-44A9E5DF238D}"/>
              </a:ext>
            </a:extLst>
          </p:cNvPr>
          <p:cNvSpPr/>
          <p:nvPr/>
        </p:nvSpPr>
        <p:spPr>
          <a:xfrm>
            <a:off x="2412273" y="1676400"/>
            <a:ext cx="4319786" cy="4572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Is In The Womb?</a:t>
            </a:r>
          </a:p>
        </p:txBody>
      </p:sp>
    </p:spTree>
    <p:extLst>
      <p:ext uri="{BB962C8B-B14F-4D97-AF65-F5344CB8AC3E}">
        <p14:creationId xmlns:p14="http://schemas.microsoft.com/office/powerpoint/2010/main" xmlns="" val="135120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Psalm 139:</a:t>
            </a:r>
            <a:r>
              <a:rPr lang="en-US" sz="3600" dirty="0">
                <a:solidFill>
                  <a:srgbClr val="FFFFCC"/>
                </a:solidFill>
              </a:rPr>
              <a:t> </a:t>
            </a:r>
            <a:r>
              <a:rPr lang="en-US" sz="3600" dirty="0">
                <a:solidFill>
                  <a:srgbClr val="CCFFFF"/>
                </a:solidFill>
              </a:rPr>
              <a:t>Scripture’s ultrasound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5" y="838200"/>
            <a:ext cx="8458200" cy="5638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1-6: </a:t>
            </a:r>
            <a:r>
              <a:rPr lang="en-US" dirty="0">
                <a:solidFill>
                  <a:schemeClr val="bg1"/>
                </a:solidFill>
                <a:ea typeface="+mj-ea"/>
                <a:cs typeface="+mj-cs"/>
              </a:rPr>
              <a:t>from God’s knowledge to us</a:t>
            </a:r>
          </a:p>
          <a:p>
            <a:pPr marL="0" lvl="0" indent="0" algn="ctr">
              <a:buNone/>
            </a:pPr>
            <a:r>
              <a:rPr lang="en-US" sz="3000" dirty="0">
                <a:solidFill>
                  <a:srgbClr val="FFFFCC"/>
                </a:solidFill>
              </a:rPr>
              <a:t>[Lk.16, future; Ps.139, past]</a:t>
            </a: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CCFFFF"/>
                </a:solidFill>
              </a:rPr>
              <a:t>View:</a:t>
            </a:r>
            <a:r>
              <a:rPr lang="en-US" dirty="0">
                <a:solidFill>
                  <a:schemeClr val="bg1"/>
                </a:solidFill>
              </a:rPr>
              <a:t> see what God has done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CCFFFF"/>
                </a:solidFill>
              </a:rPr>
              <a:t>Emphasis:</a:t>
            </a:r>
            <a:r>
              <a:rPr lang="en-US" dirty="0">
                <a:solidFill>
                  <a:schemeClr val="bg1"/>
                </a:solidFill>
              </a:rPr>
              <a:t>  L</a:t>
            </a:r>
            <a:r>
              <a:rPr lang="en-US" sz="2900" dirty="0">
                <a:solidFill>
                  <a:schemeClr val="bg1"/>
                </a:solidFill>
              </a:rPr>
              <a:t>ORD</a:t>
            </a:r>
            <a:r>
              <a:rPr lang="en-US" dirty="0">
                <a:solidFill>
                  <a:schemeClr val="bg1"/>
                </a:solidFill>
              </a:rPr>
              <a:t> – His knowledge of us, His omniscience</a:t>
            </a:r>
            <a:endParaRPr lang="en-U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7-12: His omnipresence.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767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Psalm 139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5" y="762000"/>
            <a:ext cx="8458200" cy="5638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13-16: </a:t>
            </a:r>
            <a:r>
              <a:rPr lang="en-US" dirty="0">
                <a:solidFill>
                  <a:schemeClr val="bg1"/>
                </a:solidFill>
                <a:ea typeface="+mj-ea"/>
                <a:cs typeface="+mj-cs"/>
              </a:rPr>
              <a:t>formation of baby in womb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+mj-ea"/>
                <a:cs typeface="+mj-cs"/>
              </a:rPr>
              <a:t>He </a:t>
            </a:r>
            <a:r>
              <a:rPr lang="en-US" u="sng" dirty="0">
                <a:solidFill>
                  <a:srgbClr val="CCFFFF"/>
                </a:solidFill>
                <a:ea typeface="+mj-ea"/>
                <a:cs typeface="+mj-cs"/>
              </a:rPr>
              <a:t>formed</a:t>
            </a:r>
            <a:r>
              <a:rPr lang="en-US" dirty="0">
                <a:solidFill>
                  <a:schemeClr val="bg1"/>
                </a:solidFill>
                <a:ea typeface="+mj-ea"/>
                <a:cs typeface="+mj-cs"/>
              </a:rPr>
              <a:t> baby, 13: create, bring forth, give birth to a baby – an activity of God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  <a:ea typeface="+mj-ea"/>
                <a:cs typeface="+mj-cs"/>
              </a:rPr>
              <a:t>Continuity of life from conception to birth; not a ‘blob of protoplasm.’  His property.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He </a:t>
            </a:r>
            <a:r>
              <a:rPr lang="en-US" u="sng" dirty="0">
                <a:solidFill>
                  <a:srgbClr val="CCFFFF"/>
                </a:solidFill>
              </a:rPr>
              <a:t>knitted</a:t>
            </a:r>
            <a:r>
              <a:rPr lang="en-US" dirty="0">
                <a:solidFill>
                  <a:schemeClr val="bg1"/>
                </a:solidFill>
              </a:rPr>
              <a:t> baby, 13: cause biological body to form and grow.  Figure: weave together</a:t>
            </a:r>
          </a:p>
          <a:p>
            <a:r>
              <a:rPr lang="en-US" dirty="0">
                <a:solidFill>
                  <a:srgbClr val="CCFFFF"/>
                </a:solidFill>
              </a:rPr>
              <a:t>Fearfully, wonderfully </a:t>
            </a:r>
            <a:r>
              <a:rPr lang="en-US" u="sng" dirty="0">
                <a:solidFill>
                  <a:srgbClr val="CCFFFF"/>
                </a:solidFill>
              </a:rPr>
              <a:t>made</a:t>
            </a:r>
            <a:r>
              <a:rPr lang="en-US" dirty="0">
                <a:solidFill>
                  <a:schemeClr val="bg1"/>
                </a:solidFill>
              </a:rPr>
              <a:t>, 14: wonder of God’s makeup leads to praise.    Gn.2:7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635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Psalm 139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5" y="762000"/>
            <a:ext cx="8458200" cy="5638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13-16: </a:t>
            </a:r>
            <a:r>
              <a:rPr lang="en-US" dirty="0">
                <a:solidFill>
                  <a:schemeClr val="bg1"/>
                </a:solidFill>
                <a:ea typeface="+mj-ea"/>
                <a:cs typeface="+mj-cs"/>
              </a:rPr>
              <a:t>formation of baby in womb</a:t>
            </a:r>
          </a:p>
          <a:p>
            <a:pPr>
              <a:spcAft>
                <a:spcPts val="600"/>
              </a:spcAft>
            </a:pPr>
            <a:r>
              <a:rPr lang="en-US" u="sng" dirty="0">
                <a:solidFill>
                  <a:srgbClr val="CCFFFF"/>
                </a:solidFill>
                <a:ea typeface="+mj-ea"/>
                <a:cs typeface="+mj-cs"/>
              </a:rPr>
              <a:t>Frame</a:t>
            </a:r>
            <a:r>
              <a:rPr lang="en-US" dirty="0">
                <a:solidFill>
                  <a:schemeClr val="bg1"/>
                </a:solidFill>
                <a:ea typeface="+mj-ea"/>
                <a:cs typeface="+mj-cs"/>
              </a:rPr>
              <a:t> (bones) 15:  Gn.8:6;  Ex.25:10f.</a:t>
            </a:r>
          </a:p>
          <a:p>
            <a:pPr lvl="1">
              <a:spcAft>
                <a:spcPts val="600"/>
              </a:spcAft>
            </a:pPr>
            <a:r>
              <a:rPr lang="en-US" sz="3000" dirty="0">
                <a:solidFill>
                  <a:srgbClr val="FFFFCC"/>
                </a:solidFill>
                <a:ea typeface="+mj-ea"/>
                <a:cs typeface="+mj-cs"/>
              </a:rPr>
              <a:t>Work of art in mom’s womb, done in secret </a:t>
            </a:r>
          </a:p>
          <a:p>
            <a:pPr>
              <a:spcAft>
                <a:spcPts val="0"/>
              </a:spcAft>
            </a:pPr>
            <a:r>
              <a:rPr lang="en-US" u="sng" dirty="0">
                <a:solidFill>
                  <a:srgbClr val="CCFFFF"/>
                </a:solidFill>
              </a:rPr>
              <a:t>All-seeing eye </a:t>
            </a:r>
            <a:r>
              <a:rPr lang="en-US" dirty="0">
                <a:solidFill>
                  <a:schemeClr val="bg1"/>
                </a:solidFill>
              </a:rPr>
              <a:t>of God saw preborn child, 16: embryo.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God’s thoughts, 17 [v.2]</a:t>
            </a:r>
          </a:p>
          <a:p>
            <a:pPr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</a:rPr>
              <a:t>God has purpose for His little one, even in conception.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</a:rPr>
              <a:t>Purpose, aim.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Precious plan.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824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500" dirty="0">
                <a:solidFill>
                  <a:srgbClr val="FFFFCC"/>
                </a:solidFill>
              </a:rPr>
              <a:t>Psalm 139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091" y="609600"/>
            <a:ext cx="8567055" cy="6019800"/>
          </a:xfrm>
        </p:spPr>
        <p:txBody>
          <a:bodyPr/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Heart: 22 days; pumps baby’s own blood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40 pairs of muscles are developed: 4 weeks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Skeleton is complete; reflexes: 6 weeks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Experience pain from 6</a:t>
            </a:r>
            <a:r>
              <a:rPr lang="en-US" sz="3100" baseline="30000" dirty="0">
                <a:solidFill>
                  <a:schemeClr val="bg1"/>
                </a:solidFill>
              </a:rPr>
              <a:t>th</a:t>
            </a:r>
            <a:r>
              <a:rPr lang="en-US" sz="3100" dirty="0">
                <a:solidFill>
                  <a:schemeClr val="bg1"/>
                </a:solidFill>
              </a:rPr>
              <a:t> week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Brain waves detectable in 6 weeks (43 days)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Palm/fingerprints form after 8 weeks; hearing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Squints, swallows, retracts tongue 9</a:t>
            </a:r>
            <a:r>
              <a:rPr lang="en-US" sz="3100" baseline="30000" dirty="0">
                <a:solidFill>
                  <a:schemeClr val="bg1"/>
                </a:solidFill>
              </a:rPr>
              <a:t>th-</a:t>
            </a:r>
            <a:r>
              <a:rPr lang="en-US" sz="3100" dirty="0">
                <a:solidFill>
                  <a:schemeClr val="bg1"/>
                </a:solidFill>
              </a:rPr>
              <a:t>10</a:t>
            </a:r>
            <a:r>
              <a:rPr lang="en-US" sz="3100" baseline="30000" dirty="0">
                <a:solidFill>
                  <a:schemeClr val="bg1"/>
                </a:solidFill>
              </a:rPr>
              <a:t>th</a:t>
            </a:r>
            <a:r>
              <a:rPr lang="en-US" sz="3100" dirty="0">
                <a:solidFill>
                  <a:schemeClr val="bg1"/>
                </a:solidFill>
              </a:rPr>
              <a:t> wk.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Arms / legs move; sucks thumb; inhales / exhales amniotic fluid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</a:rPr>
              <a:t>All organ systems present: sleeps, wakes, tastes after 12 wks.  /  20 weeks: mom’s voice</a:t>
            </a:r>
          </a:p>
        </p:txBody>
      </p:sp>
    </p:spTree>
    <p:extLst>
      <p:ext uri="{BB962C8B-B14F-4D97-AF65-F5344CB8AC3E}">
        <p14:creationId xmlns:p14="http://schemas.microsoft.com/office/powerpoint/2010/main" xmlns="" val="72293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Edmund Burke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545" y="990600"/>
            <a:ext cx="8305800" cy="50593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“An event has happened, upon which it is difficult to speak, and impossible to be silent”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CC"/>
                </a:solidFill>
              </a:rPr>
              <a:t>Many of the most disgusting sins in U.S. concern children –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C000"/>
                </a:solidFill>
              </a:rPr>
              <a:t>1. </a:t>
            </a:r>
            <a:r>
              <a:rPr lang="en-US" dirty="0">
                <a:solidFill>
                  <a:schemeClr val="bg1"/>
                </a:solidFill>
              </a:rPr>
              <a:t>Millions slaughtered before birth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C000"/>
                </a:solidFill>
              </a:rPr>
              <a:t>2. </a:t>
            </a:r>
            <a:r>
              <a:rPr lang="en-US" dirty="0">
                <a:solidFill>
                  <a:schemeClr val="bg1"/>
                </a:solidFill>
              </a:rPr>
              <a:t>Thousands who live are abused, enslaved</a:t>
            </a:r>
          </a:p>
          <a:p>
            <a:pPr marL="339725" indent="-339725">
              <a:buNone/>
            </a:pPr>
            <a:r>
              <a:rPr lang="en-US" sz="2400" dirty="0">
                <a:solidFill>
                  <a:srgbClr val="FFC000"/>
                </a:solidFill>
              </a:rPr>
              <a:t>3. </a:t>
            </a:r>
            <a:r>
              <a:rPr lang="en-US" dirty="0">
                <a:solidFill>
                  <a:schemeClr val="bg1"/>
                </a:solidFill>
              </a:rPr>
              <a:t>Multitudes deceived by agenda-driven teachers, indoctrinated to believe errors about God, morals, politics…</a:t>
            </a:r>
          </a:p>
        </p:txBody>
      </p:sp>
    </p:spTree>
    <p:extLst>
      <p:ext uri="{BB962C8B-B14F-4D97-AF65-F5344CB8AC3E}">
        <p14:creationId xmlns:p14="http://schemas.microsoft.com/office/powerpoint/2010/main" xmlns="" val="46928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Eccl.11:5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091" y="685800"/>
            <a:ext cx="8567055" cy="6019800"/>
          </a:xfrm>
        </p:spPr>
        <p:txBody>
          <a:bodyPr/>
          <a:lstStyle/>
          <a:p>
            <a:r>
              <a:rPr lang="en-US" sz="3100" dirty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As you do not know what is the way of the wind, Or how the bones grow </a:t>
            </a:r>
            <a:r>
              <a:rPr lang="en-US" b="1" dirty="0">
                <a:solidFill>
                  <a:schemeClr val="bg1"/>
                </a:solidFill>
              </a:rPr>
              <a:t>in the womb </a:t>
            </a:r>
            <a:r>
              <a:rPr lang="en-US" dirty="0">
                <a:solidFill>
                  <a:schemeClr val="bg1"/>
                </a:solidFill>
              </a:rPr>
              <a:t>of her who is </a:t>
            </a:r>
            <a:r>
              <a:rPr lang="en-US" b="1" dirty="0">
                <a:solidFill>
                  <a:schemeClr val="bg1"/>
                </a:solidFill>
              </a:rPr>
              <a:t>with child</a:t>
            </a:r>
            <a:r>
              <a:rPr lang="en-US" dirty="0">
                <a:solidFill>
                  <a:schemeClr val="bg1"/>
                </a:solidFill>
              </a:rPr>
              <a:t>, So you do not know the works of God who makes everything.”</a:t>
            </a:r>
          </a:p>
          <a:p>
            <a:pPr marL="0" indent="0" algn="ctr">
              <a:buNone/>
            </a:pPr>
            <a:r>
              <a:rPr lang="fi-FI" sz="3400" dirty="0">
                <a:solidFill>
                  <a:srgbClr val="FFFFCC"/>
                </a:solidFill>
              </a:rPr>
              <a:t>Jeremiah 1:5</a:t>
            </a:r>
          </a:p>
          <a:p>
            <a:r>
              <a:rPr lang="en-US" sz="3100" dirty="0">
                <a:solidFill>
                  <a:srgbClr val="FFFFFF"/>
                </a:solidFill>
              </a:rPr>
              <a:t>“</a:t>
            </a:r>
            <a:r>
              <a:rPr lang="en-US" dirty="0">
                <a:solidFill>
                  <a:srgbClr val="FFFFFF"/>
                </a:solidFill>
              </a:rPr>
              <a:t>Before</a:t>
            </a:r>
            <a:r>
              <a:rPr lang="fi-FI" sz="28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I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formed you in the womb I knew you; Before you were born I sanctified you; I ordained you a prophet to the nations.”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xmlns="" id="{83F844A3-431B-4F28-832B-26252B384044}"/>
              </a:ext>
            </a:extLst>
          </p:cNvPr>
          <p:cNvSpPr/>
          <p:nvPr/>
        </p:nvSpPr>
        <p:spPr>
          <a:xfrm>
            <a:off x="1574073" y="187236"/>
            <a:ext cx="5105400" cy="1981200"/>
          </a:xfrm>
          <a:prstGeom prst="wedgeRectCallout">
            <a:avLst>
              <a:gd name="adj1" fmla="val 4502"/>
              <a:gd name="adj2" fmla="val 116605"/>
            </a:avLst>
          </a:prstGeom>
          <a:solidFill>
            <a:schemeClr val="accent6">
              <a:lumMod val="50000"/>
            </a:schemeClr>
          </a:solidFill>
          <a:ln w="3175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rgbClr val="FFFF00"/>
                </a:solidFill>
              </a:rPr>
              <a:t>What if Jeremiah’s mother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had aborted him…?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Who are we to play God?? </a:t>
            </a:r>
          </a:p>
        </p:txBody>
      </p:sp>
    </p:spTree>
    <p:extLst>
      <p:ext uri="{BB962C8B-B14F-4D97-AF65-F5344CB8AC3E}">
        <p14:creationId xmlns:p14="http://schemas.microsoft.com/office/powerpoint/2010/main" xmlns="" val="58205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Mt.7:12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091" y="685800"/>
            <a:ext cx="8567055" cy="6019800"/>
          </a:xfrm>
        </p:spPr>
        <p:txBody>
          <a:bodyPr/>
          <a:lstStyle/>
          <a:p>
            <a:r>
              <a:rPr lang="en-US" sz="3100" dirty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Therefore, whatever you want men to do to you, do also to them, for this is the Law and the Prophets.”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Hysterotomy (C section): baby left to die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Salt poisoning: about one hour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Dilation and curettage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Suction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Partial birth abortion</a:t>
            </a:r>
          </a:p>
        </p:txBody>
      </p:sp>
    </p:spTree>
    <p:extLst>
      <p:ext uri="{BB962C8B-B14F-4D97-AF65-F5344CB8AC3E}">
        <p14:creationId xmlns:p14="http://schemas.microsoft.com/office/powerpoint/2010/main" xmlns="" val="263177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Romans 1:31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091" y="685800"/>
            <a:ext cx="8567055" cy="6019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Without natural affection” </a:t>
            </a:r>
            <a:r>
              <a:rPr lang="en-US" sz="2000" dirty="0">
                <a:solidFill>
                  <a:schemeClr val="bg1"/>
                </a:solidFill>
              </a:rPr>
              <a:t>– Th. </a:t>
            </a:r>
          </a:p>
          <a:p>
            <a:pPr>
              <a:spcAft>
                <a:spcPts val="600"/>
              </a:spcAft>
            </a:pPr>
            <a:r>
              <a:rPr lang="en-US" i="1" dirty="0">
                <a:solidFill>
                  <a:schemeClr val="bg1"/>
                </a:solidFill>
              </a:rPr>
              <a:t>“Hard-hearted, unfeeling, without regard for others </a:t>
            </a:r>
            <a:r>
              <a:rPr lang="en-US" dirty="0">
                <a:solidFill>
                  <a:schemeClr val="bg1"/>
                </a:solidFill>
              </a:rPr>
              <a:t>in a catalogue of vices” </a:t>
            </a:r>
            <a:r>
              <a:rPr lang="en-US" sz="2000" dirty="0">
                <a:solidFill>
                  <a:schemeClr val="bg1"/>
                </a:solidFill>
              </a:rPr>
              <a:t>– BDAG. </a:t>
            </a:r>
            <a:endParaRPr lang="en-US" sz="22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“Without normal human affection, without love for others” </a:t>
            </a:r>
            <a:r>
              <a:rPr lang="en-US" sz="2000" dirty="0">
                <a:solidFill>
                  <a:schemeClr val="bg1"/>
                </a:solidFill>
              </a:rPr>
              <a:t>– L-N.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Abortion … Exposure … Infanticide</a:t>
            </a:r>
          </a:p>
        </p:txBody>
      </p:sp>
    </p:spTree>
    <p:extLst>
      <p:ext uri="{BB962C8B-B14F-4D97-AF65-F5344CB8AC3E}">
        <p14:creationId xmlns:p14="http://schemas.microsoft.com/office/powerpoint/2010/main" xmlns="" val="350017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James 2:26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091" y="685800"/>
            <a:ext cx="8567055" cy="6019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“For as the body without the spirit is dead, so faith without works is dead also.”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Body - spirit = death.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Both + spirit = life.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A new living creature at conception –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spirit is present.</a:t>
            </a:r>
          </a:p>
        </p:txBody>
      </p:sp>
    </p:spTree>
    <p:extLst>
      <p:ext uri="{BB962C8B-B14F-4D97-AF65-F5344CB8AC3E}">
        <p14:creationId xmlns:p14="http://schemas.microsoft.com/office/powerpoint/2010/main" xmlns="" val="339474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Edmund Burke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091" y="685800"/>
            <a:ext cx="8567055" cy="6019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“The only thing necessary for the triumph of evil is for good men to do nothing.”</a:t>
            </a:r>
          </a:p>
          <a:p>
            <a:r>
              <a:rPr lang="en-US" dirty="0">
                <a:solidFill>
                  <a:schemeClr val="bg1"/>
                </a:solidFill>
              </a:rPr>
              <a:t>Isa.58:1: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“Cry aloud, spare not; Lift up your voice like a trumpet; Tell My people their transgression, And the house of Jacob their sins.”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49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rgbClr val="FFFFCC"/>
                </a:solidFill>
              </a:rPr>
              <a:t>The Silent Scream, 1984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091" y="914400"/>
            <a:ext cx="8567055" cy="5791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Produced by Bernard Nathanson, former abortionist.</a:t>
            </a:r>
          </a:p>
          <a:p>
            <a:r>
              <a:rPr lang="en-US" dirty="0">
                <a:solidFill>
                  <a:schemeClr val="bg1"/>
                </a:solidFill>
              </a:rPr>
              <a:t>Allowed people to see abortion from perspective of the victim.</a:t>
            </a:r>
          </a:p>
          <a:p>
            <a:r>
              <a:rPr lang="en-US" dirty="0">
                <a:solidFill>
                  <a:schemeClr val="bg1"/>
                </a:solidFill>
              </a:rPr>
              <a:t>He called abortion, ‘the most atrocious holocaust in the history of the United States.’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235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300" dirty="0">
                <a:solidFill>
                  <a:srgbClr val="FFFFCC"/>
                </a:solidFill>
              </a:rPr>
              <a:t>Prenatal spina bifida surgery, 1999</a:t>
            </a:r>
            <a:endParaRPr lang="en-US" sz="33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091" y="609600"/>
            <a:ext cx="8567055" cy="6019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100" dirty="0">
                <a:solidFill>
                  <a:schemeClr val="bg1"/>
                </a:solidFill>
              </a:rPr>
              <a:t>21 weeks old; baby survived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F7566FF-163B-4EBB-90D5-9519CC4C3E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510" y="1295400"/>
            <a:ext cx="7756390" cy="512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633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091" y="152400"/>
            <a:ext cx="8567055" cy="6553200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A6304C6-6C75-464E-B726-08DEA23D1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3525" y="304800"/>
            <a:ext cx="607695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096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Abortion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545" y="990600"/>
            <a:ext cx="8305800" cy="50593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The deliberate termination of a human </a:t>
            </a:r>
            <a:r>
              <a:rPr lang="en-US" dirty="0" err="1">
                <a:solidFill>
                  <a:schemeClr val="bg1"/>
                </a:solidFill>
              </a:rPr>
              <a:t>preg-nancy</a:t>
            </a:r>
            <a:r>
              <a:rPr lang="en-US" dirty="0">
                <a:solidFill>
                  <a:schemeClr val="bg1"/>
                </a:solidFill>
              </a:rPr>
              <a:t> after, accompanied by, resulting in, or closely followed by the death of the embryo or fetus.</a:t>
            </a:r>
          </a:p>
        </p:txBody>
      </p:sp>
    </p:spTree>
    <p:extLst>
      <p:ext uri="{BB962C8B-B14F-4D97-AF65-F5344CB8AC3E}">
        <p14:creationId xmlns:p14="http://schemas.microsoft.com/office/powerpoint/2010/main" xmlns="" val="401875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027CE15D-CE9E-40AF-BBF2-E93F9F7F2C07}"/>
              </a:ext>
            </a:extLst>
          </p:cNvPr>
          <p:cNvSpPr/>
          <p:nvPr/>
        </p:nvSpPr>
        <p:spPr>
          <a:xfrm>
            <a:off x="1101636" y="1066800"/>
            <a:ext cx="6957060" cy="1524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</a:t>
            </a:r>
            <a:r>
              <a:rPr lang="en-US" sz="3500" dirty="0">
                <a:solidFill>
                  <a:srgbClr val="FFC000"/>
                </a:solidFill>
              </a:rPr>
              <a:t> </a:t>
            </a:r>
            <a:r>
              <a:rPr lang="en-US" sz="35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Is In The News?</a:t>
            </a:r>
          </a:p>
        </p:txBody>
      </p:sp>
    </p:spTree>
    <p:extLst>
      <p:ext uri="{BB962C8B-B14F-4D97-AF65-F5344CB8AC3E}">
        <p14:creationId xmlns:p14="http://schemas.microsoft.com/office/powerpoint/2010/main" xmlns="" val="408826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Abortion, Infanticide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545" y="1112837"/>
            <a:ext cx="8305800" cy="5059363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1. </a:t>
            </a:r>
            <a:r>
              <a:rPr lang="en-US" dirty="0">
                <a:solidFill>
                  <a:schemeClr val="bg1"/>
                </a:solidFill>
              </a:rPr>
              <a:t>NY law  /  VA law  /  VT law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2. </a:t>
            </a:r>
            <a:r>
              <a:rPr lang="en-US" dirty="0">
                <a:solidFill>
                  <a:schemeClr val="bg1"/>
                </a:solidFill>
              </a:rPr>
              <a:t>Feminist propaganda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3. </a:t>
            </a:r>
            <a:r>
              <a:rPr lang="en-US" dirty="0">
                <a:solidFill>
                  <a:schemeClr val="bg1"/>
                </a:solidFill>
              </a:rPr>
              <a:t>Faith leaders bless abortion clinic</a:t>
            </a:r>
          </a:p>
          <a:p>
            <a:pPr marL="339725" indent="-339725">
              <a:buNone/>
            </a:pPr>
            <a:r>
              <a:rPr lang="en-US" sz="2400" dirty="0">
                <a:solidFill>
                  <a:srgbClr val="FFC000"/>
                </a:solidFill>
              </a:rPr>
              <a:t>4. </a:t>
            </a:r>
            <a:r>
              <a:rPr lang="en-US" dirty="0">
                <a:solidFill>
                  <a:schemeClr val="bg1"/>
                </a:solidFill>
              </a:rPr>
              <a:t>Senator Tim Kaine, et al.</a:t>
            </a:r>
          </a:p>
        </p:txBody>
      </p:sp>
    </p:spTree>
    <p:extLst>
      <p:ext uri="{BB962C8B-B14F-4D97-AF65-F5344CB8AC3E}">
        <p14:creationId xmlns:p14="http://schemas.microsoft.com/office/powerpoint/2010/main" xmlns="" val="294281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027CE15D-CE9E-40AF-BBF2-E93F9F7F2C07}"/>
              </a:ext>
            </a:extLst>
          </p:cNvPr>
          <p:cNvSpPr/>
          <p:nvPr/>
        </p:nvSpPr>
        <p:spPr>
          <a:xfrm>
            <a:off x="2420273" y="1066800"/>
            <a:ext cx="4319786" cy="4572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Is In The News?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B7E7E1B9-818D-44A9-A8C4-CE6D3831FEAC}"/>
              </a:ext>
            </a:extLst>
          </p:cNvPr>
          <p:cNvSpPr/>
          <p:nvPr/>
        </p:nvSpPr>
        <p:spPr>
          <a:xfrm>
            <a:off x="1101636" y="1676400"/>
            <a:ext cx="6957060" cy="1524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</a:t>
            </a:r>
            <a:r>
              <a:rPr lang="en-US" sz="3500" dirty="0">
                <a:solidFill>
                  <a:srgbClr val="FFC000"/>
                </a:solidFill>
              </a:rPr>
              <a:t> </a:t>
            </a:r>
            <a:r>
              <a:rPr lang="en-US" sz="35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Is In The Womb?</a:t>
            </a:r>
          </a:p>
        </p:txBody>
      </p:sp>
    </p:spTree>
    <p:extLst>
      <p:ext uri="{BB962C8B-B14F-4D97-AF65-F5344CB8AC3E}">
        <p14:creationId xmlns:p14="http://schemas.microsoft.com/office/powerpoint/2010/main" xmlns="" val="111546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</a:rPr>
              <a:t>A comparison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059363"/>
          </a:xfrm>
        </p:spPr>
        <p:txBody>
          <a:bodyPr/>
          <a:lstStyle/>
          <a:p>
            <a:pPr marL="227013" indent="-227013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Gn.2:7, </a:t>
            </a:r>
            <a:r>
              <a:rPr lang="en-US" i="1" dirty="0">
                <a:solidFill>
                  <a:srgbClr val="FFC000"/>
                </a:solidFill>
              </a:rPr>
              <a:t>creation</a:t>
            </a:r>
            <a:r>
              <a:rPr lang="en-US" dirty="0">
                <a:solidFill>
                  <a:schemeClr val="bg1"/>
                </a:solidFill>
              </a:rPr>
              <a:t> of life (Adam).</a:t>
            </a:r>
            <a:endParaRPr lang="en-US" i="1" dirty="0">
              <a:solidFill>
                <a:schemeClr val="bg1"/>
              </a:solidFill>
            </a:endParaRPr>
          </a:p>
          <a:p>
            <a:pPr marL="227013" indent="-227013"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Gn.4:1, </a:t>
            </a:r>
            <a:r>
              <a:rPr lang="en-US" i="1" dirty="0">
                <a:solidFill>
                  <a:srgbClr val="FFC000"/>
                </a:solidFill>
              </a:rPr>
              <a:t>procreation</a:t>
            </a:r>
            <a:r>
              <a:rPr lang="en-US" dirty="0">
                <a:solidFill>
                  <a:schemeClr val="bg1"/>
                </a:solidFill>
              </a:rPr>
              <a:t> [conception] of life (Cain)</a:t>
            </a:r>
          </a:p>
          <a:p>
            <a:pPr marL="514350" lvl="1" indent="-287338">
              <a:spcAft>
                <a:spcPts val="600"/>
              </a:spcAft>
            </a:pPr>
            <a:r>
              <a:rPr lang="en-US" sz="3000" dirty="0">
                <a:solidFill>
                  <a:schemeClr val="bg1"/>
                </a:solidFill>
              </a:rPr>
              <a:t>Conceived “</a:t>
            </a:r>
            <a:r>
              <a:rPr lang="en-US" sz="3000" u="sng" dirty="0">
                <a:solidFill>
                  <a:srgbClr val="FFFFCC"/>
                </a:solidFill>
              </a:rPr>
              <a:t>Cain</a:t>
            </a:r>
            <a:r>
              <a:rPr lang="en-US" sz="3000" dirty="0">
                <a:solidFill>
                  <a:schemeClr val="bg1"/>
                </a:solidFill>
              </a:rPr>
              <a:t>” – not merely a “fetus”</a:t>
            </a:r>
          </a:p>
          <a:p>
            <a:pPr marL="514350" lvl="1" indent="-287338"/>
            <a:r>
              <a:rPr lang="en-US" sz="3000" dirty="0">
                <a:solidFill>
                  <a:schemeClr val="bg1"/>
                </a:solidFill>
              </a:rPr>
              <a:t>Bore “</a:t>
            </a:r>
            <a:r>
              <a:rPr lang="en-US" sz="3000" u="sng" dirty="0">
                <a:solidFill>
                  <a:srgbClr val="FFFFCC"/>
                </a:solidFill>
              </a:rPr>
              <a:t>Cain</a:t>
            </a:r>
            <a:r>
              <a:rPr lang="en-US" sz="3000" dirty="0">
                <a:solidFill>
                  <a:schemeClr val="bg1"/>
                </a:solidFill>
              </a:rPr>
              <a:t>” – identical to what was conceived</a:t>
            </a:r>
          </a:p>
        </p:txBody>
      </p:sp>
    </p:spTree>
    <p:extLst>
      <p:ext uri="{BB962C8B-B14F-4D97-AF65-F5344CB8AC3E}">
        <p14:creationId xmlns:p14="http://schemas.microsoft.com/office/powerpoint/2010/main" xmlns="" val="271138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92162"/>
          </a:xfrm>
        </p:spPr>
        <p:txBody>
          <a:bodyPr/>
          <a:lstStyle/>
          <a:p>
            <a:r>
              <a:rPr lang="en-US" sz="3500" dirty="0">
                <a:solidFill>
                  <a:srgbClr val="FFFFCC"/>
                </a:solidFill>
              </a:rPr>
              <a:t>Bible has no unique word for unborn child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059363"/>
          </a:xfrm>
        </p:spPr>
        <p:txBody>
          <a:bodyPr/>
          <a:lstStyle/>
          <a:p>
            <a:pPr marL="227013" indent="-227013">
              <a:spcAft>
                <a:spcPts val="600"/>
              </a:spcAft>
            </a:pPr>
            <a:r>
              <a:rPr lang="en-US" u="sng" dirty="0">
                <a:solidFill>
                  <a:schemeClr val="bg1"/>
                </a:solidFill>
              </a:rPr>
              <a:t>Ex.21:22-23</a:t>
            </a:r>
            <a:r>
              <a:rPr lang="en-US" dirty="0">
                <a:solidFill>
                  <a:schemeClr val="bg1"/>
                </a:solidFill>
              </a:rPr>
              <a:t>, a fight…children come out</a:t>
            </a:r>
          </a:p>
          <a:p>
            <a:pPr marL="627063" lvl="1" indent="-227013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Called “</a:t>
            </a:r>
            <a:r>
              <a:rPr lang="en-US" sz="3200" dirty="0">
                <a:solidFill>
                  <a:srgbClr val="FFFFCC"/>
                </a:solidFill>
              </a:rPr>
              <a:t>children</a:t>
            </a:r>
            <a:r>
              <a:rPr lang="en-US" sz="3200" dirty="0">
                <a:solidFill>
                  <a:schemeClr val="bg1"/>
                </a:solidFill>
              </a:rPr>
              <a:t>” before they </a:t>
            </a:r>
            <a:r>
              <a:rPr lang="en-US" sz="3200" i="1" dirty="0">
                <a:solidFill>
                  <a:schemeClr val="bg1"/>
                </a:solidFill>
              </a:rPr>
              <a:t>come out</a:t>
            </a:r>
          </a:p>
          <a:p>
            <a:pPr marL="627063" lvl="1" indent="-227013">
              <a:spcAft>
                <a:spcPts val="600"/>
              </a:spcAft>
            </a:pPr>
            <a:r>
              <a:rPr lang="en-US" sz="3200" i="1" dirty="0">
                <a:solidFill>
                  <a:srgbClr val="FFFFCC"/>
                </a:solidFill>
              </a:rPr>
              <a:t>Come out</a:t>
            </a:r>
            <a:r>
              <a:rPr lang="en-US" sz="3200" dirty="0">
                <a:solidFill>
                  <a:srgbClr val="FFFFCC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– here because of violence</a:t>
            </a:r>
          </a:p>
          <a:p>
            <a:pPr marL="1027113" lvl="2" indent="-227013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Gn.25:25, Esau</a:t>
            </a:r>
          </a:p>
          <a:p>
            <a:pPr marL="1027113" lvl="2" indent="-227013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Jer.20:18, Jeremiah</a:t>
            </a:r>
          </a:p>
          <a:p>
            <a:pPr marL="627063" lvl="1" indent="-227013">
              <a:spcAft>
                <a:spcPts val="600"/>
              </a:spcAft>
            </a:pPr>
            <a:r>
              <a:rPr lang="en-US" sz="3200" dirty="0">
                <a:solidFill>
                  <a:srgbClr val="FFFF00"/>
                </a:solidFill>
              </a:rPr>
              <a:t>No harm </a:t>
            </a:r>
            <a:r>
              <a:rPr lang="en-US" sz="3200" dirty="0">
                <a:solidFill>
                  <a:schemeClr val="bg1"/>
                </a:solidFill>
              </a:rPr>
              <a:t>(injury): either mother or child</a:t>
            </a:r>
          </a:p>
          <a:p>
            <a:pPr marL="627063" lvl="1" indent="-227013">
              <a:spcAft>
                <a:spcPts val="600"/>
              </a:spcAft>
            </a:pPr>
            <a:r>
              <a:rPr lang="en-US" sz="3200" dirty="0">
                <a:solidFill>
                  <a:srgbClr val="FFFF00"/>
                </a:solidFill>
              </a:rPr>
              <a:t>Harm</a:t>
            </a:r>
            <a:r>
              <a:rPr lang="en-US" sz="3200" dirty="0">
                <a:solidFill>
                  <a:schemeClr val="bg1"/>
                </a:solidFill>
              </a:rPr>
              <a:t> (injury): 22-23, life for life</a:t>
            </a:r>
          </a:p>
        </p:txBody>
      </p:sp>
    </p:spTree>
    <p:extLst>
      <p:ext uri="{BB962C8B-B14F-4D97-AF65-F5344CB8AC3E}">
        <p14:creationId xmlns:p14="http://schemas.microsoft.com/office/powerpoint/2010/main" xmlns="" val="235613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CF95B67-7AE9-446B-9742-26745D581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944562"/>
          </a:xfrm>
        </p:spPr>
        <p:txBody>
          <a:bodyPr/>
          <a:lstStyle/>
          <a:p>
            <a:r>
              <a:rPr lang="en-US" sz="3500" dirty="0">
                <a:solidFill>
                  <a:srgbClr val="FFFFCC"/>
                </a:solidFill>
              </a:rPr>
              <a:t>Unborn baby is viewed as just as</a:t>
            </a:r>
            <a:br>
              <a:rPr lang="en-US" sz="3500" dirty="0">
                <a:solidFill>
                  <a:srgbClr val="FFFFCC"/>
                </a:solidFill>
              </a:rPr>
            </a:br>
            <a:r>
              <a:rPr lang="en-US" sz="3500" dirty="0">
                <a:solidFill>
                  <a:srgbClr val="FFFFCC"/>
                </a:solidFill>
              </a:rPr>
              <a:t>much a human being as its mother</a:t>
            </a:r>
            <a:endParaRPr lang="en-US" sz="35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70A61-351E-4710-929F-164C261A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“</a:t>
            </a:r>
            <a:r>
              <a:rPr lang="en-US" dirty="0"/>
              <a:t> </a:t>
            </a:r>
            <a:r>
              <a:rPr lang="en-US" dirty="0">
                <a:solidFill>
                  <a:schemeClr val="bg1"/>
                </a:solidFill>
              </a:rPr>
              <a:t>Then from Tirzah, Menahem attacked </a:t>
            </a:r>
            <a:r>
              <a:rPr lang="en-US" dirty="0" err="1">
                <a:solidFill>
                  <a:schemeClr val="bg1"/>
                </a:solidFill>
              </a:rPr>
              <a:t>Tiphsah</a:t>
            </a:r>
            <a:r>
              <a:rPr lang="en-US" dirty="0">
                <a:solidFill>
                  <a:schemeClr val="bg1"/>
                </a:solidFill>
              </a:rPr>
              <a:t>, all who were there, and its territory. Because they did not surrender, therefore he attacked it.  All the women there who were </a:t>
            </a:r>
            <a:r>
              <a:rPr lang="en-US" b="1" dirty="0">
                <a:solidFill>
                  <a:schemeClr val="bg1"/>
                </a:solidFill>
              </a:rPr>
              <a:t>with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child</a:t>
            </a:r>
            <a:r>
              <a:rPr lang="en-US" dirty="0">
                <a:solidFill>
                  <a:schemeClr val="bg1"/>
                </a:solidFill>
              </a:rPr>
              <a:t> he ripped open </a:t>
            </a:r>
            <a:r>
              <a:rPr lang="en-US" sz="2600" dirty="0">
                <a:solidFill>
                  <a:schemeClr val="bg1"/>
                </a:solidFill>
              </a:rPr>
              <a:t>– </a:t>
            </a:r>
            <a:r>
              <a:rPr lang="en-US" sz="2600" dirty="0">
                <a:solidFill>
                  <a:schemeClr val="bg1"/>
                </a:solidFill>
                <a:latin typeface="Abadi" panose="020B06040201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K.15:16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895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3553</TotalTime>
  <Words>1103</Words>
  <Application>Microsoft Office PowerPoint</Application>
  <PresentationFormat>On-screen Show (4:3)</PresentationFormat>
  <Paragraphs>119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1_Default Design</vt:lpstr>
      <vt:lpstr>Slide 1</vt:lpstr>
      <vt:lpstr>Edmund Burke</vt:lpstr>
      <vt:lpstr>Abortion</vt:lpstr>
      <vt:lpstr>Slide 4</vt:lpstr>
      <vt:lpstr>Abortion, Infanticide</vt:lpstr>
      <vt:lpstr>Slide 6</vt:lpstr>
      <vt:lpstr>A comparison</vt:lpstr>
      <vt:lpstr>Bible has no unique word for unborn child</vt:lpstr>
      <vt:lpstr>Unborn baby is viewed as just as much a human being as its mother</vt:lpstr>
      <vt:lpstr>Amos</vt:lpstr>
      <vt:lpstr>Bible has no unique word for unborn child</vt:lpstr>
      <vt:lpstr>Bible has no unique word for unborn child</vt:lpstr>
      <vt:lpstr>Bible has no unique word for unborn child</vt:lpstr>
      <vt:lpstr>Bible has no unique word for unborn child</vt:lpstr>
      <vt:lpstr>Slide 15</vt:lpstr>
      <vt:lpstr>Psalm 139: Scripture’s ultrasound</vt:lpstr>
      <vt:lpstr>Psalm 139</vt:lpstr>
      <vt:lpstr>Psalm 139</vt:lpstr>
      <vt:lpstr>Psalm 139</vt:lpstr>
      <vt:lpstr>Eccl.11:5</vt:lpstr>
      <vt:lpstr>Mt.7:12</vt:lpstr>
      <vt:lpstr>Romans 1:31</vt:lpstr>
      <vt:lpstr>James 2:26</vt:lpstr>
      <vt:lpstr>Edmund Burke</vt:lpstr>
      <vt:lpstr>The Silent Scream, 1984</vt:lpstr>
      <vt:lpstr>Prenatal spina bifida surgery, 1999</vt:lpstr>
      <vt:lpstr>Slide 27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239</cp:revision>
  <dcterms:created xsi:type="dcterms:W3CDTF">2007-07-13T04:29:51Z</dcterms:created>
  <dcterms:modified xsi:type="dcterms:W3CDTF">2019-02-25T01:50:13Z</dcterms:modified>
</cp:coreProperties>
</file>