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5" r:id="rId2"/>
    <p:sldId id="395" r:id="rId3"/>
    <p:sldId id="366" r:id="rId4"/>
    <p:sldId id="511" r:id="rId5"/>
    <p:sldId id="569" r:id="rId6"/>
    <p:sldId id="573" r:id="rId7"/>
    <p:sldId id="570" r:id="rId8"/>
    <p:sldId id="585" r:id="rId9"/>
    <p:sldId id="586" r:id="rId10"/>
    <p:sldId id="583" r:id="rId11"/>
    <p:sldId id="584" r:id="rId12"/>
    <p:sldId id="571" r:id="rId13"/>
    <p:sldId id="572" r:id="rId14"/>
    <p:sldId id="574" r:id="rId15"/>
    <p:sldId id="575" r:id="rId16"/>
    <p:sldId id="576" r:id="rId17"/>
    <p:sldId id="558" r:id="rId18"/>
    <p:sldId id="578" r:id="rId19"/>
    <p:sldId id="577" r:id="rId20"/>
    <p:sldId id="579" r:id="rId21"/>
    <p:sldId id="580" r:id="rId22"/>
    <p:sldId id="581" r:id="rId23"/>
    <p:sldId id="582" r:id="rId24"/>
    <p:sldId id="55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FFCC"/>
    <a:srgbClr val="99FF33"/>
    <a:srgbClr val="FFCC00"/>
    <a:srgbClr val="CCFFFF"/>
    <a:srgbClr val="FF9900"/>
    <a:srgbClr val="FFFF00"/>
    <a:srgbClr val="FF9933"/>
    <a:srgbClr val="FF33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4660"/>
  </p:normalViewPr>
  <p:slideViewPr>
    <p:cSldViewPr showGuides="1">
      <p:cViewPr varScale="1">
        <p:scale>
          <a:sx n="65" d="100"/>
          <a:sy n="65" d="100"/>
        </p:scale>
        <p:origin x="-372" y="-11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pPr/>
              <a:t>4/7/2019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pPr/>
              <a:t>‹#›</a:t>
            </a:fld>
            <a:endParaRPr lang="en-US"/>
          </a:p>
        </p:txBody>
      </p:sp>
    </p:spTree>
    <p:extLst>
      <p:ext uri="{BB962C8B-B14F-4D97-AF65-F5344CB8AC3E}">
        <p14:creationId xmlns:p14="http://schemas.microsoft.com/office/powerpoint/2010/main" xmlns=""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xmlns="" val="10046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13</a:t>
            </a:fld>
            <a:endParaRPr lang="en-US"/>
          </a:p>
        </p:txBody>
      </p:sp>
    </p:spTree>
    <p:extLst>
      <p:ext uri="{BB962C8B-B14F-4D97-AF65-F5344CB8AC3E}">
        <p14:creationId xmlns:p14="http://schemas.microsoft.com/office/powerpoint/2010/main" xmlns="" val="825343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14</a:t>
            </a:fld>
            <a:endParaRPr lang="en-US"/>
          </a:p>
        </p:txBody>
      </p:sp>
    </p:spTree>
    <p:extLst>
      <p:ext uri="{BB962C8B-B14F-4D97-AF65-F5344CB8AC3E}">
        <p14:creationId xmlns:p14="http://schemas.microsoft.com/office/powerpoint/2010/main" xmlns="" val="1266909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15</a:t>
            </a:fld>
            <a:endParaRPr lang="en-US"/>
          </a:p>
        </p:txBody>
      </p:sp>
    </p:spTree>
    <p:extLst>
      <p:ext uri="{BB962C8B-B14F-4D97-AF65-F5344CB8AC3E}">
        <p14:creationId xmlns:p14="http://schemas.microsoft.com/office/powerpoint/2010/main" xmlns="" val="3457782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17</a:t>
            </a:fld>
            <a:endParaRPr lang="en-US"/>
          </a:p>
        </p:txBody>
      </p:sp>
    </p:spTree>
    <p:extLst>
      <p:ext uri="{BB962C8B-B14F-4D97-AF65-F5344CB8AC3E}">
        <p14:creationId xmlns:p14="http://schemas.microsoft.com/office/powerpoint/2010/main" xmlns="" val="1600450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19</a:t>
            </a:fld>
            <a:endParaRPr lang="en-US"/>
          </a:p>
        </p:txBody>
      </p:sp>
    </p:spTree>
    <p:extLst>
      <p:ext uri="{BB962C8B-B14F-4D97-AF65-F5344CB8AC3E}">
        <p14:creationId xmlns:p14="http://schemas.microsoft.com/office/powerpoint/2010/main" xmlns="" val="3199215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20</a:t>
            </a:fld>
            <a:endParaRPr lang="en-US"/>
          </a:p>
        </p:txBody>
      </p:sp>
    </p:spTree>
    <p:extLst>
      <p:ext uri="{BB962C8B-B14F-4D97-AF65-F5344CB8AC3E}">
        <p14:creationId xmlns:p14="http://schemas.microsoft.com/office/powerpoint/2010/main" xmlns="" val="2135929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21</a:t>
            </a:fld>
            <a:endParaRPr lang="en-US"/>
          </a:p>
        </p:txBody>
      </p:sp>
    </p:spTree>
    <p:extLst>
      <p:ext uri="{BB962C8B-B14F-4D97-AF65-F5344CB8AC3E}">
        <p14:creationId xmlns:p14="http://schemas.microsoft.com/office/powerpoint/2010/main" xmlns="" val="3227914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22</a:t>
            </a:fld>
            <a:endParaRPr lang="en-US"/>
          </a:p>
        </p:txBody>
      </p:sp>
    </p:spTree>
    <p:extLst>
      <p:ext uri="{BB962C8B-B14F-4D97-AF65-F5344CB8AC3E}">
        <p14:creationId xmlns:p14="http://schemas.microsoft.com/office/powerpoint/2010/main" xmlns="" val="991924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23</a:t>
            </a:fld>
            <a:endParaRPr lang="en-US"/>
          </a:p>
        </p:txBody>
      </p:sp>
    </p:spTree>
    <p:extLst>
      <p:ext uri="{BB962C8B-B14F-4D97-AF65-F5344CB8AC3E}">
        <p14:creationId xmlns:p14="http://schemas.microsoft.com/office/powerpoint/2010/main" xmlns="" val="2378623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24</a:t>
            </a:fld>
            <a:endParaRPr lang="en-US"/>
          </a:p>
        </p:txBody>
      </p:sp>
    </p:spTree>
    <p:extLst>
      <p:ext uri="{BB962C8B-B14F-4D97-AF65-F5344CB8AC3E}">
        <p14:creationId xmlns:p14="http://schemas.microsoft.com/office/powerpoint/2010/main" xmlns="" val="3395659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4</a:t>
            </a:fld>
            <a:endParaRPr lang="en-US"/>
          </a:p>
        </p:txBody>
      </p:sp>
    </p:spTree>
    <p:extLst>
      <p:ext uri="{BB962C8B-B14F-4D97-AF65-F5344CB8AC3E}">
        <p14:creationId xmlns:p14="http://schemas.microsoft.com/office/powerpoint/2010/main" xmlns="" val="427514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5</a:t>
            </a:fld>
            <a:endParaRPr lang="en-US"/>
          </a:p>
        </p:txBody>
      </p:sp>
    </p:spTree>
    <p:extLst>
      <p:ext uri="{BB962C8B-B14F-4D97-AF65-F5344CB8AC3E}">
        <p14:creationId xmlns:p14="http://schemas.microsoft.com/office/powerpoint/2010/main" xmlns="" val="230662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6</a:t>
            </a:fld>
            <a:endParaRPr lang="en-US"/>
          </a:p>
        </p:txBody>
      </p:sp>
    </p:spTree>
    <p:extLst>
      <p:ext uri="{BB962C8B-B14F-4D97-AF65-F5344CB8AC3E}">
        <p14:creationId xmlns:p14="http://schemas.microsoft.com/office/powerpoint/2010/main" xmlns="" val="142813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7</a:t>
            </a:fld>
            <a:endParaRPr lang="en-US"/>
          </a:p>
        </p:txBody>
      </p:sp>
    </p:spTree>
    <p:extLst>
      <p:ext uri="{BB962C8B-B14F-4D97-AF65-F5344CB8AC3E}">
        <p14:creationId xmlns:p14="http://schemas.microsoft.com/office/powerpoint/2010/main" xmlns="" val="2345506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8</a:t>
            </a:fld>
            <a:endParaRPr lang="en-US"/>
          </a:p>
        </p:txBody>
      </p:sp>
    </p:spTree>
    <p:extLst>
      <p:ext uri="{BB962C8B-B14F-4D97-AF65-F5344CB8AC3E}">
        <p14:creationId xmlns:p14="http://schemas.microsoft.com/office/powerpoint/2010/main" xmlns="" val="3133401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9</a:t>
            </a:fld>
            <a:endParaRPr lang="en-US"/>
          </a:p>
        </p:txBody>
      </p:sp>
    </p:spTree>
    <p:extLst>
      <p:ext uri="{BB962C8B-B14F-4D97-AF65-F5344CB8AC3E}">
        <p14:creationId xmlns:p14="http://schemas.microsoft.com/office/powerpoint/2010/main" xmlns="" val="2792641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10</a:t>
            </a:fld>
            <a:endParaRPr lang="en-US"/>
          </a:p>
        </p:txBody>
      </p:sp>
    </p:spTree>
    <p:extLst>
      <p:ext uri="{BB962C8B-B14F-4D97-AF65-F5344CB8AC3E}">
        <p14:creationId xmlns:p14="http://schemas.microsoft.com/office/powerpoint/2010/main" xmlns="" val="1946447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11</a:t>
            </a:fld>
            <a:endParaRPr lang="en-US"/>
          </a:p>
        </p:txBody>
      </p:sp>
    </p:spTree>
    <p:extLst>
      <p:ext uri="{BB962C8B-B14F-4D97-AF65-F5344CB8AC3E}">
        <p14:creationId xmlns:p14="http://schemas.microsoft.com/office/powerpoint/2010/main" xmlns="" val="979487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xmlns=""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xmlns=""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xmlns=""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xmlns=""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xmlns=""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xmlns=""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xmlns=""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xmlns=""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xmlns=""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xmlns=""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xmlns=""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xmlns="" id="{1BBC1824-2D85-4E16-8CEF-63034EC2D16E}"/>
              </a:ext>
            </a:extLst>
          </p:cNvPr>
          <p:cNvSpPr/>
          <p:nvPr/>
        </p:nvSpPr>
        <p:spPr>
          <a:xfrm>
            <a:off x="2077959" y="990600"/>
            <a:ext cx="4999405" cy="1066800"/>
          </a:xfrm>
          <a:prstGeom prst="roundRect">
            <a:avLst/>
          </a:prstGeom>
          <a:solidFill>
            <a:schemeClr val="accent6">
              <a:lumMod val="50000"/>
            </a:schemeClr>
          </a:solidFill>
          <a:ln w="12700">
            <a:solidFill>
              <a:srgbClr val="99FF3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FF00"/>
                </a:solidFill>
              </a:rPr>
              <a:t>Calvinism</a:t>
            </a:r>
          </a:p>
        </p:txBody>
      </p:sp>
    </p:spTree>
    <p:extLst>
      <p:ext uri="{BB962C8B-B14F-4D97-AF65-F5344CB8AC3E}">
        <p14:creationId xmlns:p14="http://schemas.microsoft.com/office/powerpoint/2010/main" xmlns="" val="2659408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96720" y="152400"/>
            <a:ext cx="8550560" cy="6477000"/>
          </a:xfrm>
        </p:spPr>
        <p:txBody>
          <a:bodyPr/>
          <a:lstStyle/>
          <a:p>
            <a:pPr marL="230188" indent="-230188">
              <a:spcAft>
                <a:spcPts val="0"/>
              </a:spcAft>
            </a:pPr>
            <a:r>
              <a:rPr lang="en-US" dirty="0">
                <a:solidFill>
                  <a:schemeClr val="bg1"/>
                </a:solidFill>
              </a:rPr>
              <a:t>Heart of system: free redeeming grace of God</a:t>
            </a:r>
          </a:p>
          <a:p>
            <a:pPr marL="630238" lvl="1" indent="-230188">
              <a:spcAft>
                <a:spcPts val="0"/>
              </a:spcAft>
            </a:pPr>
            <a:r>
              <a:rPr lang="en-US" sz="3200" dirty="0">
                <a:solidFill>
                  <a:schemeClr val="bg1"/>
                </a:solidFill>
              </a:rPr>
              <a:t>Debated grace with Pelagius who denied THD and affirmed free will</a:t>
            </a:r>
          </a:p>
          <a:p>
            <a:pPr marL="230188" indent="-230188">
              <a:spcAft>
                <a:spcPts val="0"/>
              </a:spcAft>
            </a:pPr>
            <a:r>
              <a:rPr lang="en-US" dirty="0">
                <a:solidFill>
                  <a:srgbClr val="FFC000"/>
                </a:solidFill>
              </a:rPr>
              <a:t>The first to teach what we call ‘Calvinism.’</a:t>
            </a:r>
          </a:p>
          <a:p>
            <a:pPr marL="0" indent="0" algn="ctr">
              <a:spcAft>
                <a:spcPts val="0"/>
              </a:spcAft>
              <a:buNone/>
            </a:pPr>
            <a:r>
              <a:rPr lang="en-US" dirty="0">
                <a:solidFill>
                  <a:srgbClr val="00B0F0"/>
                </a:solidFill>
              </a:rPr>
              <a:t>► </a:t>
            </a:r>
            <a:r>
              <a:rPr lang="en-US" dirty="0">
                <a:solidFill>
                  <a:srgbClr val="FFFFCC"/>
                </a:solidFill>
              </a:rPr>
              <a:t>None of the ‘church fathers’ did so. </a:t>
            </a:r>
            <a:r>
              <a:rPr lang="en-US" dirty="0">
                <a:solidFill>
                  <a:srgbClr val="00B0F0"/>
                </a:solidFill>
              </a:rPr>
              <a:t>◄</a:t>
            </a:r>
          </a:p>
          <a:p>
            <a:pPr marL="230188" indent="-230188">
              <a:spcAft>
                <a:spcPts val="600"/>
              </a:spcAft>
            </a:pPr>
            <a:endParaRPr lang="en-US" dirty="0">
              <a:solidFill>
                <a:schemeClr val="bg1"/>
              </a:solidFill>
            </a:endParaRPr>
          </a:p>
          <a:p>
            <a:pPr marL="230188" indent="-230188">
              <a:spcAft>
                <a:spcPts val="600"/>
              </a:spcAft>
            </a:pPr>
            <a:endParaRPr lang="en-US" dirty="0">
              <a:solidFill>
                <a:schemeClr val="bg1"/>
              </a:solidFill>
            </a:endParaRPr>
          </a:p>
          <a:p>
            <a:pPr marL="230188" indent="-230188">
              <a:spcAft>
                <a:spcPts val="600"/>
              </a:spcAft>
            </a:pPr>
            <a:endParaRPr lang="en-US" dirty="0">
              <a:solidFill>
                <a:schemeClr val="bg1"/>
              </a:solidFill>
            </a:endParaRPr>
          </a:p>
          <a:p>
            <a:pPr marL="230188" indent="-230188">
              <a:spcBef>
                <a:spcPts val="3000"/>
              </a:spcBef>
              <a:spcAft>
                <a:spcPts val="600"/>
              </a:spcAft>
            </a:pPr>
            <a:r>
              <a:rPr lang="en-US" dirty="0">
                <a:solidFill>
                  <a:schemeClr val="bg1"/>
                </a:solidFill>
              </a:rPr>
              <a:t>His source: great imagination…not Scripture</a:t>
            </a: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
        <p:nvSpPr>
          <p:cNvPr id="2" name="Rectangle 1">
            <a:extLst>
              <a:ext uri="{FF2B5EF4-FFF2-40B4-BE49-F238E27FC236}">
                <a16:creationId xmlns:a16="http://schemas.microsoft.com/office/drawing/2014/main" xmlns="" id="{9303E2B0-1067-40AD-B186-13F8CC4ECB22}"/>
              </a:ext>
            </a:extLst>
          </p:cNvPr>
          <p:cNvSpPr/>
          <p:nvPr/>
        </p:nvSpPr>
        <p:spPr>
          <a:xfrm>
            <a:off x="935184" y="3581400"/>
            <a:ext cx="7275944" cy="20574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“He </a:t>
            </a:r>
            <a:r>
              <a:rPr lang="en-US" sz="3200" u="sng" dirty="0"/>
              <a:t>grounded</a:t>
            </a:r>
            <a:r>
              <a:rPr lang="en-US" sz="3200" dirty="0"/>
              <a:t> his theology </a:t>
            </a:r>
            <a:r>
              <a:rPr lang="en-US" sz="3200" u="sng" dirty="0"/>
              <a:t>less upon exegesis</a:t>
            </a:r>
            <a:r>
              <a:rPr lang="en-US" sz="3200" dirty="0"/>
              <a:t> than upon </a:t>
            </a:r>
            <a:r>
              <a:rPr lang="en-US" sz="3200" u="sng" dirty="0"/>
              <a:t>his</a:t>
            </a:r>
            <a:r>
              <a:rPr lang="en-US" sz="3200" dirty="0"/>
              <a:t> Christian and churchly </a:t>
            </a:r>
            <a:r>
              <a:rPr lang="en-US" sz="3200" u="sng" dirty="0"/>
              <a:t>mind</a:t>
            </a:r>
            <a:r>
              <a:rPr lang="en-US" sz="3200" dirty="0"/>
              <a:t>, saturated with Scriptural truths” </a:t>
            </a:r>
            <a:r>
              <a:rPr lang="en-US" dirty="0"/>
              <a:t>–Schaff III, 1015.</a:t>
            </a:r>
          </a:p>
        </p:txBody>
      </p:sp>
    </p:spTree>
    <p:extLst>
      <p:ext uri="{BB962C8B-B14F-4D97-AF65-F5344CB8AC3E}">
        <p14:creationId xmlns:p14="http://schemas.microsoft.com/office/powerpoint/2010/main" xmlns="" val="142465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457200"/>
            <a:ext cx="8550560" cy="6172200"/>
          </a:xfrm>
        </p:spPr>
        <p:txBody>
          <a:bodyPr/>
          <a:lstStyle/>
          <a:p>
            <a:pPr marL="230188" indent="-230188">
              <a:spcBef>
                <a:spcPts val="3000"/>
              </a:spcBef>
              <a:spcAft>
                <a:spcPts val="600"/>
              </a:spcAft>
            </a:pPr>
            <a:r>
              <a:rPr lang="en-US" dirty="0">
                <a:solidFill>
                  <a:schemeClr val="bg1"/>
                </a:solidFill>
              </a:rPr>
              <a:t>Influenced Catholicism and evangelical Protestantism…   </a:t>
            </a:r>
          </a:p>
          <a:p>
            <a:pPr marL="230188" indent="-230188">
              <a:spcBef>
                <a:spcPts val="600"/>
              </a:spcBef>
              <a:spcAft>
                <a:spcPts val="600"/>
              </a:spcAft>
            </a:pPr>
            <a:r>
              <a:rPr lang="en-US" dirty="0">
                <a:solidFill>
                  <a:schemeClr val="bg1"/>
                </a:solidFill>
              </a:rPr>
              <a:t>No teacher did so much to </a:t>
            </a:r>
            <a:r>
              <a:rPr lang="en-US" dirty="0" err="1">
                <a:solidFill>
                  <a:schemeClr val="bg1"/>
                </a:solidFill>
              </a:rPr>
              <a:t>mould</a:t>
            </a:r>
            <a:r>
              <a:rPr lang="en-US" dirty="0">
                <a:solidFill>
                  <a:schemeClr val="bg1"/>
                </a:solidFill>
              </a:rPr>
              <a:t> Luther and Calvin</a:t>
            </a:r>
          </a:p>
          <a:p>
            <a:pPr marL="230188" indent="-230188">
              <a:spcBef>
                <a:spcPts val="600"/>
              </a:spcBef>
              <a:spcAft>
                <a:spcPts val="600"/>
              </a:spcAft>
            </a:pPr>
            <a:r>
              <a:rPr lang="en-US" dirty="0">
                <a:solidFill>
                  <a:schemeClr val="bg1"/>
                </a:solidFill>
              </a:rPr>
              <a:t>He believed many are born into kingdom of grace only to perish again.</a:t>
            </a: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82027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8477" y="838200"/>
            <a:ext cx="4928696" cy="457200"/>
          </a:xfrm>
          <a:solidFill>
            <a:schemeClr val="tx1"/>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Augustine, AD 354-430</a:t>
            </a:r>
          </a:p>
        </p:txBody>
      </p:sp>
      <p:sp>
        <p:nvSpPr>
          <p:cNvPr id="3" name="Title 1">
            <a:extLst>
              <a:ext uri="{FF2B5EF4-FFF2-40B4-BE49-F238E27FC236}">
                <a16:creationId xmlns:a16="http://schemas.microsoft.com/office/drawing/2014/main" xmlns="" id="{E8AF0D86-9BDD-4C18-A58C-D3AF0A400DBD}"/>
              </a:ext>
            </a:extLst>
          </p:cNvPr>
          <p:cNvSpPr txBox="1">
            <a:spLocks/>
          </p:cNvSpPr>
          <p:nvPr/>
        </p:nvSpPr>
        <p:spPr bwMode="auto">
          <a:xfrm>
            <a:off x="1295400" y="1447800"/>
            <a:ext cx="6560095" cy="1066800"/>
          </a:xfrm>
          <a:prstGeom prst="rect">
            <a:avLst/>
          </a:prstGeom>
          <a:solidFill>
            <a:schemeClr val="accent5">
              <a:lumMod val="10000"/>
            </a:schemeClr>
          </a:solidFill>
          <a:ln>
            <a:solidFill>
              <a:srgbClr val="FFCC00"/>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John Calvin</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1509-1564</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219234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20256" y="457200"/>
            <a:ext cx="8321960" cy="6019800"/>
          </a:xfrm>
        </p:spPr>
        <p:txBody>
          <a:bodyPr/>
          <a:lstStyle/>
          <a:p>
            <a:pPr marL="230188" indent="-230188">
              <a:spcAft>
                <a:spcPts val="600"/>
              </a:spcAft>
            </a:pPr>
            <a:r>
              <a:rPr lang="en-US" dirty="0">
                <a:solidFill>
                  <a:schemeClr val="bg1"/>
                </a:solidFill>
              </a:rPr>
              <a:t>French; theologian</a:t>
            </a:r>
          </a:p>
          <a:p>
            <a:pPr marL="230188" indent="-230188">
              <a:spcAft>
                <a:spcPts val="600"/>
              </a:spcAft>
            </a:pPr>
            <a:r>
              <a:rPr lang="en-US" dirty="0">
                <a:solidFill>
                  <a:schemeClr val="bg1"/>
                </a:solidFill>
              </a:rPr>
              <a:t>Confined saving grace to small circle </a:t>
            </a:r>
            <a:r>
              <a:rPr lang="en-US" dirty="0">
                <a:solidFill>
                  <a:srgbClr val="FFFFCC"/>
                </a:solidFill>
              </a:rPr>
              <a:t>(elect)</a:t>
            </a:r>
          </a:p>
          <a:p>
            <a:pPr marL="630238" lvl="1" indent="-230188">
              <a:spcAft>
                <a:spcPts val="600"/>
              </a:spcAft>
            </a:pPr>
            <a:r>
              <a:rPr lang="en-US" sz="3200" dirty="0">
                <a:solidFill>
                  <a:schemeClr val="bg1"/>
                </a:solidFill>
              </a:rPr>
              <a:t>Held to religious views from youth to end of his life</a:t>
            </a:r>
          </a:p>
          <a:p>
            <a:pPr marL="230188" indent="-230188">
              <a:spcAft>
                <a:spcPts val="600"/>
              </a:spcAft>
            </a:pPr>
            <a:r>
              <a:rPr lang="en-US" dirty="0">
                <a:solidFill>
                  <a:schemeClr val="bg1"/>
                </a:solidFill>
              </a:rPr>
              <a:t>Elected pastor and teacher of theology at Geneva, 1536</a:t>
            </a:r>
          </a:p>
          <a:p>
            <a:pPr marL="230188" indent="-230188">
              <a:spcAft>
                <a:spcPts val="600"/>
              </a:spcAft>
            </a:pPr>
            <a:r>
              <a:rPr lang="en-US" dirty="0">
                <a:solidFill>
                  <a:schemeClr val="bg1"/>
                </a:solidFill>
              </a:rPr>
              <a:t>His predestination dwells on bright side: eternal election; not on reprobation and preterition (</a:t>
            </a:r>
            <a:r>
              <a:rPr lang="en-US" i="1" dirty="0">
                <a:solidFill>
                  <a:schemeClr val="bg1"/>
                </a:solidFill>
              </a:rPr>
              <a:t>God passed over the non-elect</a:t>
            </a:r>
            <a:r>
              <a:rPr lang="en-US" dirty="0">
                <a:solidFill>
                  <a:schemeClr val="bg1"/>
                </a:solidFill>
              </a:rPr>
              <a:t>)</a:t>
            </a: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86273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20256" y="228600"/>
            <a:ext cx="8305800" cy="6477000"/>
          </a:xfrm>
        </p:spPr>
        <p:txBody>
          <a:bodyPr/>
          <a:lstStyle/>
          <a:p>
            <a:pPr marL="230188" indent="-230188">
              <a:spcAft>
                <a:spcPts val="600"/>
              </a:spcAft>
            </a:pPr>
            <a:r>
              <a:rPr lang="en-US" dirty="0">
                <a:solidFill>
                  <a:schemeClr val="bg1"/>
                </a:solidFill>
              </a:rPr>
              <a:t>1537: Council of the 200 ordered all citizens to assent to the Confession of Faith in Church of St. Peter…</a:t>
            </a:r>
          </a:p>
          <a:p>
            <a:pPr marL="630238" lvl="1" indent="-230188">
              <a:spcAft>
                <a:spcPts val="600"/>
              </a:spcAft>
            </a:pPr>
            <a:r>
              <a:rPr lang="en-US" sz="3200" dirty="0">
                <a:solidFill>
                  <a:srgbClr val="FFFFCC"/>
                </a:solidFill>
              </a:rPr>
              <a:t>This substituted modern Protestant popery for old Roman popery</a:t>
            </a:r>
          </a:p>
          <a:p>
            <a:pPr marL="630238" lvl="1" indent="-230188">
              <a:spcAft>
                <a:spcPts val="600"/>
              </a:spcAft>
            </a:pPr>
            <a:r>
              <a:rPr lang="en-US" sz="3200" dirty="0">
                <a:solidFill>
                  <a:schemeClr val="bg1"/>
                </a:solidFill>
              </a:rPr>
              <a:t>Most rejected it; ran him out of town…</a:t>
            </a:r>
          </a:p>
          <a:p>
            <a:pPr>
              <a:spcAft>
                <a:spcPts val="0"/>
              </a:spcAft>
              <a:buFont typeface="Arial" panose="020B0604020202020204" pitchFamily="34" charset="0"/>
              <a:buChar char="•"/>
            </a:pPr>
            <a:r>
              <a:rPr lang="en-US" altLang="en-US" sz="3200" dirty="0">
                <a:solidFill>
                  <a:srgbClr val="99FF33"/>
                </a:solidFill>
              </a:rPr>
              <a:t>Regarded immersion as primitive form of baptism, but pouring and sprinkling as equally valid</a:t>
            </a:r>
          </a:p>
          <a:p>
            <a:pPr>
              <a:spcAft>
                <a:spcPts val="0"/>
              </a:spcAft>
              <a:buFont typeface="Arial" panose="020B0604020202020204" pitchFamily="34" charset="0"/>
              <a:buChar char="•"/>
            </a:pPr>
            <a:r>
              <a:rPr lang="en-US" altLang="en-US" sz="3200" dirty="0">
                <a:solidFill>
                  <a:schemeClr val="bg1"/>
                </a:solidFill>
              </a:rPr>
              <a:t>Returned to Geneva, 1541: Th</a:t>
            </a:r>
            <a:r>
              <a:rPr lang="en-US" altLang="en-US" dirty="0">
                <a:solidFill>
                  <a:schemeClr val="bg1"/>
                </a:solidFill>
              </a:rPr>
              <a:t>eocracy</a:t>
            </a:r>
          </a:p>
          <a:p>
            <a:pPr lvl="1">
              <a:spcAft>
                <a:spcPts val="0"/>
              </a:spcAft>
              <a:buFont typeface="Arial" panose="020B0604020202020204" pitchFamily="34" charset="0"/>
              <a:buChar char="•"/>
            </a:pPr>
            <a:r>
              <a:rPr lang="en-US" altLang="en-US" sz="3200" dirty="0">
                <a:solidFill>
                  <a:schemeClr val="bg1"/>
                </a:solidFill>
              </a:rPr>
              <a:t>Executed Servetus and many others</a:t>
            </a:r>
          </a:p>
        </p:txBody>
      </p:sp>
    </p:spTree>
    <p:extLst>
      <p:ext uri="{BB962C8B-B14F-4D97-AF65-F5344CB8AC3E}">
        <p14:creationId xmlns:p14="http://schemas.microsoft.com/office/powerpoint/2010/main" xmlns="" val="40704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533400"/>
            <a:ext cx="8229600" cy="6096000"/>
          </a:xfrm>
        </p:spPr>
        <p:txBody>
          <a:bodyPr/>
          <a:lstStyle/>
          <a:p>
            <a:pPr marL="230188" indent="-230188">
              <a:spcAft>
                <a:spcPts val="600"/>
              </a:spcAft>
            </a:pPr>
            <a:r>
              <a:rPr lang="en-US" dirty="0">
                <a:solidFill>
                  <a:schemeClr val="bg1"/>
                </a:solidFill>
              </a:rPr>
              <a:t>He </a:t>
            </a:r>
            <a:r>
              <a:rPr lang="en-US" u="sng" dirty="0">
                <a:solidFill>
                  <a:srgbClr val="FFFF00"/>
                </a:solidFill>
              </a:rPr>
              <a:t>fought</a:t>
            </a:r>
            <a:r>
              <a:rPr lang="en-US" dirty="0">
                <a:solidFill>
                  <a:schemeClr val="bg1"/>
                </a:solidFill>
              </a:rPr>
              <a:t> Anabaptists et al. who endeavored to build up a new church of converts </a:t>
            </a:r>
            <a:r>
              <a:rPr lang="en-US" u="sng" dirty="0">
                <a:solidFill>
                  <a:srgbClr val="FFFF00"/>
                </a:solidFill>
              </a:rPr>
              <a:t>directly from the Bible</a:t>
            </a:r>
            <a:r>
              <a:rPr lang="en-US" dirty="0">
                <a:solidFill>
                  <a:schemeClr val="bg1"/>
                </a:solidFill>
              </a:rPr>
              <a:t>, w/o any regard to the intervening historical church! </a:t>
            </a:r>
          </a:p>
          <a:p>
            <a:pPr marL="230188" indent="-230188">
              <a:spcAft>
                <a:spcPts val="600"/>
              </a:spcAft>
            </a:pPr>
            <a:r>
              <a:rPr lang="en-US" dirty="0">
                <a:solidFill>
                  <a:schemeClr val="bg1"/>
                </a:solidFill>
              </a:rPr>
              <a:t>Schaff: </a:t>
            </a:r>
            <a:r>
              <a:rPr lang="en-US" dirty="0">
                <a:solidFill>
                  <a:srgbClr val="FFFFCC"/>
                </a:solidFill>
              </a:rPr>
              <a:t>‘How, then, with such high churchly views, could Calvin justify his separation from the Roman Catholic Church in which he was born and trained?’ </a:t>
            </a:r>
            <a:endParaRPr lang="en-US" altLang="en-US" sz="3200" dirty="0">
              <a:solidFill>
                <a:srgbClr val="FFFFCC"/>
              </a:solidFill>
            </a:endParaRPr>
          </a:p>
        </p:txBody>
      </p:sp>
    </p:spTree>
    <p:extLst>
      <p:ext uri="{BB962C8B-B14F-4D97-AF65-F5344CB8AC3E}">
        <p14:creationId xmlns:p14="http://schemas.microsoft.com/office/powerpoint/2010/main" xmlns="" val="240746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8477" y="838200"/>
            <a:ext cx="4928696" cy="457200"/>
          </a:xfrm>
          <a:solidFill>
            <a:schemeClr val="tx1"/>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Augustine, AD 354-430</a:t>
            </a:r>
          </a:p>
        </p:txBody>
      </p:sp>
      <p:sp>
        <p:nvSpPr>
          <p:cNvPr id="3" name="Title 1">
            <a:extLst>
              <a:ext uri="{FF2B5EF4-FFF2-40B4-BE49-F238E27FC236}">
                <a16:creationId xmlns:a16="http://schemas.microsoft.com/office/drawing/2014/main" xmlns="" id="{E8AF0D86-9BDD-4C18-A58C-D3AF0A400DBD}"/>
              </a:ext>
            </a:extLst>
          </p:cNvPr>
          <p:cNvSpPr txBox="1">
            <a:spLocks/>
          </p:cNvSpPr>
          <p:nvPr/>
        </p:nvSpPr>
        <p:spPr bwMode="auto">
          <a:xfrm>
            <a:off x="1295400" y="2057400"/>
            <a:ext cx="6560095" cy="1066800"/>
          </a:xfrm>
          <a:prstGeom prst="rect">
            <a:avLst/>
          </a:prstGeom>
          <a:solidFill>
            <a:schemeClr val="accent5">
              <a:lumMod val="10000"/>
            </a:schemeClr>
          </a:solidFill>
          <a:ln>
            <a:solidFill>
              <a:srgbClr val="FFCC00"/>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 Summary of Calvinism</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2D2B2B3B-FF3F-48B6-9032-BF04E86A4A6B}"/>
              </a:ext>
            </a:extLst>
          </p:cNvPr>
          <p:cNvSpPr txBox="1">
            <a:spLocks/>
          </p:cNvSpPr>
          <p:nvPr/>
        </p:nvSpPr>
        <p:spPr bwMode="auto">
          <a:xfrm>
            <a:off x="2111099" y="1447800"/>
            <a:ext cx="4928696" cy="457200"/>
          </a:xfrm>
          <a:prstGeom prst="rect">
            <a:avLst/>
          </a:prstGeom>
          <a:solidFill>
            <a:schemeClr val="tx1"/>
          </a:solidFill>
          <a:ln>
            <a:solidFill>
              <a:schemeClr val="bg1"/>
            </a:solidFill>
          </a:ln>
          <a:effectLs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 John Calvin, 1509-1564</a:t>
            </a:r>
          </a:p>
        </p:txBody>
      </p:sp>
    </p:spTree>
    <p:extLst>
      <p:ext uri="{BB962C8B-B14F-4D97-AF65-F5344CB8AC3E}">
        <p14:creationId xmlns:p14="http://schemas.microsoft.com/office/powerpoint/2010/main" xmlns="" val="3031193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1143000"/>
          </a:xfrm>
        </p:spPr>
        <p:txBody>
          <a:bodyPr/>
          <a:lstStyle/>
          <a:p>
            <a:r>
              <a:rPr lang="en-US" sz="3600" dirty="0">
                <a:solidFill>
                  <a:srgbClr val="FFFFCC"/>
                </a:solidFill>
                <a:latin typeface="+mn-lt"/>
              </a:rPr>
              <a:t>Five major points: </a:t>
            </a:r>
            <a:r>
              <a:rPr lang="en-US" sz="3600" dirty="0">
                <a:solidFill>
                  <a:srgbClr val="FFFF00"/>
                </a:solidFill>
                <a:latin typeface="+mn-lt"/>
              </a:rPr>
              <a:t>T-U-L-I-P</a:t>
            </a:r>
          </a:p>
        </p:txBody>
      </p:sp>
      <p:sp>
        <p:nvSpPr>
          <p:cNvPr id="3075" name="Rectangle 3"/>
          <p:cNvSpPr>
            <a:spLocks noGrp="1" noChangeArrowheads="1"/>
          </p:cNvSpPr>
          <p:nvPr>
            <p:ph idx="1"/>
          </p:nvPr>
        </p:nvSpPr>
        <p:spPr>
          <a:xfrm>
            <a:off x="581892" y="1066800"/>
            <a:ext cx="7980216" cy="4830763"/>
          </a:xfrm>
        </p:spPr>
        <p:txBody>
          <a:bodyPr/>
          <a:lstStyle/>
          <a:p>
            <a:pPr marL="0" indent="0">
              <a:spcAft>
                <a:spcPts val="600"/>
              </a:spcAft>
              <a:buNone/>
            </a:pPr>
            <a:r>
              <a:rPr lang="en-US" sz="3600" dirty="0">
                <a:solidFill>
                  <a:srgbClr val="FFFF00"/>
                </a:solidFill>
              </a:rPr>
              <a:t>T</a:t>
            </a:r>
            <a:r>
              <a:rPr lang="en-US" sz="3200" dirty="0">
                <a:solidFill>
                  <a:schemeClr val="bg1"/>
                </a:solidFill>
              </a:rPr>
              <a:t>otal hereditary depravity</a:t>
            </a:r>
          </a:p>
          <a:p>
            <a:pPr marL="0" indent="0">
              <a:spcAft>
                <a:spcPts val="600"/>
              </a:spcAft>
              <a:buNone/>
            </a:pPr>
            <a:r>
              <a:rPr lang="en-US" sz="3600" dirty="0">
                <a:solidFill>
                  <a:srgbClr val="FFFF00"/>
                </a:solidFill>
              </a:rPr>
              <a:t>U</a:t>
            </a:r>
            <a:r>
              <a:rPr lang="en-US" dirty="0">
                <a:solidFill>
                  <a:schemeClr val="bg1"/>
                </a:solidFill>
              </a:rPr>
              <a:t>nconditional election</a:t>
            </a:r>
          </a:p>
          <a:p>
            <a:pPr marL="0" indent="0">
              <a:spcAft>
                <a:spcPts val="600"/>
              </a:spcAft>
              <a:buNone/>
            </a:pPr>
            <a:r>
              <a:rPr lang="en-US" sz="3600" dirty="0">
                <a:solidFill>
                  <a:srgbClr val="FFFF00"/>
                </a:solidFill>
              </a:rPr>
              <a:t>L</a:t>
            </a:r>
            <a:r>
              <a:rPr lang="en-US" sz="3200" dirty="0">
                <a:solidFill>
                  <a:schemeClr val="bg1"/>
                </a:solidFill>
              </a:rPr>
              <a:t>imited atonement</a:t>
            </a:r>
          </a:p>
          <a:p>
            <a:pPr marL="0" indent="0">
              <a:spcAft>
                <a:spcPts val="600"/>
              </a:spcAft>
              <a:buNone/>
            </a:pPr>
            <a:r>
              <a:rPr lang="en-US" sz="3600" dirty="0">
                <a:solidFill>
                  <a:srgbClr val="FFFF00"/>
                </a:solidFill>
              </a:rPr>
              <a:t>I</a:t>
            </a:r>
            <a:r>
              <a:rPr lang="en-US" dirty="0">
                <a:solidFill>
                  <a:schemeClr val="bg1"/>
                </a:solidFill>
              </a:rPr>
              <a:t>rresistible grace</a:t>
            </a:r>
          </a:p>
          <a:p>
            <a:pPr marL="0" indent="0">
              <a:spcAft>
                <a:spcPts val="600"/>
              </a:spcAft>
              <a:buNone/>
            </a:pPr>
            <a:r>
              <a:rPr lang="en-US" sz="3600" dirty="0">
                <a:solidFill>
                  <a:srgbClr val="FFFF00"/>
                </a:solidFill>
              </a:rPr>
              <a:t>P</a:t>
            </a:r>
            <a:r>
              <a:rPr lang="en-US" sz="3200" dirty="0">
                <a:solidFill>
                  <a:schemeClr val="bg1"/>
                </a:solidFill>
              </a:rPr>
              <a:t>erseverance (preservation) of saints</a:t>
            </a: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417791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8477" y="838200"/>
            <a:ext cx="4928696" cy="457200"/>
          </a:xfrm>
          <a:solidFill>
            <a:schemeClr val="tx1"/>
          </a:solidFill>
          <a:ln>
            <a:solidFill>
              <a:schemeClr val="bg1"/>
            </a:solidFill>
          </a:ln>
          <a:effectLst/>
        </p:spPr>
        <p:txBody>
          <a:bodyPr anchor="ctr" anchorCtr="0"/>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 Augustine, AD 354-430</a:t>
            </a:r>
          </a:p>
        </p:txBody>
      </p:sp>
      <p:sp>
        <p:nvSpPr>
          <p:cNvPr id="3" name="Title 1">
            <a:extLst>
              <a:ext uri="{FF2B5EF4-FFF2-40B4-BE49-F238E27FC236}">
                <a16:creationId xmlns:a16="http://schemas.microsoft.com/office/drawing/2014/main" xmlns="" id="{E8AF0D86-9BDD-4C18-A58C-D3AF0A400DBD}"/>
              </a:ext>
            </a:extLst>
          </p:cNvPr>
          <p:cNvSpPr txBox="1">
            <a:spLocks/>
          </p:cNvSpPr>
          <p:nvPr/>
        </p:nvSpPr>
        <p:spPr bwMode="auto">
          <a:xfrm>
            <a:off x="1295400" y="2667000"/>
            <a:ext cx="6560095" cy="1066800"/>
          </a:xfrm>
          <a:prstGeom prst="rect">
            <a:avLst/>
          </a:prstGeom>
          <a:solidFill>
            <a:schemeClr val="accent5">
              <a:lumMod val="10000"/>
            </a:schemeClr>
          </a:solidFill>
          <a:ln>
            <a:solidFill>
              <a:srgbClr val="FFCC00"/>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IV. Consequences of Unconditional Election</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2D2B2B3B-FF3F-48B6-9032-BF04E86A4A6B}"/>
              </a:ext>
            </a:extLst>
          </p:cNvPr>
          <p:cNvSpPr txBox="1">
            <a:spLocks/>
          </p:cNvSpPr>
          <p:nvPr/>
        </p:nvSpPr>
        <p:spPr bwMode="auto">
          <a:xfrm>
            <a:off x="2111099" y="1447800"/>
            <a:ext cx="4928696" cy="457200"/>
          </a:xfrm>
          <a:prstGeom prst="rect">
            <a:avLst/>
          </a:prstGeom>
          <a:solidFill>
            <a:schemeClr val="tx1"/>
          </a:solidFill>
          <a:ln>
            <a:solidFill>
              <a:schemeClr val="bg1"/>
            </a:solidFill>
          </a:ln>
          <a:effectLs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 John Calvin, 1509-1564</a:t>
            </a:r>
          </a:p>
        </p:txBody>
      </p:sp>
      <p:sp>
        <p:nvSpPr>
          <p:cNvPr id="5" name="Title 1">
            <a:extLst>
              <a:ext uri="{FF2B5EF4-FFF2-40B4-BE49-F238E27FC236}">
                <a16:creationId xmlns:a16="http://schemas.microsoft.com/office/drawing/2014/main" xmlns="" id="{795DEE15-D6E0-407C-AF79-B0E5DD8BDC98}"/>
              </a:ext>
            </a:extLst>
          </p:cNvPr>
          <p:cNvSpPr txBox="1">
            <a:spLocks/>
          </p:cNvSpPr>
          <p:nvPr/>
        </p:nvSpPr>
        <p:spPr bwMode="auto">
          <a:xfrm>
            <a:off x="2111099" y="2057400"/>
            <a:ext cx="4928696" cy="457200"/>
          </a:xfrm>
          <a:prstGeom prst="rect">
            <a:avLst/>
          </a:prstGeom>
          <a:solidFill>
            <a:schemeClr val="tx1"/>
          </a:solidFill>
          <a:ln>
            <a:solidFill>
              <a:schemeClr val="bg1"/>
            </a:solidFill>
          </a:ln>
          <a:effectLs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III. Summary of Calvinism</a:t>
            </a:r>
          </a:p>
        </p:txBody>
      </p:sp>
    </p:spTree>
    <p:extLst>
      <p:ext uri="{BB962C8B-B14F-4D97-AF65-F5344CB8AC3E}">
        <p14:creationId xmlns:p14="http://schemas.microsoft.com/office/powerpoint/2010/main" xmlns="" val="2226119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67856" y="304800"/>
            <a:ext cx="8626760" cy="5821363"/>
          </a:xfrm>
        </p:spPr>
        <p:txBody>
          <a:bodyPr/>
          <a:lstStyle/>
          <a:p>
            <a:pPr marL="514350" indent="-514350">
              <a:spcAft>
                <a:spcPts val="600"/>
              </a:spcAft>
              <a:buAutoNum type="arabicPeriod"/>
            </a:pPr>
            <a:r>
              <a:rPr lang="en-US" dirty="0">
                <a:solidFill>
                  <a:srgbClr val="FFFF00"/>
                </a:solidFill>
              </a:rPr>
              <a:t>Conflicts with biblical conditions of salvation</a:t>
            </a:r>
          </a:p>
          <a:p>
            <a:pPr lvl="1">
              <a:spcAft>
                <a:spcPts val="600"/>
              </a:spcAft>
              <a:buFont typeface="Wingdings" panose="05000000000000000000" pitchFamily="2" charset="2"/>
              <a:buChar char="§"/>
            </a:pPr>
            <a:r>
              <a:rPr lang="en-US" sz="3200" dirty="0">
                <a:solidFill>
                  <a:schemeClr val="bg1"/>
                </a:solidFill>
              </a:rPr>
              <a:t>Mt.7:21; Lk.13:3</a:t>
            </a:r>
          </a:p>
          <a:p>
            <a:pPr lvl="1">
              <a:spcAft>
                <a:spcPts val="600"/>
              </a:spcAft>
              <a:buFont typeface="Wingdings" panose="05000000000000000000" pitchFamily="2" charset="2"/>
              <a:buChar char="§"/>
            </a:pPr>
            <a:r>
              <a:rPr lang="en-US" sz="3200" dirty="0">
                <a:solidFill>
                  <a:schemeClr val="bg1"/>
                </a:solidFill>
              </a:rPr>
              <a:t>Did Lord say these things to </a:t>
            </a:r>
            <a:r>
              <a:rPr lang="en-US" sz="3200" dirty="0">
                <a:solidFill>
                  <a:srgbClr val="99FF33"/>
                </a:solidFill>
              </a:rPr>
              <a:t>non-elect</a:t>
            </a:r>
            <a:r>
              <a:rPr lang="en-US" sz="3200" dirty="0">
                <a:solidFill>
                  <a:schemeClr val="bg1"/>
                </a:solidFill>
              </a:rPr>
              <a:t> who </a:t>
            </a:r>
            <a:r>
              <a:rPr lang="en-US" sz="3200" u="sng" dirty="0">
                <a:solidFill>
                  <a:schemeClr val="bg1"/>
                </a:solidFill>
              </a:rPr>
              <a:t>could not believe or repent</a:t>
            </a:r>
            <a:r>
              <a:rPr lang="en-US" sz="3200" dirty="0">
                <a:solidFill>
                  <a:schemeClr val="bg1"/>
                </a:solidFill>
              </a:rPr>
              <a:t>?</a:t>
            </a:r>
          </a:p>
          <a:p>
            <a:pPr lvl="1">
              <a:spcAft>
                <a:spcPts val="600"/>
              </a:spcAft>
              <a:buFont typeface="Wingdings" panose="05000000000000000000" pitchFamily="2" charset="2"/>
              <a:buChar char="§"/>
            </a:pPr>
            <a:r>
              <a:rPr lang="en-US" sz="3200" dirty="0">
                <a:solidFill>
                  <a:schemeClr val="bg1"/>
                </a:solidFill>
              </a:rPr>
              <a:t>Did Lord say these things to </a:t>
            </a:r>
            <a:r>
              <a:rPr lang="en-US" sz="3200" dirty="0">
                <a:solidFill>
                  <a:srgbClr val="99FF33"/>
                </a:solidFill>
              </a:rPr>
              <a:t>elect</a:t>
            </a:r>
            <a:r>
              <a:rPr lang="en-US" sz="3200" dirty="0">
                <a:solidFill>
                  <a:schemeClr val="bg1"/>
                </a:solidFill>
              </a:rPr>
              <a:t>, who were already saved . . . making the conditions a lie?  </a:t>
            </a: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128881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90600"/>
          </a:xfrm>
        </p:spPr>
        <p:txBody>
          <a:bodyPr/>
          <a:lstStyle/>
          <a:p>
            <a:r>
              <a:rPr lang="en-US" altLang="en-US" sz="3600" dirty="0">
                <a:solidFill>
                  <a:srgbClr val="FFFFCC"/>
                </a:solidFill>
              </a:rPr>
              <a:t>Calvinism: the most destructive and diabolical of error we studied?</a:t>
            </a:r>
          </a:p>
        </p:txBody>
      </p:sp>
      <p:sp>
        <p:nvSpPr>
          <p:cNvPr id="3075" name="Rectangle 3"/>
          <p:cNvSpPr>
            <a:spLocks noGrp="1" noChangeArrowheads="1"/>
          </p:cNvSpPr>
          <p:nvPr>
            <p:ph type="body" idx="1"/>
          </p:nvPr>
        </p:nvSpPr>
        <p:spPr>
          <a:xfrm>
            <a:off x="457200" y="1371600"/>
            <a:ext cx="8229600" cy="5084618"/>
          </a:xfrm>
        </p:spPr>
        <p:txBody>
          <a:bodyPr/>
          <a:lstStyle/>
          <a:p>
            <a:pPr>
              <a:spcAft>
                <a:spcPts val="600"/>
              </a:spcAft>
              <a:buFont typeface="Arial" panose="020B0604020202020204" pitchFamily="34" charset="0"/>
              <a:buChar char="•"/>
            </a:pPr>
            <a:r>
              <a:rPr lang="en-US" altLang="en-US" dirty="0">
                <a:solidFill>
                  <a:schemeClr val="bg1"/>
                </a:solidFill>
              </a:rPr>
              <a:t>Named after John Calvin</a:t>
            </a:r>
          </a:p>
          <a:p>
            <a:pPr lvl="1">
              <a:spcAft>
                <a:spcPts val="600"/>
              </a:spcAft>
              <a:buFont typeface="Arial" panose="020B0604020202020204" pitchFamily="34" charset="0"/>
              <a:buChar char="•"/>
            </a:pPr>
            <a:r>
              <a:rPr lang="en-US" altLang="en-US" sz="3200" dirty="0">
                <a:solidFill>
                  <a:schemeClr val="bg1"/>
                </a:solidFill>
              </a:rPr>
              <a:t>He did not originate the doctrine</a:t>
            </a:r>
          </a:p>
          <a:p>
            <a:pPr>
              <a:spcAft>
                <a:spcPts val="0"/>
              </a:spcAft>
              <a:buFont typeface="Arial" panose="020B0604020202020204" pitchFamily="34" charset="0"/>
              <a:buChar char="•"/>
            </a:pPr>
            <a:r>
              <a:rPr lang="en-US" altLang="en-US" dirty="0">
                <a:solidFill>
                  <a:schemeClr val="bg1"/>
                </a:solidFill>
              </a:rPr>
              <a:t>Must first become acquainted with Augustine</a:t>
            </a:r>
          </a:p>
        </p:txBody>
      </p:sp>
      <p:sp>
        <p:nvSpPr>
          <p:cNvPr id="2" name="Rectangle: Rounded Corners 1">
            <a:extLst>
              <a:ext uri="{FF2B5EF4-FFF2-40B4-BE49-F238E27FC236}">
                <a16:creationId xmlns:a16="http://schemas.microsoft.com/office/drawing/2014/main" xmlns="" id="{CD0986B4-0061-4F7F-8EE1-AD69506D66E6}"/>
              </a:ext>
            </a:extLst>
          </p:cNvPr>
          <p:cNvSpPr/>
          <p:nvPr/>
        </p:nvSpPr>
        <p:spPr>
          <a:xfrm>
            <a:off x="838200" y="3886200"/>
            <a:ext cx="7467600" cy="1981200"/>
          </a:xfrm>
          <a:prstGeom prst="round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Calvin quotes Augustine far more </a:t>
            </a:r>
            <a:r>
              <a:rPr lang="en-US" sz="3200" dirty="0" err="1"/>
              <a:t>freq-uently</a:t>
            </a:r>
            <a:r>
              <a:rPr lang="en-US" sz="3200" dirty="0"/>
              <a:t> than all Greek and Latin ‘fathers’ combined, and almost always with full approbation </a:t>
            </a:r>
            <a:r>
              <a:rPr lang="en-US" dirty="0"/>
              <a:t>– Schaff VIII, 539.</a:t>
            </a:r>
          </a:p>
        </p:txBody>
      </p:sp>
    </p:spTree>
    <p:extLst>
      <p:ext uri="{BB962C8B-B14F-4D97-AF65-F5344CB8AC3E}">
        <p14:creationId xmlns:p14="http://schemas.microsoft.com/office/powerpoint/2010/main" xmlns="" val="39746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67856" y="304800"/>
            <a:ext cx="8626760" cy="5821363"/>
          </a:xfrm>
        </p:spPr>
        <p:txBody>
          <a:bodyPr/>
          <a:lstStyle/>
          <a:p>
            <a:pPr marL="514350" indent="-514350">
              <a:spcAft>
                <a:spcPts val="600"/>
              </a:spcAft>
              <a:buAutoNum type="arabicPeriod"/>
            </a:pPr>
            <a:r>
              <a:rPr lang="en-US" sz="2000" dirty="0">
                <a:solidFill>
                  <a:srgbClr val="FFFFCC"/>
                </a:solidFill>
              </a:rPr>
              <a:t>Conflicts with biblical conditions of salvation</a:t>
            </a:r>
          </a:p>
          <a:p>
            <a:pPr marL="514350" indent="-514350">
              <a:spcAft>
                <a:spcPts val="600"/>
              </a:spcAft>
              <a:buAutoNum type="arabicPeriod"/>
            </a:pPr>
            <a:r>
              <a:rPr lang="en-US" dirty="0">
                <a:solidFill>
                  <a:srgbClr val="FFFF00"/>
                </a:solidFill>
              </a:rPr>
              <a:t>Cancels exhortations, promises, warnings of Bible.</a:t>
            </a:r>
          </a:p>
          <a:p>
            <a:pPr lvl="1">
              <a:spcAft>
                <a:spcPts val="600"/>
              </a:spcAft>
              <a:buFont typeface="Wingdings" panose="05000000000000000000" pitchFamily="2" charset="2"/>
              <a:buChar char="§"/>
            </a:pPr>
            <a:r>
              <a:rPr lang="en-US" sz="3200" dirty="0">
                <a:solidFill>
                  <a:schemeClr val="bg1"/>
                </a:solidFill>
              </a:rPr>
              <a:t>Mt.11:28, meaningless mockery</a:t>
            </a:r>
          </a:p>
          <a:p>
            <a:pPr lvl="2">
              <a:spcAft>
                <a:spcPts val="600"/>
              </a:spcAft>
              <a:buFont typeface="Wingdings" panose="05000000000000000000" pitchFamily="2" charset="2"/>
              <a:buChar char="§"/>
            </a:pPr>
            <a:r>
              <a:rPr lang="en-US" sz="3200" u="sng" dirty="0">
                <a:solidFill>
                  <a:schemeClr val="bg1"/>
                </a:solidFill>
              </a:rPr>
              <a:t>Elect</a:t>
            </a:r>
            <a:r>
              <a:rPr lang="en-US" sz="3200" dirty="0">
                <a:solidFill>
                  <a:schemeClr val="bg1"/>
                </a:solidFill>
              </a:rPr>
              <a:t> are </a:t>
            </a:r>
            <a:r>
              <a:rPr lang="en-US" sz="3200" dirty="0">
                <a:solidFill>
                  <a:srgbClr val="99FF33"/>
                </a:solidFill>
              </a:rPr>
              <a:t>already</a:t>
            </a:r>
            <a:r>
              <a:rPr lang="en-US" sz="3200" dirty="0">
                <a:solidFill>
                  <a:schemeClr val="bg1"/>
                </a:solidFill>
              </a:rPr>
              <a:t> ‘to’ Him</a:t>
            </a:r>
          </a:p>
          <a:p>
            <a:pPr lvl="2">
              <a:spcAft>
                <a:spcPts val="600"/>
              </a:spcAft>
              <a:buFont typeface="Wingdings" panose="05000000000000000000" pitchFamily="2" charset="2"/>
              <a:buChar char="§"/>
            </a:pPr>
            <a:r>
              <a:rPr lang="en-US" sz="3200" u="sng" dirty="0">
                <a:solidFill>
                  <a:schemeClr val="bg1"/>
                </a:solidFill>
              </a:rPr>
              <a:t>Non-elect</a:t>
            </a:r>
            <a:r>
              <a:rPr lang="en-US" sz="3200" dirty="0">
                <a:solidFill>
                  <a:schemeClr val="bg1"/>
                </a:solidFill>
              </a:rPr>
              <a:t> </a:t>
            </a:r>
            <a:r>
              <a:rPr lang="en-US" sz="3200" dirty="0">
                <a:solidFill>
                  <a:srgbClr val="99FF33"/>
                </a:solidFill>
              </a:rPr>
              <a:t>cannot</a:t>
            </a:r>
            <a:r>
              <a:rPr lang="en-US" sz="3200" dirty="0">
                <a:solidFill>
                  <a:schemeClr val="bg1"/>
                </a:solidFill>
              </a:rPr>
              <a:t> </a:t>
            </a:r>
            <a:r>
              <a:rPr lang="en-US" sz="3200" dirty="0">
                <a:solidFill>
                  <a:srgbClr val="99FF33"/>
                </a:solidFill>
              </a:rPr>
              <a:t>come</a:t>
            </a:r>
          </a:p>
          <a:p>
            <a:pPr lvl="3">
              <a:spcAft>
                <a:spcPts val="600"/>
              </a:spcAft>
              <a:buFont typeface="Wingdings" panose="05000000000000000000" pitchFamily="2" charset="2"/>
              <a:buChar char="§"/>
            </a:pPr>
            <a:r>
              <a:rPr lang="en-US" sz="3200" dirty="0">
                <a:solidFill>
                  <a:schemeClr val="bg1"/>
                </a:solidFill>
              </a:rPr>
              <a:t>Who needs this invitation?</a:t>
            </a: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311635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67856" y="304800"/>
            <a:ext cx="8626760" cy="6248400"/>
          </a:xfrm>
        </p:spPr>
        <p:txBody>
          <a:bodyPr/>
          <a:lstStyle/>
          <a:p>
            <a:pPr marL="514350" indent="-514350">
              <a:spcAft>
                <a:spcPts val="600"/>
              </a:spcAft>
              <a:buAutoNum type="arabicPeriod"/>
            </a:pPr>
            <a:r>
              <a:rPr lang="en-US" sz="2000" dirty="0">
                <a:solidFill>
                  <a:srgbClr val="FFFFCC"/>
                </a:solidFill>
              </a:rPr>
              <a:t>Conflicts with biblical conditions of salvation</a:t>
            </a:r>
          </a:p>
          <a:p>
            <a:pPr marL="514350" indent="-514350">
              <a:spcAft>
                <a:spcPts val="600"/>
              </a:spcAft>
              <a:buAutoNum type="arabicPeriod"/>
            </a:pPr>
            <a:r>
              <a:rPr lang="en-US" sz="2000" dirty="0">
                <a:solidFill>
                  <a:srgbClr val="FFFFCC"/>
                </a:solidFill>
              </a:rPr>
              <a:t>Cancels exhortations, promises, warnings of Bible.</a:t>
            </a:r>
          </a:p>
          <a:p>
            <a:pPr marL="514350" indent="-514350">
              <a:spcAft>
                <a:spcPts val="0"/>
              </a:spcAft>
              <a:buAutoNum type="arabicPeriod"/>
            </a:pPr>
            <a:r>
              <a:rPr lang="en-US" dirty="0">
                <a:solidFill>
                  <a:srgbClr val="FFFF00"/>
                </a:solidFill>
              </a:rPr>
              <a:t>Characterizes God as cruel, capricious</a:t>
            </a:r>
          </a:p>
          <a:p>
            <a:pPr lvl="1">
              <a:spcAft>
                <a:spcPts val="0"/>
              </a:spcAft>
              <a:buFont typeface="Wingdings" panose="05000000000000000000" pitchFamily="2" charset="2"/>
              <a:buChar char="§"/>
            </a:pPr>
            <a:r>
              <a:rPr lang="en-US" sz="3200" dirty="0">
                <a:solidFill>
                  <a:schemeClr val="bg1"/>
                </a:solidFill>
              </a:rPr>
              <a:t>Jn.3:16</a:t>
            </a:r>
          </a:p>
          <a:p>
            <a:pPr lvl="1">
              <a:spcAft>
                <a:spcPts val="2400"/>
              </a:spcAft>
              <a:buFont typeface="Wingdings" panose="05000000000000000000" pitchFamily="2" charset="2"/>
              <a:buChar char="§"/>
            </a:pPr>
            <a:r>
              <a:rPr lang="en-US" sz="3200" dirty="0">
                <a:solidFill>
                  <a:schemeClr val="bg1"/>
                </a:solidFill>
              </a:rPr>
              <a:t>Calvin Commentary… </a:t>
            </a:r>
            <a:r>
              <a:rPr lang="en-US" dirty="0">
                <a:solidFill>
                  <a:schemeClr val="bg1"/>
                </a:solidFill>
              </a:rPr>
              <a:t>(Jn.3:16)</a:t>
            </a:r>
          </a:p>
          <a:p>
            <a:pPr lvl="1">
              <a:spcAft>
                <a:spcPts val="600"/>
              </a:spcAft>
              <a:buFont typeface="Wingdings" panose="05000000000000000000" pitchFamily="2" charset="2"/>
              <a:buChar char="§"/>
            </a:pPr>
            <a:endParaRPr lang="en-US" sz="3200" dirty="0">
              <a:solidFill>
                <a:schemeClr val="bg1"/>
              </a:solidFill>
            </a:endParaRPr>
          </a:p>
          <a:p>
            <a:pPr lvl="1">
              <a:spcAft>
                <a:spcPts val="600"/>
              </a:spcAft>
              <a:buFont typeface="Wingdings" panose="05000000000000000000" pitchFamily="2" charset="2"/>
              <a:buChar char="§"/>
            </a:pPr>
            <a:endParaRPr lang="en-US" sz="3200" dirty="0">
              <a:solidFill>
                <a:schemeClr val="bg1"/>
              </a:solidFill>
            </a:endParaRPr>
          </a:p>
          <a:p>
            <a:pPr lvl="1">
              <a:spcAft>
                <a:spcPts val="600"/>
              </a:spcAft>
              <a:buFont typeface="Wingdings" panose="05000000000000000000" pitchFamily="2" charset="2"/>
              <a:buChar char="§"/>
            </a:pPr>
            <a:endParaRPr lang="en-US" sz="3200" dirty="0">
              <a:solidFill>
                <a:schemeClr val="bg1"/>
              </a:solidFill>
            </a:endParaRPr>
          </a:p>
          <a:p>
            <a:pPr lvl="1">
              <a:spcAft>
                <a:spcPts val="600"/>
              </a:spcAft>
              <a:buFont typeface="Wingdings" panose="05000000000000000000" pitchFamily="2" charset="2"/>
              <a:buChar char="§"/>
            </a:pPr>
            <a:endParaRPr lang="en-US" sz="3200" dirty="0">
              <a:solidFill>
                <a:schemeClr val="bg1"/>
              </a:solidFill>
            </a:endParaRPr>
          </a:p>
          <a:p>
            <a:pPr lvl="1">
              <a:spcAft>
                <a:spcPts val="600"/>
              </a:spcAft>
              <a:buFont typeface="Wingdings" panose="05000000000000000000" pitchFamily="2" charset="2"/>
              <a:buChar char="§"/>
            </a:pPr>
            <a:r>
              <a:rPr lang="en-US" sz="3200" dirty="0">
                <a:solidFill>
                  <a:srgbClr val="FFFFCC"/>
                </a:solidFill>
              </a:rPr>
              <a:t>Hold food before starving man tied to post</a:t>
            </a:r>
          </a:p>
          <a:p>
            <a:pPr marL="0" indent="0">
              <a:spcAft>
                <a:spcPts val="0"/>
              </a:spcAft>
              <a:buNone/>
            </a:pPr>
            <a:endParaRPr lang="en-US" altLang="en-US" sz="3200" dirty="0">
              <a:solidFill>
                <a:schemeClr val="bg1"/>
              </a:solidFill>
            </a:endParaRPr>
          </a:p>
        </p:txBody>
      </p:sp>
      <p:sp>
        <p:nvSpPr>
          <p:cNvPr id="2" name="Rectangle 1">
            <a:extLst>
              <a:ext uri="{FF2B5EF4-FFF2-40B4-BE49-F238E27FC236}">
                <a16:creationId xmlns:a16="http://schemas.microsoft.com/office/drawing/2014/main" xmlns="" id="{4517B356-0243-4FC0-80B1-6C1F0DF8CC89}"/>
              </a:ext>
            </a:extLst>
          </p:cNvPr>
          <p:cNvSpPr/>
          <p:nvPr/>
        </p:nvSpPr>
        <p:spPr>
          <a:xfrm>
            <a:off x="503380" y="3017980"/>
            <a:ext cx="8153400" cy="277322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‘Let us remember, on the other hand, that while life is promised universally to all who believe in Christ, still faith is not common to all.  For Christ is made known and held out to the view of all, but the elect alone are they whose eyes God opens, that they may seek him by faith.’ </a:t>
            </a:r>
          </a:p>
        </p:txBody>
      </p:sp>
    </p:spTree>
    <p:extLst>
      <p:ext uri="{BB962C8B-B14F-4D97-AF65-F5344CB8AC3E}">
        <p14:creationId xmlns:p14="http://schemas.microsoft.com/office/powerpoint/2010/main" xmlns="" val="237803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67856" y="304800"/>
            <a:ext cx="8626760" cy="6019800"/>
          </a:xfrm>
        </p:spPr>
        <p:txBody>
          <a:bodyPr/>
          <a:lstStyle/>
          <a:p>
            <a:pPr marL="514350" indent="-514350">
              <a:spcAft>
                <a:spcPts val="600"/>
              </a:spcAft>
              <a:buAutoNum type="arabicPeriod"/>
            </a:pPr>
            <a:r>
              <a:rPr lang="en-US" sz="2000" dirty="0">
                <a:solidFill>
                  <a:srgbClr val="FFFFCC"/>
                </a:solidFill>
              </a:rPr>
              <a:t>Conflicts with biblical conditions of salvation</a:t>
            </a:r>
          </a:p>
          <a:p>
            <a:pPr marL="514350" indent="-514350">
              <a:spcAft>
                <a:spcPts val="600"/>
              </a:spcAft>
              <a:buAutoNum type="arabicPeriod"/>
            </a:pPr>
            <a:r>
              <a:rPr lang="en-US" sz="2000" dirty="0">
                <a:solidFill>
                  <a:srgbClr val="FFFFCC"/>
                </a:solidFill>
              </a:rPr>
              <a:t>Cancels exhortations, promises, warnings of Bible.</a:t>
            </a:r>
          </a:p>
          <a:p>
            <a:pPr marL="514350" indent="-514350">
              <a:spcAft>
                <a:spcPts val="600"/>
              </a:spcAft>
              <a:buAutoNum type="arabicPeriod"/>
            </a:pPr>
            <a:r>
              <a:rPr lang="en-US" sz="2000" dirty="0">
                <a:solidFill>
                  <a:srgbClr val="FFFFCC"/>
                </a:solidFill>
              </a:rPr>
              <a:t>Characterizes God as cruel, capricious</a:t>
            </a:r>
          </a:p>
          <a:p>
            <a:pPr marL="514350" indent="-514350">
              <a:spcAft>
                <a:spcPts val="0"/>
              </a:spcAft>
              <a:buAutoNum type="arabicPeriod"/>
            </a:pPr>
            <a:r>
              <a:rPr lang="en-US" dirty="0">
                <a:solidFill>
                  <a:srgbClr val="FFFF00"/>
                </a:solidFill>
              </a:rPr>
              <a:t>Convicts God of partiality.</a:t>
            </a:r>
          </a:p>
          <a:p>
            <a:pPr lvl="1">
              <a:spcAft>
                <a:spcPts val="0"/>
              </a:spcAft>
              <a:buFont typeface="Wingdings" panose="05000000000000000000" pitchFamily="2" charset="2"/>
              <a:buChar char="§"/>
            </a:pPr>
            <a:r>
              <a:rPr lang="en-US" sz="3200" dirty="0">
                <a:solidFill>
                  <a:schemeClr val="bg1"/>
                </a:solidFill>
              </a:rPr>
              <a:t>Ac.10:34-35</a:t>
            </a:r>
          </a:p>
          <a:p>
            <a:pPr lvl="1">
              <a:spcAft>
                <a:spcPts val="600"/>
              </a:spcAft>
              <a:buFont typeface="Wingdings" panose="05000000000000000000" pitchFamily="2" charset="2"/>
              <a:buChar char="§"/>
            </a:pPr>
            <a:r>
              <a:rPr lang="en-US" sz="3200" dirty="0">
                <a:solidFill>
                  <a:schemeClr val="bg1"/>
                </a:solidFill>
              </a:rPr>
              <a:t>Make puppet do evil … (inherit) the punish it for doing evil.</a:t>
            </a:r>
          </a:p>
          <a:p>
            <a:pPr lvl="1">
              <a:spcAft>
                <a:spcPts val="600"/>
              </a:spcAft>
              <a:buFont typeface="Wingdings" panose="05000000000000000000" pitchFamily="2" charset="2"/>
              <a:buChar char="§"/>
            </a:pPr>
            <a:r>
              <a:rPr lang="en-US" sz="3200" dirty="0">
                <a:solidFill>
                  <a:schemeClr val="bg1"/>
                </a:solidFill>
              </a:rPr>
              <a:t>Make puppet do good … reward it.</a:t>
            </a:r>
          </a:p>
          <a:p>
            <a:pPr lvl="1">
              <a:spcAft>
                <a:spcPts val="600"/>
              </a:spcAft>
              <a:buFont typeface="Wingdings" panose="05000000000000000000" pitchFamily="2" charset="2"/>
              <a:buChar char="§"/>
            </a:pPr>
            <a:r>
              <a:rPr lang="en-US" sz="3200" dirty="0">
                <a:solidFill>
                  <a:schemeClr val="bg1"/>
                </a:solidFill>
              </a:rPr>
              <a:t>Why punish Cain?</a:t>
            </a:r>
          </a:p>
          <a:p>
            <a:pPr marL="0" indent="0">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xmlns="" val="267014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67856" y="304800"/>
            <a:ext cx="8626760" cy="6019800"/>
          </a:xfrm>
        </p:spPr>
        <p:txBody>
          <a:bodyPr/>
          <a:lstStyle/>
          <a:p>
            <a:pPr marL="514350" indent="-514350">
              <a:spcAft>
                <a:spcPts val="600"/>
              </a:spcAft>
              <a:buAutoNum type="arabicPeriod"/>
            </a:pPr>
            <a:r>
              <a:rPr lang="en-US" sz="2000" dirty="0">
                <a:solidFill>
                  <a:srgbClr val="FFFFCC"/>
                </a:solidFill>
              </a:rPr>
              <a:t>Conflicts with biblical conditions of salvation</a:t>
            </a:r>
          </a:p>
          <a:p>
            <a:pPr marL="514350" indent="-514350">
              <a:spcAft>
                <a:spcPts val="600"/>
              </a:spcAft>
              <a:buAutoNum type="arabicPeriod"/>
            </a:pPr>
            <a:r>
              <a:rPr lang="en-US" sz="2000" dirty="0">
                <a:solidFill>
                  <a:srgbClr val="FFFFCC"/>
                </a:solidFill>
              </a:rPr>
              <a:t>Cancels exhortations, promises, warnings of Bible.</a:t>
            </a:r>
          </a:p>
          <a:p>
            <a:pPr marL="514350" indent="-514350">
              <a:spcAft>
                <a:spcPts val="600"/>
              </a:spcAft>
              <a:buAutoNum type="arabicPeriod"/>
            </a:pPr>
            <a:r>
              <a:rPr lang="en-US" sz="2000" dirty="0">
                <a:solidFill>
                  <a:srgbClr val="FFFFCC"/>
                </a:solidFill>
              </a:rPr>
              <a:t>Characterizes God as cruel, capricious</a:t>
            </a:r>
          </a:p>
          <a:p>
            <a:pPr marL="514350" indent="-514350">
              <a:spcAft>
                <a:spcPts val="600"/>
              </a:spcAft>
              <a:buAutoNum type="arabicPeriod"/>
            </a:pPr>
            <a:r>
              <a:rPr lang="en-US" sz="2000" dirty="0">
                <a:solidFill>
                  <a:srgbClr val="FFFFCC"/>
                </a:solidFill>
              </a:rPr>
              <a:t>Convicts God of partiality.</a:t>
            </a:r>
          </a:p>
          <a:p>
            <a:pPr marL="514350" indent="-514350">
              <a:spcAft>
                <a:spcPts val="0"/>
              </a:spcAft>
              <a:buAutoNum type="arabicPeriod"/>
            </a:pPr>
            <a:r>
              <a:rPr lang="en-US" dirty="0">
                <a:solidFill>
                  <a:srgbClr val="FFFF00"/>
                </a:solidFill>
              </a:rPr>
              <a:t>Contradicts human responsibility.</a:t>
            </a:r>
          </a:p>
          <a:p>
            <a:pPr lvl="1">
              <a:spcAft>
                <a:spcPts val="0"/>
              </a:spcAft>
              <a:buFont typeface="Wingdings" panose="05000000000000000000" pitchFamily="2" charset="2"/>
              <a:buChar char="§"/>
            </a:pPr>
            <a:r>
              <a:rPr lang="en-US" sz="3200" dirty="0">
                <a:solidFill>
                  <a:schemeClr val="bg1"/>
                </a:solidFill>
              </a:rPr>
              <a:t>Ac.10:34-35</a:t>
            </a:r>
          </a:p>
          <a:p>
            <a:pPr lvl="1">
              <a:spcAft>
                <a:spcPts val="0"/>
              </a:spcAft>
              <a:buFont typeface="Wingdings" panose="05000000000000000000" pitchFamily="2" charset="2"/>
              <a:buChar char="§"/>
            </a:pPr>
            <a:r>
              <a:rPr lang="en-US" sz="3200" dirty="0">
                <a:solidFill>
                  <a:schemeClr val="bg1"/>
                </a:solidFill>
              </a:rPr>
              <a:t>We cannot command a puppet to act.</a:t>
            </a:r>
          </a:p>
          <a:p>
            <a:pPr lvl="1">
              <a:spcAft>
                <a:spcPts val="600"/>
              </a:spcAft>
              <a:buFont typeface="Wingdings" panose="05000000000000000000" pitchFamily="2" charset="2"/>
              <a:buChar char="§"/>
            </a:pPr>
            <a:r>
              <a:rPr lang="en-US" sz="3200" dirty="0">
                <a:solidFill>
                  <a:schemeClr val="bg1"/>
                </a:solidFill>
              </a:rPr>
              <a:t>We close with an invitation.  Why?</a:t>
            </a:r>
          </a:p>
          <a:p>
            <a:pPr marL="0" indent="0">
              <a:spcAft>
                <a:spcPts val="0"/>
              </a:spcAft>
              <a:buNone/>
            </a:pPr>
            <a:endParaRPr lang="en-US" altLang="en-US" sz="3200" dirty="0">
              <a:solidFill>
                <a:schemeClr val="bg1"/>
              </a:solidFill>
            </a:endParaRPr>
          </a:p>
        </p:txBody>
      </p:sp>
      <p:sp>
        <p:nvSpPr>
          <p:cNvPr id="2" name="Rectangle 1">
            <a:extLst>
              <a:ext uri="{FF2B5EF4-FFF2-40B4-BE49-F238E27FC236}">
                <a16:creationId xmlns:a16="http://schemas.microsoft.com/office/drawing/2014/main" xmlns="" id="{67F96112-CD27-47DF-AA33-E3A038CE6A42}"/>
              </a:ext>
            </a:extLst>
          </p:cNvPr>
          <p:cNvSpPr/>
          <p:nvPr/>
        </p:nvSpPr>
        <p:spPr>
          <a:xfrm>
            <a:off x="1371600" y="4648200"/>
            <a:ext cx="3124200" cy="12954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Elect are already saved</a:t>
            </a:r>
          </a:p>
        </p:txBody>
      </p:sp>
      <p:sp>
        <p:nvSpPr>
          <p:cNvPr id="4" name="Rectangle 3">
            <a:extLst>
              <a:ext uri="{FF2B5EF4-FFF2-40B4-BE49-F238E27FC236}">
                <a16:creationId xmlns:a16="http://schemas.microsoft.com/office/drawing/2014/main" xmlns="" id="{73D73E84-D5D8-437C-948C-6E270EDF2624}"/>
              </a:ext>
            </a:extLst>
          </p:cNvPr>
          <p:cNvSpPr/>
          <p:nvPr/>
        </p:nvSpPr>
        <p:spPr>
          <a:xfrm>
            <a:off x="4648200" y="4648200"/>
            <a:ext cx="3124200" cy="12954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Reprobates already lost</a:t>
            </a:r>
          </a:p>
        </p:txBody>
      </p:sp>
    </p:spTree>
    <p:extLst>
      <p:ext uri="{BB962C8B-B14F-4D97-AF65-F5344CB8AC3E}">
        <p14:creationId xmlns:p14="http://schemas.microsoft.com/office/powerpoint/2010/main" xmlns="" val="264394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33E15-DA34-4F72-9655-BA4CBB8131C7}"/>
              </a:ext>
            </a:extLst>
          </p:cNvPr>
          <p:cNvSpPr>
            <a:spLocks noGrp="1"/>
          </p:cNvSpPr>
          <p:nvPr>
            <p:ph type="title"/>
          </p:nvPr>
        </p:nvSpPr>
        <p:spPr>
          <a:xfrm>
            <a:off x="457200" y="76200"/>
            <a:ext cx="8229600" cy="990600"/>
          </a:xfrm>
        </p:spPr>
        <p:txBody>
          <a:bodyPr/>
          <a:lstStyle/>
          <a:p>
            <a:r>
              <a:rPr lang="en-US" sz="3600" dirty="0">
                <a:solidFill>
                  <a:srgbClr val="FFFFCC"/>
                </a:solidFill>
                <a:latin typeface="+mn-lt"/>
              </a:rPr>
              <a:t>Conclusion: </a:t>
            </a:r>
            <a:r>
              <a:rPr lang="en-US" sz="3600" dirty="0">
                <a:solidFill>
                  <a:schemeClr val="bg1"/>
                </a:solidFill>
                <a:latin typeface="+mn-lt"/>
              </a:rPr>
              <a:t>Ep.1:3-4</a:t>
            </a:r>
          </a:p>
        </p:txBody>
      </p:sp>
      <p:sp>
        <p:nvSpPr>
          <p:cNvPr id="3075" name="Rectangle 3"/>
          <p:cNvSpPr>
            <a:spLocks noGrp="1" noChangeArrowheads="1"/>
          </p:cNvSpPr>
          <p:nvPr>
            <p:ph idx="1"/>
          </p:nvPr>
        </p:nvSpPr>
        <p:spPr>
          <a:xfrm>
            <a:off x="304800" y="962892"/>
            <a:ext cx="8550560" cy="5562600"/>
          </a:xfrm>
        </p:spPr>
        <p:txBody>
          <a:bodyPr/>
          <a:lstStyle/>
          <a:p>
            <a:pPr marL="230188" indent="-230188">
              <a:spcAft>
                <a:spcPts val="600"/>
              </a:spcAft>
            </a:pPr>
            <a:r>
              <a:rPr lang="en-US" dirty="0">
                <a:solidFill>
                  <a:schemeClr val="bg1"/>
                </a:solidFill>
              </a:rPr>
              <a:t>How did God choose the saved?   Who?</a:t>
            </a:r>
          </a:p>
          <a:p>
            <a:pPr marL="230188" indent="-230188">
              <a:spcAft>
                <a:spcPts val="600"/>
              </a:spcAft>
            </a:pPr>
            <a:endParaRPr lang="en-US" altLang="en-US" sz="3200" dirty="0">
              <a:solidFill>
                <a:schemeClr val="bg1"/>
              </a:solidFill>
            </a:endParaRPr>
          </a:p>
          <a:p>
            <a:pPr marL="0" indent="0">
              <a:spcAft>
                <a:spcPts val="300"/>
              </a:spcAft>
              <a:buNone/>
            </a:pPr>
            <a:r>
              <a:rPr lang="en-US" altLang="en-US" sz="2400" dirty="0">
                <a:solidFill>
                  <a:srgbClr val="FFFF00"/>
                </a:solidFill>
              </a:rPr>
              <a:t>1. </a:t>
            </a:r>
            <a:r>
              <a:rPr lang="en-US" altLang="en-US" dirty="0">
                <a:solidFill>
                  <a:schemeClr val="bg1"/>
                </a:solidFill>
              </a:rPr>
              <a:t>Is His choice conditional or unconditional?</a:t>
            </a:r>
          </a:p>
          <a:p>
            <a:pPr marL="341313" indent="-341313">
              <a:spcAft>
                <a:spcPts val="300"/>
              </a:spcAft>
              <a:buNone/>
            </a:pPr>
            <a:r>
              <a:rPr lang="en-US" altLang="en-US" sz="2400" dirty="0">
                <a:solidFill>
                  <a:srgbClr val="FFFF00"/>
                </a:solidFill>
              </a:rPr>
              <a:t>2. </a:t>
            </a:r>
            <a:r>
              <a:rPr lang="en-US" altLang="en-US" sz="3200" dirty="0">
                <a:solidFill>
                  <a:schemeClr val="bg1"/>
                </a:solidFill>
              </a:rPr>
              <a:t>If unconditional: v.10, universalism. </a:t>
            </a:r>
            <a:r>
              <a:rPr lang="en-US" altLang="en-US" sz="3000" dirty="0">
                <a:solidFill>
                  <a:schemeClr val="bg1"/>
                </a:solidFill>
              </a:rPr>
              <a:t>(Col.1:20)</a:t>
            </a:r>
          </a:p>
          <a:p>
            <a:pPr marL="341313" indent="-341313">
              <a:spcAft>
                <a:spcPts val="300"/>
              </a:spcAft>
              <a:buNone/>
              <a:tabLst>
                <a:tab pos="341313" algn="l"/>
              </a:tabLst>
            </a:pPr>
            <a:r>
              <a:rPr lang="en-US" altLang="en-US" sz="2400" dirty="0">
                <a:solidFill>
                  <a:srgbClr val="FFFF00"/>
                </a:solidFill>
              </a:rPr>
              <a:t>3. </a:t>
            </a:r>
            <a:r>
              <a:rPr lang="en-US" altLang="en-US" sz="3200" dirty="0">
                <a:solidFill>
                  <a:schemeClr val="bg1"/>
                </a:solidFill>
              </a:rPr>
              <a:t>If “in Him” requires us to do something to get “into Him,” it is conditional.</a:t>
            </a:r>
            <a:endParaRPr lang="en-US" altLang="en-US" dirty="0">
              <a:solidFill>
                <a:schemeClr val="bg1"/>
              </a:solidFill>
            </a:endParaRPr>
          </a:p>
          <a:p>
            <a:pPr lvl="1">
              <a:spcAft>
                <a:spcPts val="300"/>
              </a:spcAft>
              <a:buFont typeface="Arial" panose="020B0604020202020204" pitchFamily="34" charset="0"/>
              <a:buChar char="•"/>
            </a:pPr>
            <a:r>
              <a:rPr lang="en-US" altLang="en-US" sz="3200" dirty="0">
                <a:solidFill>
                  <a:schemeClr val="bg1"/>
                </a:solidFill>
              </a:rPr>
              <a:t>Ro.6:3-4; Ga.3:26-27</a:t>
            </a:r>
          </a:p>
          <a:p>
            <a:pPr lvl="1">
              <a:spcAft>
                <a:spcPts val="600"/>
              </a:spcAft>
              <a:buFont typeface="Arial" panose="020B0604020202020204" pitchFamily="34" charset="0"/>
              <a:buChar char="•"/>
            </a:pPr>
            <a:r>
              <a:rPr lang="en-US" altLang="en-US" sz="3200" dirty="0">
                <a:solidFill>
                  <a:schemeClr val="bg1"/>
                </a:solidFill>
              </a:rPr>
              <a:t>2 Th.2:13-14</a:t>
            </a:r>
          </a:p>
        </p:txBody>
      </p:sp>
      <p:sp>
        <p:nvSpPr>
          <p:cNvPr id="3" name="Rectangle 2">
            <a:extLst>
              <a:ext uri="{FF2B5EF4-FFF2-40B4-BE49-F238E27FC236}">
                <a16:creationId xmlns:a16="http://schemas.microsoft.com/office/drawing/2014/main" xmlns="" id="{0E76119F-1B17-4ADF-B0EE-940294FF2FF3}"/>
              </a:ext>
            </a:extLst>
          </p:cNvPr>
          <p:cNvSpPr/>
          <p:nvPr/>
        </p:nvSpPr>
        <p:spPr>
          <a:xfrm>
            <a:off x="2167493" y="1590964"/>
            <a:ext cx="4809015" cy="6096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Those who are </a:t>
            </a:r>
            <a:r>
              <a:rPr lang="en-US" sz="3200" dirty="0">
                <a:solidFill>
                  <a:srgbClr val="FFFF00"/>
                </a:solidFill>
              </a:rPr>
              <a:t>‘</a:t>
            </a:r>
            <a:r>
              <a:rPr lang="en-US" sz="3200" u="sng" dirty="0">
                <a:solidFill>
                  <a:srgbClr val="FFFF00"/>
                </a:solidFill>
              </a:rPr>
              <a:t>in</a:t>
            </a:r>
            <a:r>
              <a:rPr lang="en-US" sz="3200" dirty="0">
                <a:solidFill>
                  <a:srgbClr val="FFFF00"/>
                </a:solidFill>
              </a:rPr>
              <a:t> </a:t>
            </a:r>
            <a:r>
              <a:rPr lang="en-US" sz="3200" u="sng" dirty="0">
                <a:solidFill>
                  <a:srgbClr val="FFFF00"/>
                </a:solidFill>
              </a:rPr>
              <a:t>Him</a:t>
            </a:r>
            <a:r>
              <a:rPr lang="en-US" sz="3200" dirty="0">
                <a:solidFill>
                  <a:srgbClr val="FFFF00"/>
                </a:solidFill>
              </a:rPr>
              <a:t>’</a:t>
            </a:r>
          </a:p>
        </p:txBody>
      </p:sp>
      <p:sp>
        <p:nvSpPr>
          <p:cNvPr id="4" name="Rectangle 3">
            <a:extLst>
              <a:ext uri="{FF2B5EF4-FFF2-40B4-BE49-F238E27FC236}">
                <a16:creationId xmlns:a16="http://schemas.microsoft.com/office/drawing/2014/main" xmlns="" id="{8FB76B1E-2D66-4124-BE86-7A5427AA9E68}"/>
              </a:ext>
            </a:extLst>
          </p:cNvPr>
          <p:cNvSpPr/>
          <p:nvPr/>
        </p:nvSpPr>
        <p:spPr>
          <a:xfrm>
            <a:off x="5562600" y="4953000"/>
            <a:ext cx="2743200" cy="15240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000" dirty="0"/>
              <a:t>Elect president…</a:t>
            </a:r>
          </a:p>
          <a:p>
            <a:pPr algn="ctr"/>
            <a:r>
              <a:rPr lang="en-US" sz="3000" dirty="0"/>
              <a:t>2 Pt.1:10-11</a:t>
            </a:r>
          </a:p>
        </p:txBody>
      </p:sp>
    </p:spTree>
    <p:extLst>
      <p:ext uri="{BB962C8B-B14F-4D97-AF65-F5344CB8AC3E}">
        <p14:creationId xmlns:p14="http://schemas.microsoft.com/office/powerpoint/2010/main" xmlns="" val="296761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778" y="838200"/>
            <a:ext cx="6560095" cy="1066800"/>
          </a:xfrm>
          <a:solidFill>
            <a:schemeClr val="accent5">
              <a:lumMod val="10000"/>
            </a:schemeClr>
          </a:solidFill>
          <a:ln>
            <a:solidFill>
              <a:srgbClr val="FFCC00"/>
            </a:solidFill>
          </a:ln>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Augustine</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AD 354-430</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94865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284016"/>
            <a:ext cx="8550560" cy="6248400"/>
          </a:xfrm>
        </p:spPr>
        <p:txBody>
          <a:bodyPr/>
          <a:lstStyle/>
          <a:p>
            <a:pPr marL="230188" indent="-230188">
              <a:spcAft>
                <a:spcPts val="600"/>
              </a:spcAft>
            </a:pPr>
            <a:r>
              <a:rPr lang="en-US" dirty="0">
                <a:solidFill>
                  <a:schemeClr val="bg1"/>
                </a:solidFill>
              </a:rPr>
              <a:t>Mother: Monica</a:t>
            </a:r>
          </a:p>
          <a:p>
            <a:pPr marL="230188" indent="-230188">
              <a:spcAft>
                <a:spcPts val="600"/>
              </a:spcAft>
            </a:pPr>
            <a:r>
              <a:rPr lang="en-US" sz="3200" dirty="0">
                <a:solidFill>
                  <a:schemeClr val="bg1"/>
                </a:solidFill>
              </a:rPr>
              <a:t>Augustine: immoral  </a:t>
            </a:r>
          </a:p>
          <a:p>
            <a:pPr marL="630238" lvl="1" indent="-230188">
              <a:spcAft>
                <a:spcPts val="600"/>
              </a:spcAft>
            </a:pPr>
            <a:r>
              <a:rPr lang="en-US" sz="3200" dirty="0">
                <a:solidFill>
                  <a:schemeClr val="bg1"/>
                </a:solidFill>
              </a:rPr>
              <a:t>AD 386 . . . Ro.13:14</a:t>
            </a:r>
          </a:p>
          <a:p>
            <a:pPr marL="630238" lvl="1" indent="-230188">
              <a:spcAft>
                <a:spcPts val="600"/>
              </a:spcAft>
            </a:pPr>
            <a:r>
              <a:rPr lang="en-US" sz="3200" dirty="0">
                <a:solidFill>
                  <a:schemeClr val="bg1"/>
                </a:solidFill>
              </a:rPr>
              <a:t>Broke radically with the world…</a:t>
            </a:r>
          </a:p>
          <a:p>
            <a:pPr marL="630238" lvl="1" indent="-230188">
              <a:spcAft>
                <a:spcPts val="600"/>
              </a:spcAft>
            </a:pPr>
            <a:r>
              <a:rPr lang="en-US" sz="3200" dirty="0">
                <a:solidFill>
                  <a:schemeClr val="bg1"/>
                </a:solidFill>
              </a:rPr>
              <a:t>Credits prayers of mother, sermons of Ambrose, biography of “Saint Anthony,” and epistles of Paul for conversion, age 33</a:t>
            </a:r>
          </a:p>
          <a:p>
            <a:pPr marL="230188" indent="-230188">
              <a:spcAft>
                <a:spcPts val="600"/>
              </a:spcAft>
            </a:pPr>
            <a:r>
              <a:rPr lang="en-US" dirty="0">
                <a:solidFill>
                  <a:schemeClr val="bg1"/>
                </a:solidFill>
              </a:rPr>
              <a:t>Founder of Augustinian order</a:t>
            </a:r>
          </a:p>
          <a:p>
            <a:pPr marL="230188" indent="-230188">
              <a:spcAft>
                <a:spcPts val="600"/>
              </a:spcAft>
            </a:pPr>
            <a:r>
              <a:rPr lang="en-US" dirty="0">
                <a:solidFill>
                  <a:schemeClr val="bg1"/>
                </a:solidFill>
              </a:rPr>
              <a:t>Often preached five days in succession…</a:t>
            </a: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138324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FF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52400"/>
            <a:ext cx="8550560" cy="6477000"/>
          </a:xfrm>
        </p:spPr>
        <p:txBody>
          <a:bodyPr/>
          <a:lstStyle/>
          <a:p>
            <a:pPr marL="230188" indent="-230188">
              <a:spcAft>
                <a:spcPts val="0"/>
              </a:spcAft>
            </a:pPr>
            <a:r>
              <a:rPr lang="en-US" dirty="0">
                <a:solidFill>
                  <a:schemeClr val="bg1"/>
                </a:solidFill>
              </a:rPr>
              <a:t>Heart of system: free redeeming grace of God</a:t>
            </a:r>
          </a:p>
          <a:p>
            <a:pPr marL="630238" lvl="1" indent="-230188">
              <a:spcAft>
                <a:spcPts val="600"/>
              </a:spcAft>
            </a:pPr>
            <a:r>
              <a:rPr lang="en-US" sz="3200" dirty="0">
                <a:solidFill>
                  <a:schemeClr val="bg1"/>
                </a:solidFill>
              </a:rPr>
              <a:t>Debated grace with Pelagius who denied THD and affirmed free will</a:t>
            </a:r>
          </a:p>
          <a:p>
            <a:pPr marL="230188" indent="-230188">
              <a:spcAft>
                <a:spcPts val="600"/>
              </a:spcAft>
            </a:pPr>
            <a:r>
              <a:rPr lang="en-US" dirty="0">
                <a:solidFill>
                  <a:schemeClr val="bg1"/>
                </a:solidFill>
              </a:rPr>
              <a:t>Augustine: thinker, not scholar… </a:t>
            </a: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
        <p:nvSpPr>
          <p:cNvPr id="2" name="Rectangle 1">
            <a:extLst>
              <a:ext uri="{FF2B5EF4-FFF2-40B4-BE49-F238E27FC236}">
                <a16:creationId xmlns:a16="http://schemas.microsoft.com/office/drawing/2014/main" xmlns="" id="{9303E2B0-1067-40AD-B186-13F8CC4ECB22}"/>
              </a:ext>
            </a:extLst>
          </p:cNvPr>
          <p:cNvSpPr/>
          <p:nvPr/>
        </p:nvSpPr>
        <p:spPr>
          <a:xfrm>
            <a:off x="572656" y="3200400"/>
            <a:ext cx="8001000" cy="25908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“…depended mainly on his own resources, which were always abundant.”  </a:t>
            </a:r>
            <a:r>
              <a:rPr lang="en-US" sz="2400" dirty="0"/>
              <a:t>*** </a:t>
            </a:r>
            <a:r>
              <a:rPr lang="en-US" sz="3200" dirty="0"/>
              <a:t> “Even in his theological works he everywhere </a:t>
            </a:r>
            <a:r>
              <a:rPr lang="en-US" sz="3200" dirty="0" err="1"/>
              <a:t>mani</a:t>
            </a:r>
            <a:r>
              <a:rPr lang="en-US" sz="3200" dirty="0"/>
              <a:t>-fests the metaphysical and speculative bent of his mind” </a:t>
            </a:r>
            <a:r>
              <a:rPr lang="en-US" dirty="0"/>
              <a:t>–Schaff III, 1002ff.</a:t>
            </a:r>
          </a:p>
        </p:txBody>
      </p:sp>
    </p:spTree>
    <p:extLst>
      <p:ext uri="{BB962C8B-B14F-4D97-AF65-F5344CB8AC3E}">
        <p14:creationId xmlns:p14="http://schemas.microsoft.com/office/powerpoint/2010/main" xmlns="" val="423991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96720" y="152400"/>
            <a:ext cx="8550560" cy="6477000"/>
          </a:xfrm>
        </p:spPr>
        <p:txBody>
          <a:bodyPr/>
          <a:lstStyle/>
          <a:p>
            <a:pPr marL="230188" indent="-230188">
              <a:spcAft>
                <a:spcPts val="0"/>
              </a:spcAft>
            </a:pPr>
            <a:r>
              <a:rPr lang="en-US" dirty="0">
                <a:solidFill>
                  <a:srgbClr val="C0C0C0"/>
                </a:solidFill>
              </a:rPr>
              <a:t>Heart of system: free redeeming grace of God</a:t>
            </a:r>
          </a:p>
          <a:p>
            <a:pPr marL="630238" lvl="1" indent="-230188">
              <a:spcAft>
                <a:spcPts val="0"/>
              </a:spcAft>
            </a:pPr>
            <a:r>
              <a:rPr lang="en-US" sz="3200" dirty="0">
                <a:solidFill>
                  <a:srgbClr val="C0C0C0"/>
                </a:solidFill>
              </a:rPr>
              <a:t>Debated grace with Pelagius who denied THD and affirmed free will</a:t>
            </a:r>
          </a:p>
          <a:p>
            <a:pPr marL="230188" indent="-230188">
              <a:spcAft>
                <a:spcPts val="0"/>
              </a:spcAft>
            </a:pPr>
            <a:r>
              <a:rPr lang="en-US" dirty="0">
                <a:solidFill>
                  <a:srgbClr val="FFC000"/>
                </a:solidFill>
              </a:rPr>
              <a:t>The first to teach what we call ‘Calvinism.’</a:t>
            </a:r>
          </a:p>
          <a:p>
            <a:pPr marL="0" indent="0" algn="ctr">
              <a:spcAft>
                <a:spcPts val="0"/>
              </a:spcAft>
              <a:buNone/>
            </a:pPr>
            <a:r>
              <a:rPr lang="en-US" dirty="0">
                <a:solidFill>
                  <a:srgbClr val="00B0F0"/>
                </a:solidFill>
              </a:rPr>
              <a:t>► </a:t>
            </a:r>
            <a:r>
              <a:rPr lang="en-US" dirty="0">
                <a:solidFill>
                  <a:srgbClr val="FFFFCC"/>
                </a:solidFill>
              </a:rPr>
              <a:t>None of the ‘church fathers’ did so. </a:t>
            </a:r>
            <a:r>
              <a:rPr lang="en-US" dirty="0">
                <a:solidFill>
                  <a:srgbClr val="00B0F0"/>
                </a:solidFill>
              </a:rPr>
              <a:t>◄</a:t>
            </a:r>
          </a:p>
          <a:p>
            <a:pPr marL="230188" indent="-230188">
              <a:spcAft>
                <a:spcPts val="600"/>
              </a:spcAft>
            </a:pPr>
            <a:endParaRPr lang="en-US" dirty="0">
              <a:solidFill>
                <a:schemeClr val="bg1"/>
              </a:solidFill>
            </a:endParaRPr>
          </a:p>
          <a:p>
            <a:pPr marL="230188" indent="-230188">
              <a:spcAft>
                <a:spcPts val="600"/>
              </a:spcAft>
            </a:pPr>
            <a:endParaRPr lang="en-US" dirty="0">
              <a:solidFill>
                <a:schemeClr val="bg1"/>
              </a:solidFill>
            </a:endParaRPr>
          </a:p>
          <a:p>
            <a:pPr marL="230188" indent="-230188">
              <a:spcAft>
                <a:spcPts val="600"/>
              </a:spcAft>
            </a:pPr>
            <a:endParaRPr lang="en-US" dirty="0">
              <a:solidFill>
                <a:schemeClr val="bg1"/>
              </a:solidFill>
            </a:endParaRPr>
          </a:p>
          <a:p>
            <a:pPr marL="0" indent="0">
              <a:spcAft>
                <a:spcPts val="600"/>
              </a:spcAft>
              <a:buNone/>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254237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20256" y="457200"/>
            <a:ext cx="8305800" cy="6172200"/>
          </a:xfrm>
        </p:spPr>
        <p:txBody>
          <a:bodyPr/>
          <a:lstStyle/>
          <a:p>
            <a:pPr marL="0" indent="0">
              <a:spcBef>
                <a:spcPts val="0"/>
              </a:spcBef>
              <a:spcAft>
                <a:spcPts val="600"/>
              </a:spcAft>
              <a:buNone/>
            </a:pPr>
            <a:r>
              <a:rPr lang="en-US" dirty="0">
                <a:solidFill>
                  <a:schemeClr val="bg1"/>
                </a:solidFill>
              </a:rPr>
              <a:t>“The connection between Calvinism and Augustine is that Calvin appealed strongly to Augustine as proof that the doctrines he was teaching were not new, but were in fact taught by a highly regarded church father. </a:t>
            </a:r>
          </a:p>
          <a:p>
            <a:pPr marL="0" indent="0">
              <a:spcBef>
                <a:spcPts val="0"/>
              </a:spcBef>
              <a:spcAft>
                <a:spcPts val="600"/>
              </a:spcAft>
              <a:buNone/>
            </a:pPr>
            <a:r>
              <a:rPr lang="en-US" dirty="0">
                <a:solidFill>
                  <a:schemeClr val="bg1"/>
                </a:solidFill>
              </a:rPr>
              <a:t>… </a:t>
            </a:r>
            <a:r>
              <a:rPr lang="en-US" dirty="0" smtClean="0">
                <a:solidFill>
                  <a:schemeClr val="bg1"/>
                </a:solidFill>
              </a:rPr>
              <a:t>“In </a:t>
            </a:r>
            <a:r>
              <a:rPr lang="en-US" dirty="0">
                <a:solidFill>
                  <a:schemeClr val="bg1"/>
                </a:solidFill>
              </a:rPr>
              <a:t>short, no, there is no real ‘proof’ that anyone between the times of the Apostles and the time of Augustine held to a system we would now call Calvinistic” </a:t>
            </a:r>
            <a:r>
              <a:rPr lang="en-US" sz="1800" dirty="0">
                <a:solidFill>
                  <a:schemeClr val="bg1"/>
                </a:solidFill>
              </a:rPr>
              <a:t>– Reformed Answers</a:t>
            </a: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132702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38728" y="457200"/>
            <a:ext cx="8268856" cy="6172200"/>
          </a:xfrm>
        </p:spPr>
        <p:txBody>
          <a:bodyPr/>
          <a:lstStyle/>
          <a:p>
            <a:pPr marL="0" indent="0">
              <a:spcBef>
                <a:spcPts val="3000"/>
              </a:spcBef>
              <a:spcAft>
                <a:spcPts val="600"/>
              </a:spcAft>
              <a:buNone/>
            </a:pPr>
            <a:r>
              <a:rPr lang="en-US" sz="3100" dirty="0">
                <a:solidFill>
                  <a:schemeClr val="bg1"/>
                </a:solidFill>
              </a:rPr>
              <a:t>“It may occasion some surprise to discover that the doctrine of Predestination was not made a matter of special study until near the end of the 4th Century.  The earlier church fathers placed chief emphasis on good works such as faith, repentance, almsgiving, prayers, submission to baptism, etc.  They of course taught that salvation was through Christ; yet they assumed that man had full power to accept or reject the gospel…</a:t>
            </a: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3878729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38728" y="457200"/>
            <a:ext cx="8268856" cy="6172200"/>
          </a:xfrm>
        </p:spPr>
        <p:txBody>
          <a:bodyPr/>
          <a:lstStyle/>
          <a:p>
            <a:pPr marL="0" indent="0">
              <a:spcBef>
                <a:spcPts val="3000"/>
              </a:spcBef>
              <a:spcAft>
                <a:spcPts val="600"/>
              </a:spcAft>
              <a:buNone/>
            </a:pPr>
            <a:r>
              <a:rPr lang="en-US" sz="3100" dirty="0">
                <a:solidFill>
                  <a:schemeClr val="bg1"/>
                </a:solidFill>
              </a:rPr>
              <a:t>“…They taught a kind of synergism in which there was co-operation between grace and free will…  [Calvinistic Predestination] was first clearly seen by Augustine…he went far beyond the earlier theologians [and] taught unconditional election…” </a:t>
            </a:r>
            <a:r>
              <a:rPr lang="en-US" sz="1800" dirty="0">
                <a:solidFill>
                  <a:schemeClr val="bg1"/>
                </a:solidFill>
              </a:rPr>
              <a:t>– Loraine </a:t>
            </a:r>
            <a:r>
              <a:rPr lang="en-US" sz="1800" dirty="0" err="1">
                <a:solidFill>
                  <a:schemeClr val="bg1"/>
                </a:solidFill>
              </a:rPr>
              <a:t>Boettner</a:t>
            </a:r>
            <a:r>
              <a:rPr lang="en-US" sz="1800" dirty="0">
                <a:solidFill>
                  <a:schemeClr val="bg1"/>
                </a:solidFill>
              </a:rPr>
              <a:t>, </a:t>
            </a:r>
            <a:r>
              <a:rPr lang="en-US" sz="1800" i="1" dirty="0">
                <a:solidFill>
                  <a:schemeClr val="bg1"/>
                </a:solidFill>
              </a:rPr>
              <a:t>Reformed Doctrine of Predestination</a:t>
            </a:r>
            <a:r>
              <a:rPr lang="en-US" sz="1800" dirty="0">
                <a:solidFill>
                  <a:schemeClr val="bg1"/>
                </a:solidFill>
              </a:rPr>
              <a:t>, p.365.</a:t>
            </a:r>
          </a:p>
          <a:p>
            <a:pPr>
              <a:spcAft>
                <a:spcPts val="600"/>
              </a:spcAft>
            </a:pPr>
            <a:endParaRPr lang="en-US" sz="31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xmlns="" val="96837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5702</TotalTime>
  <Words>1168</Words>
  <Application>Microsoft Office PowerPoint</Application>
  <PresentationFormat>On-screen Show (4:3)</PresentationFormat>
  <Paragraphs>144</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Slide 1</vt:lpstr>
      <vt:lpstr>Calvinism: the most destructive and diabolical of error we studied?</vt:lpstr>
      <vt:lpstr>I. Augustine AD 354-430</vt:lpstr>
      <vt:lpstr>Slide 4</vt:lpstr>
      <vt:lpstr>Slide 5</vt:lpstr>
      <vt:lpstr>Slide 6</vt:lpstr>
      <vt:lpstr>Slide 7</vt:lpstr>
      <vt:lpstr>Slide 8</vt:lpstr>
      <vt:lpstr>Slide 9</vt:lpstr>
      <vt:lpstr>Slide 10</vt:lpstr>
      <vt:lpstr>Slide 11</vt:lpstr>
      <vt:lpstr>I. Augustine, AD 354-430</vt:lpstr>
      <vt:lpstr>Slide 13</vt:lpstr>
      <vt:lpstr>Slide 14</vt:lpstr>
      <vt:lpstr>Slide 15</vt:lpstr>
      <vt:lpstr>I. Augustine, AD 354-430</vt:lpstr>
      <vt:lpstr>Five major points: T-U-L-I-P</vt:lpstr>
      <vt:lpstr>I. Augustine, AD 354-430</vt:lpstr>
      <vt:lpstr>Slide 19</vt:lpstr>
      <vt:lpstr>Slide 20</vt:lpstr>
      <vt:lpstr>Slide 21</vt:lpstr>
      <vt:lpstr>Slide 22</vt:lpstr>
      <vt:lpstr>Slide 23</vt:lpstr>
      <vt:lpstr>Conclusion: Ep.1:3-4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church of Christ</cp:lastModifiedBy>
  <cp:revision>565</cp:revision>
  <dcterms:created xsi:type="dcterms:W3CDTF">2004-01-08T21:08:14Z</dcterms:created>
  <dcterms:modified xsi:type="dcterms:W3CDTF">2019-04-08T00:38:39Z</dcterms:modified>
</cp:coreProperties>
</file>