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66" r:id="rId2"/>
    <p:sldId id="675" r:id="rId3"/>
    <p:sldId id="738" r:id="rId4"/>
    <p:sldId id="739" r:id="rId5"/>
    <p:sldId id="740" r:id="rId6"/>
    <p:sldId id="741" r:id="rId7"/>
    <p:sldId id="743" r:id="rId8"/>
    <p:sldId id="742" r:id="rId9"/>
    <p:sldId id="744" r:id="rId10"/>
    <p:sldId id="745" r:id="rId11"/>
    <p:sldId id="305" r:id="rId12"/>
    <p:sldId id="535" r:id="rId13"/>
    <p:sldId id="746" r:id="rId14"/>
    <p:sldId id="747" r:id="rId15"/>
    <p:sldId id="725" r:id="rId16"/>
    <p:sldId id="748" r:id="rId17"/>
    <p:sldId id="750" r:id="rId18"/>
    <p:sldId id="751" r:id="rId19"/>
    <p:sldId id="752" r:id="rId20"/>
    <p:sldId id="753" r:id="rId21"/>
    <p:sldId id="754" r:id="rId22"/>
    <p:sldId id="755" r:id="rId23"/>
    <p:sldId id="757" r:id="rId24"/>
    <p:sldId id="758" r:id="rId25"/>
    <p:sldId id="759" r:id="rId26"/>
    <p:sldId id="760" r:id="rId27"/>
    <p:sldId id="761" r:id="rId28"/>
    <p:sldId id="762" r:id="rId29"/>
    <p:sldId id="763" r:id="rId30"/>
    <p:sldId id="764" r:id="rId31"/>
    <p:sldId id="765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1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FF33"/>
    <a:srgbClr val="B2B2B2"/>
    <a:srgbClr val="CCFFFF"/>
    <a:srgbClr val="FFCC00"/>
    <a:srgbClr val="CCFF33"/>
    <a:srgbClr val="800000"/>
    <a:srgbClr val="FF00FF"/>
    <a:srgbClr val="FFFFFF"/>
    <a:srgbClr val="C0C0C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82" y="-114"/>
      </p:cViewPr>
      <p:guideLst>
        <p:guide orient="horz" pos="2112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6/2/2019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Heb2.17&amp;off=0&amp;ctx=he+seed+of+Abraham.+~%EF%BB%BF17%C2%A0Therefore,+in+a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B8515A22-972B-4A70-A3B6-C8010A6DEDD5}"/>
              </a:ext>
            </a:extLst>
          </p:cNvPr>
          <p:cNvSpPr/>
          <p:nvPr/>
        </p:nvSpPr>
        <p:spPr>
          <a:xfrm>
            <a:off x="1570704" y="838200"/>
            <a:ext cx="6019800" cy="1600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19050">
            <a:solidFill>
              <a:srgbClr val="FFC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Second Law of Pardon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John 1</a:t>
            </a:r>
          </a:p>
        </p:txBody>
      </p:sp>
    </p:spTree>
    <p:extLst>
      <p:ext uri="{BB962C8B-B14F-4D97-AF65-F5344CB8AC3E}">
        <p14:creationId xmlns="" xmlns:p14="http://schemas.microsoft.com/office/powerpoint/2010/main" val="1094865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promise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2:2: we have a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Propitiation</a:t>
            </a:r>
            <a:endParaRPr lang="en-US" sz="3200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Expiation, appeasing, satisfaction.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God appeases with the sacrifice that can cover the sin of the whole world.   (1:7)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5:19;  Hb.2:9</a:t>
            </a:r>
          </a:p>
          <a:p>
            <a:pPr lvl="2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OT: regularly of atonement / sacrifice…</a:t>
            </a:r>
          </a:p>
          <a:p>
            <a:pPr lvl="2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“Our” = Christians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97C1C66-1C9C-4AB4-8E9F-9524EA256464}"/>
              </a:ext>
            </a:extLst>
          </p:cNvPr>
          <p:cNvSpPr/>
          <p:nvPr/>
        </p:nvSpPr>
        <p:spPr>
          <a:xfrm>
            <a:off x="2286000" y="5334000"/>
            <a:ext cx="4572000" cy="1066800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Propitiation extends as</a:t>
            </a:r>
            <a:br>
              <a:rPr lang="en-US" sz="3200" dirty="0"/>
            </a:br>
            <a:r>
              <a:rPr lang="en-US" sz="3200" dirty="0"/>
              <a:t>widely as sin extends</a:t>
            </a:r>
          </a:p>
        </p:txBody>
      </p:sp>
    </p:spTree>
    <p:extLst>
      <p:ext uri="{BB962C8B-B14F-4D97-AF65-F5344CB8AC3E}">
        <p14:creationId xmlns="" xmlns:p14="http://schemas.microsoft.com/office/powerpoint/2010/main" val="187766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45177" y="914400"/>
            <a:ext cx="5856695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We Must Walk In</a:t>
            </a: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Light, 1:5-7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9408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8768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Light exists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“Don’t push your morality on me.”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“That may be truth for you, but not for me.”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“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Those aren’t my values.”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“Who are you to judge?”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“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Everyone must do what is right for them.”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532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8768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Light blesses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5626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Calms us,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Ac.26:18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Aft>
                <a:spcPts val="300"/>
              </a:spcAft>
              <a:buAutoNum type="arabicPeriod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Aft>
                <a:spcPts val="300"/>
              </a:spcAft>
              <a:buAutoNum type="arabicPeriod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Aft>
                <a:spcPts val="300"/>
              </a:spcAft>
              <a:buAutoNum type="arabicPeriod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Cheers us,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Col.1:13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0D30BCA-2C42-4B74-BC6E-ADD6FA69034D}"/>
              </a:ext>
            </a:extLst>
          </p:cNvPr>
          <p:cNvSpPr/>
          <p:nvPr/>
        </p:nvSpPr>
        <p:spPr>
          <a:xfrm>
            <a:off x="685800" y="1651004"/>
            <a:ext cx="7772400" cy="2286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ea typeface="Times New Roman" panose="02020603050405020304" pitchFamily="18" charset="0"/>
              </a:rPr>
              <a:t>…to open their eyes, in order to turn them from darkness to </a:t>
            </a:r>
            <a:r>
              <a:rPr lang="en-US" sz="3000" b="1" dirty="0">
                <a:ea typeface="Times New Roman" panose="02020603050405020304" pitchFamily="18" charset="0"/>
              </a:rPr>
              <a:t>light</a:t>
            </a:r>
            <a:r>
              <a:rPr lang="en-US" sz="3000" dirty="0">
                <a:ea typeface="Times New Roman" panose="02020603050405020304" pitchFamily="18" charset="0"/>
              </a:rPr>
              <a:t>, &amp; from the power of Satan to God, that they may receive </a:t>
            </a:r>
            <a:r>
              <a:rPr lang="en-US" sz="3000" b="1" dirty="0">
                <a:ea typeface="Times New Roman" panose="02020603050405020304" pitchFamily="18" charset="0"/>
              </a:rPr>
              <a:t>forgive-ness</a:t>
            </a:r>
            <a:r>
              <a:rPr lang="en-US" sz="3000" dirty="0">
                <a:ea typeface="Times New Roman" panose="02020603050405020304" pitchFamily="18" charset="0"/>
              </a:rPr>
              <a:t> of sins &amp; an </a:t>
            </a:r>
            <a:r>
              <a:rPr lang="en-US" sz="3000" b="1" dirty="0">
                <a:ea typeface="Times New Roman" panose="02020603050405020304" pitchFamily="18" charset="0"/>
              </a:rPr>
              <a:t>inheritance</a:t>
            </a:r>
            <a:r>
              <a:rPr lang="en-US" sz="3000" dirty="0">
                <a:ea typeface="Times New Roman" panose="02020603050405020304" pitchFamily="18" charset="0"/>
              </a:rPr>
              <a:t> among those who are sanctified by faith in Me. </a:t>
            </a:r>
            <a:endParaRPr lang="en-US" sz="3000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4A75707-7041-4083-A24E-63B2640E2288}"/>
              </a:ext>
            </a:extLst>
          </p:cNvPr>
          <p:cNvSpPr/>
          <p:nvPr/>
        </p:nvSpPr>
        <p:spPr>
          <a:xfrm>
            <a:off x="685800" y="4763656"/>
            <a:ext cx="7772400" cy="1408544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ea typeface="Times New Roman" panose="02020603050405020304" pitchFamily="18" charset="0"/>
              </a:rPr>
              <a:t>He has </a:t>
            </a:r>
            <a:r>
              <a:rPr lang="en-US" sz="3000" b="1" dirty="0">
                <a:ea typeface="Times New Roman" panose="02020603050405020304" pitchFamily="18" charset="0"/>
              </a:rPr>
              <a:t>delivered</a:t>
            </a:r>
            <a:r>
              <a:rPr lang="en-US" sz="3000" dirty="0">
                <a:ea typeface="Times New Roman" panose="02020603050405020304" pitchFamily="18" charset="0"/>
              </a:rPr>
              <a:t> us from the power of dark-ness and conveyed us into the kingdom of the Son of His love.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168566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45177" y="914400"/>
            <a:ext cx="5856695" cy="457200"/>
          </a:xfrm>
          <a:prstGeom prst="round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We Must Walk In The Light, 1:5-7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8AE9537D-4824-4F0E-98FD-9B4F8B903BFB}"/>
              </a:ext>
            </a:extLst>
          </p:cNvPr>
          <p:cNvSpPr/>
          <p:nvPr/>
        </p:nvSpPr>
        <p:spPr>
          <a:xfrm>
            <a:off x="1648692" y="1524000"/>
            <a:ext cx="5856695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How To Walk In</a:t>
            </a: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Light – Synonyms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2937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7244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Learning to walk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Ac.9:31, </a:t>
            </a:r>
            <a:r>
              <a:rPr lang="en-US" dirty="0">
                <a:solidFill>
                  <a:schemeClr val="bg1"/>
                </a:solidFill>
              </a:rPr>
              <a:t>Then the churches throughout all Judea, Galilee, and Samaria had peace and were edified. And </a:t>
            </a:r>
            <a:r>
              <a:rPr lang="en-US" u="sng" dirty="0">
                <a:solidFill>
                  <a:schemeClr val="bg1"/>
                </a:solidFill>
              </a:rPr>
              <a:t>walking</a:t>
            </a:r>
            <a:r>
              <a:rPr lang="en-US" dirty="0">
                <a:solidFill>
                  <a:schemeClr val="bg1"/>
                </a:solidFill>
              </a:rPr>
              <a:t> in the fear of the Lord and in the comfort of the Holy Spirit, they were multiplied.</a:t>
            </a:r>
          </a:p>
        </p:txBody>
      </p:sp>
    </p:spTree>
    <p:extLst>
      <p:ext uri="{BB962C8B-B14F-4D97-AF65-F5344CB8AC3E}">
        <p14:creationId xmlns="" xmlns:p14="http://schemas.microsoft.com/office/powerpoint/2010/main" val="395972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7244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Learning to walk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Ro.4:12, </a:t>
            </a:r>
            <a:r>
              <a:rPr lang="en-US" dirty="0">
                <a:solidFill>
                  <a:schemeClr val="bg1"/>
                </a:solidFill>
              </a:rPr>
              <a:t>…and the father of circumcision to those who not only are of the circumcision, but who also </a:t>
            </a:r>
            <a:r>
              <a:rPr lang="en-US" u="sng" dirty="0">
                <a:solidFill>
                  <a:schemeClr val="bg1"/>
                </a:solidFill>
              </a:rPr>
              <a:t>walk</a:t>
            </a:r>
            <a:r>
              <a:rPr lang="en-US" dirty="0">
                <a:solidFill>
                  <a:schemeClr val="bg1"/>
                </a:solidFill>
              </a:rPr>
              <a:t> in the steps of the faith which our father Abraham had while still uncircumcised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3992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7244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Learning to walk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Ro.6:4, </a:t>
            </a:r>
            <a:r>
              <a:rPr lang="en-US" dirty="0">
                <a:solidFill>
                  <a:schemeClr val="bg1"/>
                </a:solidFill>
              </a:rPr>
              <a:t>Therefore we were buried with Him through baptism into death, that just as Christ was raised from the dead by the glory of the Father, even so we also should </a:t>
            </a:r>
            <a:r>
              <a:rPr lang="en-US" u="sng" dirty="0">
                <a:solidFill>
                  <a:schemeClr val="bg1"/>
                </a:solidFill>
              </a:rPr>
              <a:t>walk</a:t>
            </a:r>
            <a:r>
              <a:rPr lang="en-US" dirty="0">
                <a:solidFill>
                  <a:schemeClr val="bg1"/>
                </a:solidFill>
              </a:rPr>
              <a:t> in newness of life.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530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7244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Learning to walk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Ro.8:4, </a:t>
            </a:r>
            <a:r>
              <a:rPr lang="en-US" dirty="0">
                <a:solidFill>
                  <a:schemeClr val="bg1"/>
                </a:solidFill>
              </a:rPr>
              <a:t>That the righteous requirement of the law might be fulfilled in us who do not </a:t>
            </a:r>
            <a:r>
              <a:rPr lang="en-US" u="sng" dirty="0">
                <a:solidFill>
                  <a:schemeClr val="bg1"/>
                </a:solidFill>
              </a:rPr>
              <a:t>walk</a:t>
            </a:r>
            <a:r>
              <a:rPr lang="en-US" dirty="0">
                <a:solidFill>
                  <a:schemeClr val="bg1"/>
                </a:solidFill>
              </a:rPr>
              <a:t> according to the flesh but according to the Spirit.</a:t>
            </a:r>
          </a:p>
        </p:txBody>
      </p:sp>
    </p:spTree>
    <p:extLst>
      <p:ext uri="{BB962C8B-B14F-4D97-AF65-F5344CB8AC3E}">
        <p14:creationId xmlns="" xmlns:p14="http://schemas.microsoft.com/office/powerpoint/2010/main" val="622601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7244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Learning to walk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 Co.5:7,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For we </a:t>
            </a:r>
            <a:r>
              <a:rPr lang="en-US" u="sng" dirty="0">
                <a:solidFill>
                  <a:schemeClr val="bg1"/>
                </a:solidFill>
              </a:rPr>
              <a:t>walk</a:t>
            </a:r>
            <a:r>
              <a:rPr lang="en-US" dirty="0">
                <a:solidFill>
                  <a:schemeClr val="bg1"/>
                </a:solidFill>
              </a:rPr>
              <a:t> by faith, not by sight.</a:t>
            </a:r>
          </a:p>
        </p:txBody>
      </p:sp>
    </p:spTree>
    <p:extLst>
      <p:ext uri="{BB962C8B-B14F-4D97-AF65-F5344CB8AC3E}">
        <p14:creationId xmlns="" xmlns:p14="http://schemas.microsoft.com/office/powerpoint/2010/main" val="1319126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 John 1 speaks to Christians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5: God is light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most fellowship failures, both sides are at fault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Here, man alone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683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7244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Learning to walk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Ep.2:10, </a:t>
            </a:r>
            <a:r>
              <a:rPr lang="en-US" dirty="0">
                <a:solidFill>
                  <a:schemeClr val="bg1"/>
                </a:solidFill>
              </a:rPr>
              <a:t>For we are His workmanship, created in Christ Jesus for good works, which God prepared beforehand that we should </a:t>
            </a:r>
            <a:r>
              <a:rPr lang="en-US" u="sng" dirty="0">
                <a:solidFill>
                  <a:schemeClr val="bg1"/>
                </a:solidFill>
              </a:rPr>
              <a:t>walk</a:t>
            </a:r>
            <a:r>
              <a:rPr lang="en-US" dirty="0">
                <a:solidFill>
                  <a:schemeClr val="bg1"/>
                </a:solidFill>
              </a:rPr>
              <a:t> in them.</a:t>
            </a:r>
          </a:p>
        </p:txBody>
      </p:sp>
    </p:spTree>
    <p:extLst>
      <p:ext uri="{BB962C8B-B14F-4D97-AF65-F5344CB8AC3E}">
        <p14:creationId xmlns="" xmlns:p14="http://schemas.microsoft.com/office/powerpoint/2010/main" val="29824255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7244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Learning to walk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Ep.5:2, </a:t>
            </a:r>
            <a:r>
              <a:rPr lang="en-US" dirty="0">
                <a:solidFill>
                  <a:schemeClr val="bg1"/>
                </a:solidFill>
              </a:rPr>
              <a:t>And </a:t>
            </a:r>
            <a:r>
              <a:rPr lang="en-US" u="sng" dirty="0">
                <a:solidFill>
                  <a:schemeClr val="bg1"/>
                </a:solidFill>
              </a:rPr>
              <a:t>walk</a:t>
            </a:r>
            <a:r>
              <a:rPr lang="en-US" dirty="0">
                <a:solidFill>
                  <a:schemeClr val="bg1"/>
                </a:solidFill>
              </a:rPr>
              <a:t> in love, as Christ also has loved us and given Himself for us, an offering and a sacrifice to God for a sweet-smelling aroma.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4837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7244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Learning to walk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Ep.5:8, </a:t>
            </a:r>
            <a:r>
              <a:rPr lang="en-US" dirty="0">
                <a:solidFill>
                  <a:schemeClr val="bg1"/>
                </a:solidFill>
              </a:rPr>
              <a:t>For you were once darkness, but now you are light in the Lord.  </a:t>
            </a:r>
            <a:r>
              <a:rPr lang="en-US" u="sng" dirty="0">
                <a:solidFill>
                  <a:schemeClr val="bg1"/>
                </a:solidFill>
              </a:rPr>
              <a:t>Walk</a:t>
            </a:r>
            <a:r>
              <a:rPr lang="en-US" dirty="0">
                <a:solidFill>
                  <a:schemeClr val="bg1"/>
                </a:solidFill>
              </a:rPr>
              <a:t> as children of light.</a:t>
            </a:r>
          </a:p>
        </p:txBody>
      </p:sp>
    </p:spTree>
    <p:extLst>
      <p:ext uri="{BB962C8B-B14F-4D97-AF65-F5344CB8AC3E}">
        <p14:creationId xmlns="" xmlns:p14="http://schemas.microsoft.com/office/powerpoint/2010/main" val="3532112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7244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Learning to walk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Jn.2:6, </a:t>
            </a:r>
            <a:r>
              <a:rPr lang="en-US" dirty="0">
                <a:solidFill>
                  <a:schemeClr val="bg1"/>
                </a:solidFill>
              </a:rPr>
              <a:t>He who says he abides in Him ought himself also to </a:t>
            </a:r>
            <a:r>
              <a:rPr lang="en-US" u="sng" dirty="0">
                <a:solidFill>
                  <a:schemeClr val="bg1"/>
                </a:solidFill>
              </a:rPr>
              <a:t>walk</a:t>
            </a:r>
            <a:r>
              <a:rPr lang="en-US" dirty="0">
                <a:solidFill>
                  <a:schemeClr val="bg1"/>
                </a:solidFill>
              </a:rPr>
              <a:t> just as He walked.</a:t>
            </a:r>
          </a:p>
        </p:txBody>
      </p:sp>
    </p:spTree>
    <p:extLst>
      <p:ext uri="{BB962C8B-B14F-4D97-AF65-F5344CB8AC3E}">
        <p14:creationId xmlns="" xmlns:p14="http://schemas.microsoft.com/office/powerpoint/2010/main" val="38595915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7244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Learning to walk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 Jn.4, </a:t>
            </a:r>
            <a:r>
              <a:rPr lang="en-US" dirty="0">
                <a:solidFill>
                  <a:schemeClr val="bg1"/>
                </a:solidFill>
              </a:rPr>
              <a:t>I rejoiced greatly that I have found some of your children </a:t>
            </a:r>
            <a:r>
              <a:rPr lang="en-US" u="sng" dirty="0">
                <a:solidFill>
                  <a:schemeClr val="bg1"/>
                </a:solidFill>
              </a:rPr>
              <a:t>walking</a:t>
            </a:r>
            <a:r>
              <a:rPr lang="en-US" dirty="0">
                <a:solidFill>
                  <a:schemeClr val="bg1"/>
                </a:solidFill>
              </a:rPr>
              <a:t> in truth, as we received a commandment from the Father…</a:t>
            </a:r>
          </a:p>
          <a:p>
            <a:r>
              <a:rPr lang="en-US" dirty="0">
                <a:solidFill>
                  <a:srgbClr val="FFFFCC"/>
                </a:solidFill>
              </a:rPr>
              <a:t>2 Jn.6, </a:t>
            </a:r>
            <a:r>
              <a:rPr lang="en-US" dirty="0">
                <a:solidFill>
                  <a:schemeClr val="bg1"/>
                </a:solidFill>
              </a:rPr>
              <a:t>This is love, that we </a:t>
            </a:r>
            <a:r>
              <a:rPr lang="en-US" u="sng" dirty="0">
                <a:solidFill>
                  <a:schemeClr val="bg1"/>
                </a:solidFill>
              </a:rPr>
              <a:t>walk</a:t>
            </a:r>
            <a:r>
              <a:rPr lang="en-US" dirty="0">
                <a:solidFill>
                  <a:schemeClr val="bg1"/>
                </a:solidFill>
              </a:rPr>
              <a:t> according to His commandments.  This is the com-</a:t>
            </a:r>
            <a:r>
              <a:rPr lang="en-US" dirty="0" err="1">
                <a:solidFill>
                  <a:schemeClr val="bg1"/>
                </a:solidFill>
              </a:rPr>
              <a:t>mandment</a:t>
            </a:r>
            <a:r>
              <a:rPr lang="en-US" dirty="0">
                <a:solidFill>
                  <a:schemeClr val="bg1"/>
                </a:solidFill>
              </a:rPr>
              <a:t>, that as you have heard from the beginning, you should walk in it.</a:t>
            </a:r>
          </a:p>
        </p:txBody>
      </p:sp>
    </p:spTree>
    <p:extLst>
      <p:ext uri="{BB962C8B-B14F-4D97-AF65-F5344CB8AC3E}">
        <p14:creationId xmlns="" xmlns:p14="http://schemas.microsoft.com/office/powerpoint/2010/main" val="287154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Learning to walk –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15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Fear of Lord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Steps of Abraham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Newness of life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According to the Spirit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By faith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Good works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In love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As children of light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</a:rPr>
              <a:t>As He walked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464F327-B89C-4BF4-BAF8-BB0AD0157C4E}"/>
              </a:ext>
            </a:extLst>
          </p:cNvPr>
          <p:cNvSpPr/>
          <p:nvPr/>
        </p:nvSpPr>
        <p:spPr>
          <a:xfrm>
            <a:off x="5334000" y="2971800"/>
            <a:ext cx="3352800" cy="1066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Walk in truth </a:t>
            </a:r>
            <a:r>
              <a:rPr lang="en-US" sz="3200" dirty="0">
                <a:solidFill>
                  <a:srgbClr val="FFFFCC"/>
                </a:solidFill>
              </a:rPr>
              <a:t>/</a:t>
            </a:r>
            <a:r>
              <a:rPr lang="en-US" sz="3200" dirty="0">
                <a:solidFill>
                  <a:srgbClr val="FFFF00"/>
                </a:solidFill>
              </a:rPr>
              <a:t> commandments</a:t>
            </a:r>
          </a:p>
        </p:txBody>
      </p:sp>
    </p:spTree>
    <p:extLst>
      <p:ext uri="{BB962C8B-B14F-4D97-AF65-F5344CB8AC3E}">
        <p14:creationId xmlns="" xmlns:p14="http://schemas.microsoft.com/office/powerpoint/2010/main" val="2445051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45177" y="914400"/>
            <a:ext cx="5856695" cy="457200"/>
          </a:xfrm>
          <a:prstGeom prst="round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We Must Walk In The Light, 1:5-7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8AE9537D-4824-4F0E-98FD-9B4F8B903BFB}"/>
              </a:ext>
            </a:extLst>
          </p:cNvPr>
          <p:cNvSpPr/>
          <p:nvPr/>
        </p:nvSpPr>
        <p:spPr>
          <a:xfrm>
            <a:off x="1648692" y="2133600"/>
            <a:ext cx="5856695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We Must Trust</a:t>
            </a: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Lord’s Forgiveness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64A9F2EA-D32C-4C3B-9012-E01D16F7EB7C}"/>
              </a:ext>
            </a:extLst>
          </p:cNvPr>
          <p:cNvSpPr/>
          <p:nvPr/>
        </p:nvSpPr>
        <p:spPr>
          <a:xfrm>
            <a:off x="1648692" y="1524000"/>
            <a:ext cx="5856695" cy="457200"/>
          </a:xfrm>
          <a:prstGeom prst="round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How To Walk In The Light – Synonyms 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88652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If we don’t trust His forgiveness….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15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 deny power of His blood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(7)</a:t>
            </a:r>
          </a:p>
          <a:p>
            <a:pPr marL="0" indent="0" defTabSz="341313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“Blood” – Hb.2:14</a:t>
            </a:r>
          </a:p>
          <a:p>
            <a:pPr marL="803275" indent="-803275" defTabSz="341313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“But I have sinned…” – 8, 10, 							contradiction?  No: v.9.</a:t>
            </a:r>
          </a:p>
          <a:p>
            <a:pPr marL="803275" indent="-803275" defTabSz="341313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  </a:t>
            </a: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1)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David, Ps.51: sin, guilt, forgiveness, 			then self-forgiveness.  </a:t>
            </a:r>
          </a:p>
          <a:p>
            <a:pPr marL="803275" indent="-803275" defTabSz="341313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2)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Saul, sinned without repentance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6F3192C-14DF-4F0D-8F92-B820A9212A47}"/>
              </a:ext>
            </a:extLst>
          </p:cNvPr>
          <p:cNvSpPr/>
          <p:nvPr/>
        </p:nvSpPr>
        <p:spPr>
          <a:xfrm>
            <a:off x="457200" y="5105400"/>
            <a:ext cx="8229600" cy="1143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‘Some people change their ways when they see the light, others only when they feel the heat.’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428701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If we don’t trust His forgiveness….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15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 deny power of His blood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(7)</a:t>
            </a:r>
          </a:p>
          <a:p>
            <a:pPr marL="0" indent="0" defTabSz="341313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“Blood” – Hb.2:14</a:t>
            </a:r>
          </a:p>
          <a:p>
            <a:pPr marL="803275" indent="-803275" defTabSz="341313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“But I have sinned…” – 8, 10, 							contradiction?  No: v.9.</a:t>
            </a:r>
          </a:p>
          <a:p>
            <a:pPr marL="803275" indent="-803275" defTabSz="341313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  </a:t>
            </a: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1)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Peter, Mt.26 ... Ac.2.   (Jn.21)  1 Pt.1:2</a:t>
            </a:r>
          </a:p>
          <a:p>
            <a:pPr marL="803275" indent="-803275" defTabSz="341313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2)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Judas, Mt.26-27 … sin, guilt, remorse</a:t>
            </a:r>
          </a:p>
          <a:p>
            <a:pPr marL="803275" indent="-803275" defTabSz="341313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3)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Paul, Ph.3:12-13 = 1 Jn.1</a:t>
            </a:r>
          </a:p>
          <a:p>
            <a:pPr marL="803275" indent="-803275" defTabSz="341313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4)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Acts 2:38 – 8:21-23; 1 Jn.1:9; Ja.5:16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253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If we don’t trust His forgiveness….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15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B2B2B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2800" dirty="0">
                <a:solidFill>
                  <a:srgbClr val="B2B2B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 deny power of His blood (7)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 Deny His faithfulness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(9).  Hb.8:12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F8A7C486-4B3E-43A8-B21B-757D6BFA02AE}"/>
              </a:ext>
            </a:extLst>
          </p:cNvPr>
          <p:cNvSpPr/>
          <p:nvPr/>
        </p:nvSpPr>
        <p:spPr>
          <a:xfrm>
            <a:off x="1639456" y="2209800"/>
            <a:ext cx="5867400" cy="19812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For I will be merciful to their unrighteousness, and their sins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and their lawless deeds I will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remember no more. </a:t>
            </a:r>
          </a:p>
        </p:txBody>
      </p:sp>
    </p:spTree>
    <p:extLst>
      <p:ext uri="{BB962C8B-B14F-4D97-AF65-F5344CB8AC3E}">
        <p14:creationId xmlns="" xmlns:p14="http://schemas.microsoft.com/office/powerpoint/2010/main" val="4030485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Six “ifs”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6: IF talk does not match walk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Walk: way of life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Profess fellowship but walk in darkness – profession is a lie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224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If we don’t trust His forgiveness….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15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B2B2B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2800" dirty="0">
                <a:solidFill>
                  <a:srgbClr val="B2B2B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 deny power of His blood (7)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B2B2B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2800" dirty="0">
                <a:solidFill>
                  <a:srgbClr val="B2B2B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 Deny His faithfulness (9).  Hb.8:12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 deny our Advocate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(2:1)</a:t>
            </a:r>
          </a:p>
          <a:p>
            <a:pPr marL="0" indent="0" defTabSz="3968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Jacob’s sons, Gn.50:15-21</a:t>
            </a:r>
          </a:p>
          <a:p>
            <a:pPr marL="0" indent="0" defTabSz="3968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Hb.7:25 –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3B47C44-B3AF-49F6-8C79-3AF3996B0040}"/>
              </a:ext>
            </a:extLst>
          </p:cNvPr>
          <p:cNvSpPr/>
          <p:nvPr/>
        </p:nvSpPr>
        <p:spPr>
          <a:xfrm>
            <a:off x="1112980" y="3733800"/>
            <a:ext cx="6934200" cy="20574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Therefore He is also able to save to the uttermost those who come to God through Him, since He always lives to make intercession for them.</a:t>
            </a:r>
            <a:endParaRPr lang="en-US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581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If we don’t trust His forgiveness….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15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B2B2B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2800" dirty="0">
                <a:solidFill>
                  <a:srgbClr val="B2B2B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 deny power of His blood (7)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B2B2B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2800" dirty="0">
                <a:solidFill>
                  <a:srgbClr val="B2B2B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 Deny His faithfulness (9).  Hb.8:12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 deny our Advocate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(2:1)</a:t>
            </a:r>
          </a:p>
          <a:p>
            <a:pPr marL="0" indent="0" defTabSz="396875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Jacob’s sons, Gn.50:15-21</a:t>
            </a:r>
          </a:p>
          <a:p>
            <a:pPr marL="0" indent="0" defTabSz="396875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Zec.3:1-5 </a:t>
            </a:r>
          </a:p>
          <a:p>
            <a:pPr marL="0" indent="0" defTabSz="396875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1)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God appeared unjust.</a:t>
            </a:r>
          </a:p>
          <a:p>
            <a:pPr marL="0" indent="0" defTabSz="396875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2)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Ro.3:25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A876519-6BB4-473D-8CCE-787EAE79C50C}"/>
              </a:ext>
            </a:extLst>
          </p:cNvPr>
          <p:cNvSpPr/>
          <p:nvPr/>
        </p:nvSpPr>
        <p:spPr>
          <a:xfrm>
            <a:off x="579580" y="4971472"/>
            <a:ext cx="8001000" cy="5334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96875">
              <a:spcBef>
                <a:spcPct val="20000"/>
              </a:spcBef>
              <a:spcAft>
                <a:spcPts val="600"/>
              </a:spcAft>
            </a:pPr>
            <a:r>
              <a:rPr lang="en-US" sz="3100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Defense lawyers: extenuating circumstances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DD6150F-ACA2-417F-9991-AD229B95F2BF}"/>
              </a:ext>
            </a:extLst>
          </p:cNvPr>
          <p:cNvSpPr/>
          <p:nvPr/>
        </p:nvSpPr>
        <p:spPr>
          <a:xfrm>
            <a:off x="1657445" y="5622640"/>
            <a:ext cx="5829110" cy="5334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96875">
              <a:spcBef>
                <a:spcPct val="20000"/>
              </a:spcBef>
              <a:spcAft>
                <a:spcPts val="600"/>
              </a:spcAft>
            </a:pPr>
            <a:r>
              <a:rPr lang="en-US" sz="3100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Our Advocate admits our guilt…</a:t>
            </a:r>
          </a:p>
        </p:txBody>
      </p:sp>
    </p:spTree>
    <p:extLst>
      <p:ext uri="{BB962C8B-B14F-4D97-AF65-F5344CB8AC3E}">
        <p14:creationId xmlns="" xmlns:p14="http://schemas.microsoft.com/office/powerpoint/2010/main" val="59804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Six “ifs”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7: IF talk matches walk . . . </a:t>
            </a:r>
            <a:b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fellowship, cleansing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“Blood” – His death  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John addresses believers who need cleansing of Lord’s blood.   Jn.13:10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208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Six “ifs”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8: IF life and claim are not the same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Easy to confess, “I made mistakes…long ago”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 about present sins?  </a:t>
            </a:r>
          </a:p>
          <a:p>
            <a:pPr>
              <a:spcAft>
                <a:spcPts val="24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Self-deception is common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Truth not in us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worst lie is to ourselves.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BA02CBF-841F-40DE-8402-DE6B9B5F37D3}"/>
              </a:ext>
            </a:extLst>
          </p:cNvPr>
          <p:cNvSpPr/>
          <p:nvPr/>
        </p:nvSpPr>
        <p:spPr>
          <a:xfrm>
            <a:off x="1447800" y="4008580"/>
            <a:ext cx="6248400" cy="1447800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ea typeface="Times New Roman" panose="02020603050405020304" pitchFamily="18" charset="0"/>
                <a:cs typeface="Calibri" panose="020F0502020204030204" pitchFamily="34" charset="0"/>
              </a:rPr>
              <a:t>“They who defend their sins will see in the great day whether their sins can defend them.”</a:t>
            </a:r>
            <a:r>
              <a:rPr lang="en-US" sz="3200" dirty="0">
                <a:ea typeface="Times New Roman" panose="02020603050405020304" pitchFamily="18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44978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Six “ifs”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9: IF we confess we are blessed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“If I did anything wrong” is no confession.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 is faithful and just to forgive us.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 cleanses every iniquity.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BA02CBF-841F-40DE-8402-DE6B9B5F37D3}"/>
              </a:ext>
            </a:extLst>
          </p:cNvPr>
          <p:cNvSpPr/>
          <p:nvPr/>
        </p:nvSpPr>
        <p:spPr>
          <a:xfrm>
            <a:off x="685800" y="3581400"/>
            <a:ext cx="3810000" cy="1447800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ea typeface="Times New Roman" panose="02020603050405020304" pitchFamily="18" charset="0"/>
                <a:cs typeface="Calibri" panose="020F0502020204030204" pitchFamily="34" charset="0"/>
              </a:rPr>
              <a:t>Not alien sinner’s cleansing </a:t>
            </a:r>
            <a:r>
              <a:rPr lang="en-US" sz="3000" dirty="0">
                <a:ea typeface="Times New Roman" panose="02020603050405020304" pitchFamily="18" charset="0"/>
                <a:cs typeface="Calibri" panose="020F0502020204030204" pitchFamily="34" charset="0"/>
              </a:rPr>
              <a:t>(Ac.22:16) </a:t>
            </a:r>
            <a:r>
              <a:rPr lang="en-US" sz="3200" dirty="0">
                <a:ea typeface="Times New Roman" panose="02020603050405020304" pitchFamily="18" charset="0"/>
                <a:cs typeface="Calibri" panose="020F0502020204030204" pitchFamily="34" charset="0"/>
              </a:rPr>
              <a:t>but Christian’s</a:t>
            </a:r>
            <a:endParaRPr lang="en-US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C637385-71FE-49DC-868C-8ACD729A9A34}"/>
              </a:ext>
            </a:extLst>
          </p:cNvPr>
          <p:cNvSpPr/>
          <p:nvPr/>
        </p:nvSpPr>
        <p:spPr>
          <a:xfrm>
            <a:off x="4648200" y="3581400"/>
            <a:ext cx="3810000" cy="1447800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ea typeface="Times New Roman" panose="02020603050405020304" pitchFamily="18" charset="0"/>
                <a:cs typeface="Calibri" panose="020F0502020204030204" pitchFamily="34" charset="0"/>
              </a:rPr>
              <a:t>We cannot deny our sin away.</a:t>
            </a:r>
            <a:br>
              <a:rPr lang="en-US" sz="3200" dirty="0"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200" dirty="0">
                <a:ea typeface="Times New Roman" panose="02020603050405020304" pitchFamily="18" charset="0"/>
                <a:cs typeface="Calibri" panose="020F0502020204030204" pitchFamily="34" charset="0"/>
              </a:rPr>
              <a:t>We confess it…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89687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Six “ifs”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10: IF we deny we make God lie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Even after conversion, </a:t>
            </a:r>
            <a:r>
              <a:rPr lang="en-US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make Him a liar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Climax of consequences (6, 8, 10)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BA02CBF-841F-40DE-8402-DE6B9B5F37D3}"/>
              </a:ext>
            </a:extLst>
          </p:cNvPr>
          <p:cNvSpPr/>
          <p:nvPr/>
        </p:nvSpPr>
        <p:spPr>
          <a:xfrm>
            <a:off x="1646380" y="2971800"/>
            <a:ext cx="5867400" cy="685800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ea typeface="Times New Roman" panose="02020603050405020304" pitchFamily="18" charset="0"/>
                <a:cs typeface="Calibri" panose="020F0502020204030204" pitchFamily="34" charset="0"/>
              </a:rPr>
              <a:t>We lie, do not practice truth (6)</a:t>
            </a:r>
            <a:endParaRPr lang="en-US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3ED9B6B-2E82-4DF2-99E9-330CF89F59DF}"/>
              </a:ext>
            </a:extLst>
          </p:cNvPr>
          <p:cNvSpPr/>
          <p:nvPr/>
        </p:nvSpPr>
        <p:spPr>
          <a:xfrm>
            <a:off x="1143000" y="3810000"/>
            <a:ext cx="6858000" cy="685800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ea typeface="Times New Roman" panose="02020603050405020304" pitchFamily="18" charset="0"/>
                <a:cs typeface="Calibri" panose="020F0502020204030204" pitchFamily="34" charset="0"/>
              </a:rPr>
              <a:t>Deceive ourselves, truth not in us (8)</a:t>
            </a:r>
            <a:endParaRPr lang="en-US" sz="3200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1DC94DF-F98D-4111-82ED-286DB56E0CD0}"/>
              </a:ext>
            </a:extLst>
          </p:cNvPr>
          <p:cNvSpPr/>
          <p:nvPr/>
        </p:nvSpPr>
        <p:spPr>
          <a:xfrm>
            <a:off x="762000" y="4648200"/>
            <a:ext cx="7620000" cy="685800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ea typeface="Times New Roman" panose="02020603050405020304" pitchFamily="18" charset="0"/>
                <a:cs typeface="Calibri" panose="020F0502020204030204" pitchFamily="34" charset="0"/>
              </a:rPr>
              <a:t>Make Him a liar, His word not in us (10)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424105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Six “ifs”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2:1: IF anyone sins he can begin again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“If I’m going to sin anyway, why be so concerned about it?”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does not want us to commit ONE sin.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BA02CBF-841F-40DE-8402-DE6B9B5F37D3}"/>
              </a:ext>
            </a:extLst>
          </p:cNvPr>
          <p:cNvSpPr/>
          <p:nvPr/>
        </p:nvSpPr>
        <p:spPr>
          <a:xfrm>
            <a:off x="2316020" y="3417455"/>
            <a:ext cx="4523508" cy="1078345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>
                <a:ea typeface="Times New Roman" panose="02020603050405020304" pitchFamily="18" charset="0"/>
                <a:cs typeface="Calibri" panose="020F0502020204030204" pitchFamily="34" charset="0"/>
              </a:rPr>
              <a:t>Avoid not only the habit,</a:t>
            </a:r>
            <a:br>
              <a:rPr lang="en-US" sz="3200" dirty="0"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200" dirty="0">
                <a:ea typeface="Times New Roman" panose="02020603050405020304" pitchFamily="18" charset="0"/>
                <a:cs typeface="Calibri" panose="020F0502020204030204" pitchFamily="34" charset="0"/>
              </a:rPr>
              <a:t>but the single act.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57153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promise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2:1: we have an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Advocate</a:t>
            </a:r>
            <a:endParaRPr lang="en-US" sz="3200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One who </a:t>
            </a:r>
            <a:r>
              <a:rPr lang="en-US" dirty="0">
                <a:solidFill>
                  <a:srgbClr val="CCFFFF"/>
                </a:solidFill>
                <a:ea typeface="Times New Roman" panose="02020603050405020304" pitchFamily="18" charset="0"/>
              </a:rPr>
              <a:t>is called to someone’s aid.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Explains  Hb.2:18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BA02CBF-841F-40DE-8402-DE6B9B5F37D3}"/>
              </a:ext>
            </a:extLst>
          </p:cNvPr>
          <p:cNvSpPr/>
          <p:nvPr/>
        </p:nvSpPr>
        <p:spPr>
          <a:xfrm>
            <a:off x="1219200" y="2828636"/>
            <a:ext cx="6714836" cy="1752600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ea typeface="Times New Roman" panose="02020603050405020304" pitchFamily="18" charset="0"/>
                <a:cs typeface="Calibri" panose="020F0502020204030204" pitchFamily="34" charset="0"/>
              </a:rPr>
              <a:t>‘</a:t>
            </a:r>
            <a:r>
              <a:rPr lang="en-US" sz="3200" dirty="0"/>
              <a:t>For in that He Himself has suffered, being tempted, He is able to aid</a:t>
            </a:r>
            <a:br>
              <a:rPr lang="en-US" sz="3200" dirty="0"/>
            </a:br>
            <a:r>
              <a:rPr lang="en-US" sz="3200" dirty="0"/>
              <a:t>those who are tempted.’</a:t>
            </a:r>
          </a:p>
        </p:txBody>
      </p:sp>
    </p:spTree>
    <p:extLst>
      <p:ext uri="{BB962C8B-B14F-4D97-AF65-F5344CB8AC3E}">
        <p14:creationId xmlns="" xmlns:p14="http://schemas.microsoft.com/office/powerpoint/2010/main" val="80666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8981</TotalTime>
  <Words>1151</Words>
  <Application>Microsoft Office PowerPoint</Application>
  <PresentationFormat>On-screen Show (4:3)</PresentationFormat>
  <Paragraphs>144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Default Design</vt:lpstr>
      <vt:lpstr>Slide 1</vt:lpstr>
      <vt:lpstr>1 John 1 speaks to Christians</vt:lpstr>
      <vt:lpstr>Six “ifs”</vt:lpstr>
      <vt:lpstr>Six “ifs”</vt:lpstr>
      <vt:lpstr>Six “ifs”</vt:lpstr>
      <vt:lpstr>Six “ifs”</vt:lpstr>
      <vt:lpstr>Six “ifs”</vt:lpstr>
      <vt:lpstr>Six “ifs”</vt:lpstr>
      <vt:lpstr>The promise</vt:lpstr>
      <vt:lpstr>The promise</vt:lpstr>
      <vt:lpstr>Slide 11</vt:lpstr>
      <vt:lpstr>Light exists</vt:lpstr>
      <vt:lpstr>Light blesses</vt:lpstr>
      <vt:lpstr>Slide 14</vt:lpstr>
      <vt:lpstr>Learning to walk</vt:lpstr>
      <vt:lpstr>Learning to walk</vt:lpstr>
      <vt:lpstr>Learning to walk</vt:lpstr>
      <vt:lpstr>Learning to walk</vt:lpstr>
      <vt:lpstr>Learning to walk</vt:lpstr>
      <vt:lpstr>Learning to walk</vt:lpstr>
      <vt:lpstr>Learning to walk</vt:lpstr>
      <vt:lpstr>Learning to walk</vt:lpstr>
      <vt:lpstr>Learning to walk</vt:lpstr>
      <vt:lpstr>Learning to walk</vt:lpstr>
      <vt:lpstr>Learning to walk – Summary</vt:lpstr>
      <vt:lpstr>Slide 26</vt:lpstr>
      <vt:lpstr>If we don’t trust His forgiveness….</vt:lpstr>
      <vt:lpstr>If we don’t trust His forgiveness….</vt:lpstr>
      <vt:lpstr>If we don’t trust His forgiveness….</vt:lpstr>
      <vt:lpstr>If we don’t trust His forgiveness….</vt:lpstr>
      <vt:lpstr>If we don’t trust His forgiveness….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905</cp:revision>
  <dcterms:created xsi:type="dcterms:W3CDTF">2004-01-08T21:08:14Z</dcterms:created>
  <dcterms:modified xsi:type="dcterms:W3CDTF">2019-06-03T00:42:46Z</dcterms:modified>
</cp:coreProperties>
</file>