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05" r:id="rId2"/>
    <p:sldId id="511" r:id="rId3"/>
    <p:sldId id="657" r:id="rId4"/>
    <p:sldId id="586" r:id="rId5"/>
    <p:sldId id="587" r:id="rId6"/>
    <p:sldId id="658" r:id="rId7"/>
    <p:sldId id="632" r:id="rId8"/>
    <p:sldId id="659" r:id="rId9"/>
    <p:sldId id="680" r:id="rId10"/>
    <p:sldId id="660" r:id="rId11"/>
    <p:sldId id="661" r:id="rId12"/>
    <p:sldId id="681" r:id="rId13"/>
    <p:sldId id="662" r:id="rId14"/>
    <p:sldId id="663" r:id="rId15"/>
    <p:sldId id="664" r:id="rId16"/>
    <p:sldId id="633" r:id="rId17"/>
    <p:sldId id="665" r:id="rId18"/>
    <p:sldId id="666" r:id="rId19"/>
    <p:sldId id="683" r:id="rId20"/>
    <p:sldId id="667" r:id="rId21"/>
    <p:sldId id="684" r:id="rId22"/>
    <p:sldId id="668" r:id="rId23"/>
    <p:sldId id="669" r:id="rId24"/>
    <p:sldId id="670" r:id="rId25"/>
    <p:sldId id="671" r:id="rId26"/>
    <p:sldId id="672" r:id="rId27"/>
    <p:sldId id="673" r:id="rId28"/>
    <p:sldId id="674" r:id="rId29"/>
    <p:sldId id="675" r:id="rId30"/>
    <p:sldId id="676" r:id="rId31"/>
    <p:sldId id="67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CCFFFF"/>
    <a:srgbClr val="FFCC00"/>
    <a:srgbClr val="FF3300"/>
    <a:srgbClr val="FF9900"/>
    <a:srgbClr val="DDDDDD"/>
    <a:srgbClr val="FFFF00"/>
    <a:srgbClr val="C0C0C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95" d="100"/>
          <a:sy n="95" d="100"/>
        </p:scale>
        <p:origin x="14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47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14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17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0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65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68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01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1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710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555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29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236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184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305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331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2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1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687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27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43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44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6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6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79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79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Jn11.9&amp;off=0&amp;ctx=going+there+again?%E2%80%9D%0a~9%C2%A0Jesus+answered,+%E2%80%9C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Jn8.12&amp;off=33&amp;ctx=ht+of+the+World%E2%80%9D%0a12%C2%A0~Then+Jesus+spoke+to+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Jn15.18&amp;off=47&amp;ctx=rs+to+the+World%0a18%C2%A0w~%E2%80%9CIf+the+world+hates+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Jn16.1&amp;off=3&amp;ctx=16+~%E2%80%9CThese+things+I+have+spoken+to+you,+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Honest to Self</a:t>
            </a:r>
            <a:endParaRPr lang="en-US" sz="4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9: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in darkness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1066800"/>
            <a:ext cx="8612912" cy="53340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1:6, by disobedience;  2:9, by hatred.</a:t>
            </a:r>
          </a:p>
          <a:p>
            <a:pPr marL="63023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Words match deeds.    </a:t>
            </a:r>
            <a:r>
              <a:rPr lang="en-US" altLang="en-US" sz="3200" dirty="0">
                <a:solidFill>
                  <a:schemeClr val="bg1"/>
                </a:solidFill>
              </a:rPr>
              <a:t>Joab</a:t>
            </a:r>
          </a:p>
          <a:p>
            <a:pPr marL="630238" lvl="2" indent="-2301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Learn love. </a:t>
            </a:r>
          </a:p>
          <a:p>
            <a:pPr marL="63023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400050" lvl="2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rgbClr val="FFFFCC"/>
              </a:solidFill>
            </a:endParaRP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Slander?   Anger?   Revenge?   Grudges?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095232-EA3A-4388-8298-7D121A01B591}"/>
              </a:ext>
            </a:extLst>
          </p:cNvPr>
          <p:cNvSpPr/>
          <p:nvPr/>
        </p:nvSpPr>
        <p:spPr>
          <a:xfrm>
            <a:off x="521852" y="3048000"/>
            <a:ext cx="8107220" cy="1981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bg1"/>
                </a:solidFill>
              </a:rPr>
              <a:t>And the King will answer and say to them, ‘Assuredly, I say to you, inasmuch as you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did it to one of the least of these My brethren, you did it to Me</a:t>
            </a:r>
            <a:r>
              <a:rPr lang="en-US" sz="3100" i="1" dirty="0">
                <a:solidFill>
                  <a:schemeClr val="bg1"/>
                </a:solidFill>
              </a:rPr>
              <a:t>’</a:t>
            </a:r>
            <a:r>
              <a:rPr lang="en-US" sz="2000" dirty="0">
                <a:solidFill>
                  <a:schemeClr val="bg1"/>
                </a:solidFill>
              </a:rPr>
              <a:t> – Mt.25:40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7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10: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not ‘either love or obedience’ </a:t>
            </a:r>
            <a:r>
              <a:rPr lang="en-US" sz="3000" dirty="0">
                <a:solidFill>
                  <a:srgbClr val="FFFF00"/>
                </a:solidFill>
                <a:latin typeface="+mn-lt"/>
              </a:rPr>
              <a:t>(Jn.14:15)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1219199"/>
            <a:ext cx="8612912" cy="5373201"/>
          </a:xfrm>
        </p:spPr>
        <p:txBody>
          <a:bodyPr/>
          <a:lstStyle/>
          <a:p>
            <a:pPr marL="230188" lvl="1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Abides:  of one mind with God</a:t>
            </a: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 cause for stumbling (stumbling-block, trap) either . . . </a:t>
            </a:r>
          </a:p>
          <a:p>
            <a:pPr marL="630238" lvl="2" indent="-230188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In way of another </a:t>
            </a:r>
            <a:r>
              <a:rPr lang="en-US" altLang="en-US" sz="3200" dirty="0">
                <a:solidFill>
                  <a:schemeClr val="bg1"/>
                </a:solidFill>
              </a:rPr>
              <a:t>(Mt.18:7)</a:t>
            </a:r>
          </a:p>
          <a:p>
            <a:pPr marL="630238" lvl="2" indent="-2301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On our own </a:t>
            </a:r>
            <a:r>
              <a:rPr lang="en-US" altLang="en-US" sz="3200" dirty="0">
                <a:solidFill>
                  <a:schemeClr val="bg1"/>
                </a:solidFill>
              </a:rPr>
              <a:t>(Jn.11:9-10)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1CAE10-2894-400E-BF1D-7CFCEA21B047}"/>
              </a:ext>
            </a:extLst>
          </p:cNvPr>
          <p:cNvSpPr/>
          <p:nvPr/>
        </p:nvSpPr>
        <p:spPr>
          <a:xfrm>
            <a:off x="408708" y="4114800"/>
            <a:ext cx="8335820" cy="2477601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3100" baseline="30000" dirty="0">
                <a:solidFill>
                  <a:srgbClr val="99FF33"/>
                </a:solidFill>
              </a:rPr>
              <a:t>9 </a:t>
            </a:r>
            <a:r>
              <a:rPr lang="en-US" sz="3000" dirty="0">
                <a:solidFill>
                  <a:schemeClr val="bg1"/>
                </a:solidFill>
              </a:rPr>
              <a:t>Jesus answered, “Are there not twelve hours in the day? If anyone walks in the day, he does not stumble, because he sees the light of this world. </a:t>
            </a:r>
            <a:r>
              <a:rPr lang="en-US" sz="3100" baseline="30000" dirty="0">
                <a:solidFill>
                  <a:srgbClr val="99FF33"/>
                </a:solidFill>
              </a:rPr>
              <a:t>10</a:t>
            </a:r>
            <a:r>
              <a:rPr lang="en-US" sz="31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But if one walks in the night, he stumbles, because the light is not in him” </a:t>
            </a:r>
            <a:r>
              <a:rPr lang="en-US" sz="2000" dirty="0">
                <a:solidFill>
                  <a:schemeClr val="bg1"/>
                </a:solidFill>
              </a:rPr>
              <a:t>– Jn.11</a:t>
            </a:r>
            <a:r>
              <a:rPr lang="fi-FI" sz="3000" dirty="0">
                <a:solidFill>
                  <a:schemeClr val="bg1"/>
                </a:solidFill>
              </a:rPr>
              <a:t> </a:t>
            </a:r>
            <a:endParaRPr lang="en-US" sz="3000" dirty="0">
              <a:solidFill>
                <a:srgbClr val="0000FF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22622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10: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not ‘either love or obedience’ </a:t>
            </a:r>
            <a:r>
              <a:rPr lang="en-US" sz="3000" dirty="0">
                <a:solidFill>
                  <a:srgbClr val="FFFF00"/>
                </a:solidFill>
                <a:latin typeface="+mn-lt"/>
              </a:rPr>
              <a:t>(Jn.14:15)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1219200"/>
            <a:ext cx="8612912" cy="51816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Love sees straight, thinks clearly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5A2B02-A48D-4F4A-AEF2-35BF8BDA2364}"/>
              </a:ext>
            </a:extLst>
          </p:cNvPr>
          <p:cNvSpPr/>
          <p:nvPr/>
        </p:nvSpPr>
        <p:spPr>
          <a:xfrm>
            <a:off x="457200" y="1981200"/>
            <a:ext cx="8229600" cy="1905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bg1"/>
                </a:solidFill>
              </a:rPr>
              <a:t>Then Jesus spoke to them again, saying, “I am the light of the world. He who follows Me shall not walk in darkness, but have the light of life”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Jn.8:12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B7072C-E231-4B4B-9420-255546A45F5E}"/>
              </a:ext>
            </a:extLst>
          </p:cNvPr>
          <p:cNvSpPr/>
          <p:nvPr/>
        </p:nvSpPr>
        <p:spPr>
          <a:xfrm>
            <a:off x="2322513" y="485847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. (1982). (Jn 8:12). Nashville: Thomas Nelson.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rgbClr val="0000FF"/>
              </a:solidFill>
              <a:hlinkClick r:id="rId3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B2740C-8012-43BD-8F0E-529522746285}"/>
              </a:ext>
            </a:extLst>
          </p:cNvPr>
          <p:cNvSpPr/>
          <p:nvPr/>
        </p:nvSpPr>
        <p:spPr>
          <a:xfrm>
            <a:off x="826652" y="4087092"/>
            <a:ext cx="7497620" cy="2057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bg1"/>
                </a:solidFill>
              </a:rPr>
              <a:t>Then Jesus said to them, “A little while longer the light is with you. Walk while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you have the light, lest darkness overtake you” </a:t>
            </a:r>
            <a:r>
              <a:rPr lang="en-US" sz="2400" dirty="0">
                <a:solidFill>
                  <a:schemeClr val="bg1"/>
                </a:solidFill>
              </a:rPr>
              <a:t>– Jn.12:35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11: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profile of a hater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1066800"/>
            <a:ext cx="8612912" cy="53340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His existence: </a:t>
            </a:r>
            <a:r>
              <a:rPr lang="en-US" altLang="en-US" sz="3200" dirty="0">
                <a:solidFill>
                  <a:schemeClr val="bg1"/>
                </a:solidFill>
              </a:rPr>
              <a:t>darkness, 8, 9, 11.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His activity: </a:t>
            </a:r>
            <a:r>
              <a:rPr lang="en-US" altLang="en-US" sz="3200" dirty="0">
                <a:solidFill>
                  <a:schemeClr val="bg1"/>
                </a:solidFill>
              </a:rPr>
              <a:t>walks in darkness, 1:6.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His ignorance: </a:t>
            </a:r>
            <a:r>
              <a:rPr lang="en-US" altLang="en-US" sz="3200" dirty="0">
                <a:solidFill>
                  <a:schemeClr val="bg1"/>
                </a:solidFill>
              </a:rPr>
              <a:t>does not know; Mt.25:41.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His blindness: </a:t>
            </a:r>
            <a:r>
              <a:rPr lang="en-US" altLang="en-US" sz="3200" dirty="0">
                <a:solidFill>
                  <a:schemeClr val="bg1"/>
                </a:solidFill>
              </a:rPr>
              <a:t>due to darkness.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FAA737-281A-45D4-88AE-081D89342D96}"/>
              </a:ext>
            </a:extLst>
          </p:cNvPr>
          <p:cNvSpPr/>
          <p:nvPr/>
        </p:nvSpPr>
        <p:spPr>
          <a:xfrm>
            <a:off x="725056" y="3810000"/>
            <a:ext cx="7696200" cy="24384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“…whose minds the god of this age has blinded, who do not believe, lest the light</a:t>
            </a:r>
            <a:br>
              <a:rPr lang="en-US" sz="3200" dirty="0"/>
            </a:br>
            <a:r>
              <a:rPr lang="en-US" sz="3200" dirty="0"/>
              <a:t>of the gospel of the glory of Christ, who is</a:t>
            </a:r>
            <a:br>
              <a:rPr lang="en-US" sz="3200" dirty="0"/>
            </a:br>
            <a:r>
              <a:rPr lang="en-US" sz="3200" dirty="0"/>
              <a:t>the image of God, should shine on them” </a:t>
            </a:r>
            <a:br>
              <a:rPr lang="en-US" sz="3200" dirty="0"/>
            </a:br>
            <a:r>
              <a:rPr lang="en-US" sz="2400" dirty="0"/>
              <a:t>– 2 Co.4:4.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751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11: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profile of a hater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1066800"/>
            <a:ext cx="8612912" cy="53340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His existence: </a:t>
            </a:r>
            <a:r>
              <a:rPr lang="en-US" altLang="en-US" sz="3200" dirty="0">
                <a:solidFill>
                  <a:schemeClr val="bg1"/>
                </a:solidFill>
              </a:rPr>
              <a:t>darkness, 8, 9, 11.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His activity: </a:t>
            </a:r>
            <a:r>
              <a:rPr lang="en-US" altLang="en-US" sz="3200" dirty="0">
                <a:solidFill>
                  <a:schemeClr val="bg1"/>
                </a:solidFill>
              </a:rPr>
              <a:t>walks in darkness, 1:6.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His ignorance: </a:t>
            </a:r>
            <a:r>
              <a:rPr lang="en-US" altLang="en-US" sz="3200" dirty="0">
                <a:solidFill>
                  <a:schemeClr val="bg1"/>
                </a:solidFill>
              </a:rPr>
              <a:t>does not know; Mt.25:41.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His blindness: </a:t>
            </a:r>
            <a:r>
              <a:rPr lang="en-US" altLang="en-US" sz="3200" dirty="0">
                <a:solidFill>
                  <a:schemeClr val="bg1"/>
                </a:solidFill>
              </a:rPr>
              <a:t>due to darkness.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FAA737-281A-45D4-88AE-081D89342D96}"/>
              </a:ext>
            </a:extLst>
          </p:cNvPr>
          <p:cNvSpPr/>
          <p:nvPr/>
        </p:nvSpPr>
        <p:spPr>
          <a:xfrm>
            <a:off x="895928" y="3810000"/>
            <a:ext cx="7352144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“The way of the wicked is like darkness; They do not know what makes them stumble” </a:t>
            </a:r>
            <a:r>
              <a:rPr lang="en-US" sz="2400" dirty="0"/>
              <a:t>– Pro.4:19.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024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509" y="838200"/>
            <a:ext cx="4480633" cy="5334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Enlightenment, 2:4-6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E713AC-17E2-4BD6-8D0A-9A08E88DA2B7}"/>
              </a:ext>
            </a:extLst>
          </p:cNvPr>
          <p:cNvSpPr txBox="1">
            <a:spLocks/>
          </p:cNvSpPr>
          <p:nvPr/>
        </p:nvSpPr>
        <p:spPr bwMode="auto">
          <a:xfrm>
            <a:off x="1295400" y="2209800"/>
            <a:ext cx="6560095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Emphasis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ADEC1B4-BCFD-4DE8-AD58-B196453919A5}"/>
              </a:ext>
            </a:extLst>
          </p:cNvPr>
          <p:cNvSpPr txBox="1">
            <a:spLocks/>
          </p:cNvSpPr>
          <p:nvPr/>
        </p:nvSpPr>
        <p:spPr bwMode="auto">
          <a:xfrm>
            <a:off x="2335131" y="1524000"/>
            <a:ext cx="4480633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Explanation, 2:7-11</a:t>
            </a:r>
          </a:p>
        </p:txBody>
      </p:sp>
    </p:spTree>
    <p:extLst>
      <p:ext uri="{BB962C8B-B14F-4D97-AF65-F5344CB8AC3E}">
        <p14:creationId xmlns:p14="http://schemas.microsoft.com/office/powerpoint/2010/main" val="228780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  <a:br>
              <a:rPr lang="en-US" sz="3600" dirty="0">
                <a:solidFill>
                  <a:srgbClr val="FFFFCC"/>
                </a:solidFill>
                <a:latin typeface="+mn-lt"/>
              </a:rPr>
            </a:br>
            <a:r>
              <a:rPr lang="en-US" sz="3000" dirty="0">
                <a:solidFill>
                  <a:srgbClr val="CCFFFF"/>
                </a:solidFill>
                <a:latin typeface="+mn-lt"/>
              </a:rPr>
              <a:t>[Complements 2:7-11]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371600"/>
            <a:ext cx="8555184" cy="4724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3:11: </a:t>
            </a:r>
            <a:r>
              <a:rPr lang="en-US" dirty="0">
                <a:solidFill>
                  <a:schemeClr val="bg1"/>
                </a:solidFill>
              </a:rPr>
              <a:t>message from beginning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(of their new life)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Cain illustrates what is at stake: choices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Love one another suggests opposite: brotherly hate</a:t>
            </a:r>
          </a:p>
        </p:txBody>
      </p:sp>
    </p:spTree>
    <p:extLst>
      <p:ext uri="{BB962C8B-B14F-4D97-AF65-F5344CB8AC3E}">
        <p14:creationId xmlns:p14="http://schemas.microsoft.com/office/powerpoint/2010/main" val="6784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CFFFF"/>
                </a:solidFill>
              </a:rPr>
              <a:t>3:12: </a:t>
            </a:r>
            <a:r>
              <a:rPr lang="en-US" dirty="0">
                <a:solidFill>
                  <a:schemeClr val="bg1"/>
                </a:solidFill>
              </a:rPr>
              <a:t>Cain: first to hate his brother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Works reveal moral </a:t>
            </a:r>
            <a:r>
              <a:rPr 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parentage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deeds</a:t>
            </a:r>
            <a:r>
              <a:rPr lang="en-US" dirty="0">
                <a:solidFill>
                  <a:schemeClr val="bg1"/>
                </a:solidFill>
              </a:rPr>
              <a:t>, Jn.8:44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Murder: slaughter, butcher, properly by ‘cutting throat’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Abel worked righteousness [not Abel’s fault].   Hb.11:4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Abel’s faith → Cain’s jealousy , murder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FFFFCC"/>
                </a:solidFill>
              </a:rPr>
              <a:t>Ophites</a:t>
            </a:r>
            <a:r>
              <a:rPr lang="en-US" sz="3200" dirty="0">
                <a:solidFill>
                  <a:srgbClr val="FFFFCC"/>
                </a:solidFill>
              </a:rPr>
              <a:t>  . . . Cainites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Cain’s evil works; Abel’s righteous.   </a:t>
            </a:r>
            <a:r>
              <a:rPr lang="en-US" dirty="0">
                <a:solidFill>
                  <a:schemeClr val="bg1"/>
                </a:solidFill>
              </a:rPr>
              <a:t>Jd.11</a:t>
            </a:r>
          </a:p>
        </p:txBody>
      </p:sp>
    </p:spTree>
    <p:extLst>
      <p:ext uri="{BB962C8B-B14F-4D97-AF65-F5344CB8AC3E}">
        <p14:creationId xmlns:p14="http://schemas.microsoft.com/office/powerpoint/2010/main" val="92516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CFFFF"/>
                </a:solidFill>
              </a:rPr>
              <a:t>3:13: </a:t>
            </a:r>
            <a:r>
              <a:rPr lang="en-US" dirty="0">
                <a:solidFill>
                  <a:schemeClr val="bg1"/>
                </a:solidFill>
              </a:rPr>
              <a:t>realize world hates 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Cain lives on.  </a:t>
            </a:r>
            <a:endParaRPr lang="en-US" sz="2800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EFF972-57CD-4422-9451-F1C4D26450E5}"/>
              </a:ext>
            </a:extLst>
          </p:cNvPr>
          <p:cNvSpPr/>
          <p:nvPr/>
        </p:nvSpPr>
        <p:spPr>
          <a:xfrm>
            <a:off x="685800" y="2286000"/>
            <a:ext cx="7772400" cy="2954655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“</a:t>
            </a:r>
            <a:r>
              <a:rPr lang="en-US" sz="3100" baseline="30000" dirty="0">
                <a:solidFill>
                  <a:srgbClr val="99FF33"/>
                </a:solidFill>
              </a:rPr>
              <a:t>18</a:t>
            </a:r>
            <a:r>
              <a:rPr lang="en-US" sz="3100" dirty="0">
                <a:solidFill>
                  <a:schemeClr val="bg1"/>
                </a:solidFill>
              </a:rPr>
              <a:t> If the world hates you, you know that it hated Me before it hated you. </a:t>
            </a:r>
            <a:r>
              <a:rPr lang="en-US" sz="3100" baseline="30000" dirty="0">
                <a:solidFill>
                  <a:srgbClr val="99FF33"/>
                </a:solidFill>
              </a:rPr>
              <a:t>19</a:t>
            </a:r>
            <a:r>
              <a:rPr lang="en-US" sz="3100" dirty="0">
                <a:solidFill>
                  <a:schemeClr val="bg1"/>
                </a:solidFill>
              </a:rPr>
              <a:t> If you were of the world, the world would love its own. Yet because you are not of the world, but I chose you out of the world, therefore the world hates you” </a:t>
            </a:r>
            <a:r>
              <a:rPr lang="en-US" sz="2200" dirty="0">
                <a:solidFill>
                  <a:schemeClr val="bg1"/>
                </a:solidFill>
              </a:rPr>
              <a:t>– John 15. </a:t>
            </a:r>
            <a:r>
              <a:rPr lang="fi-FI" sz="2200" dirty="0">
                <a:solidFill>
                  <a:schemeClr val="bg1"/>
                </a:solidFill>
              </a:rPr>
              <a:t> </a:t>
            </a:r>
            <a:endParaRPr lang="en-US" sz="2200" dirty="0">
              <a:solidFill>
                <a:srgbClr val="0000FF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93082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CFFFF"/>
                </a:solidFill>
              </a:rPr>
              <a:t>3:13: </a:t>
            </a:r>
            <a:r>
              <a:rPr lang="en-US" dirty="0">
                <a:solidFill>
                  <a:schemeClr val="bg1"/>
                </a:solidFill>
              </a:rPr>
              <a:t>realize world hates 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Cain lives on.  </a:t>
            </a:r>
            <a:endParaRPr lang="en-US" sz="2800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38E630-D70E-49BE-A744-CF7FADE29EC2}"/>
              </a:ext>
            </a:extLst>
          </p:cNvPr>
          <p:cNvSpPr/>
          <p:nvPr/>
        </p:nvSpPr>
        <p:spPr>
          <a:xfrm>
            <a:off x="655781" y="2286000"/>
            <a:ext cx="7848599" cy="2477601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3100" baseline="30000" dirty="0">
                <a:solidFill>
                  <a:srgbClr val="99FF33"/>
                </a:solidFill>
              </a:rPr>
              <a:t>1 </a:t>
            </a:r>
            <a:r>
              <a:rPr lang="en-US" sz="3100" dirty="0">
                <a:solidFill>
                  <a:schemeClr val="bg1"/>
                </a:solidFill>
              </a:rPr>
              <a:t>“These things I have spoken to you, that you should not be made to stumble. </a:t>
            </a:r>
            <a:r>
              <a:rPr lang="en-US" sz="3100" baseline="30000" dirty="0">
                <a:solidFill>
                  <a:srgbClr val="99FF33"/>
                </a:solidFill>
              </a:rPr>
              <a:t>2</a:t>
            </a:r>
            <a:r>
              <a:rPr lang="en-US" sz="3100" dirty="0">
                <a:solidFill>
                  <a:schemeClr val="bg1"/>
                </a:solidFill>
              </a:rPr>
              <a:t> They will put you out of the synagogues; yes, the time is coming that whoever kills you will think that he offers God service </a:t>
            </a:r>
            <a:r>
              <a:rPr lang="en-US" sz="2200" dirty="0">
                <a:solidFill>
                  <a:schemeClr val="bg1"/>
                </a:solidFill>
              </a:rPr>
              <a:t>– John 16.</a:t>
            </a:r>
            <a:endParaRPr lang="en-US" sz="2200" dirty="0">
              <a:solidFill>
                <a:srgbClr val="0000FF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38811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Greek maxim: ‘Know yourself’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 John illustrates maxim in three claims –</a:t>
            </a: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  </a:t>
            </a:r>
            <a:r>
              <a:rPr lang="en-US" sz="2400" dirty="0">
                <a:solidFill>
                  <a:srgbClr val="FFCC00"/>
                </a:solidFill>
              </a:rPr>
              <a:t>1.</a:t>
            </a:r>
            <a:r>
              <a:rPr lang="en-US" sz="3200" dirty="0">
                <a:solidFill>
                  <a:schemeClr val="bg1"/>
                </a:solidFill>
              </a:rPr>
              <a:t> 2:4, claim to know Him . . . </a:t>
            </a:r>
            <a:r>
              <a:rPr lang="en-US" sz="3200" dirty="0">
                <a:solidFill>
                  <a:srgbClr val="FFFFCC"/>
                </a:solidFill>
              </a:rPr>
              <a:t>liar</a:t>
            </a: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sz="2400" dirty="0">
                <a:solidFill>
                  <a:srgbClr val="FFCC00"/>
                </a:solidFill>
              </a:rPr>
              <a:t>2.</a:t>
            </a:r>
            <a:r>
              <a:rPr lang="en-US" dirty="0">
                <a:solidFill>
                  <a:schemeClr val="bg1"/>
                </a:solidFill>
              </a:rPr>
              <a:t> 2:6, claim to remain in Him . . . </a:t>
            </a:r>
            <a:r>
              <a:rPr lang="en-US" dirty="0">
                <a:solidFill>
                  <a:srgbClr val="FFFFCC"/>
                </a:solidFill>
              </a:rPr>
              <a:t>walk</a:t>
            </a: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  </a:t>
            </a:r>
            <a:r>
              <a:rPr lang="en-US" sz="2400" dirty="0">
                <a:solidFill>
                  <a:srgbClr val="FFCC00"/>
                </a:solidFill>
              </a:rPr>
              <a:t>3.</a:t>
            </a:r>
            <a:r>
              <a:rPr lang="en-US" sz="3200" dirty="0">
                <a:solidFill>
                  <a:schemeClr val="bg1"/>
                </a:solidFill>
              </a:rPr>
              <a:t> 2:9, claim in light . . . </a:t>
            </a:r>
            <a:r>
              <a:rPr lang="en-US" sz="3200" dirty="0">
                <a:solidFill>
                  <a:srgbClr val="FFFFCC"/>
                </a:solidFill>
              </a:rPr>
              <a:t>hate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4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CFFFF"/>
                </a:solidFill>
              </a:rPr>
              <a:t>3:14: </a:t>
            </a:r>
            <a:r>
              <a:rPr lang="en-US" dirty="0">
                <a:solidFill>
                  <a:schemeClr val="bg1"/>
                </a:solidFill>
              </a:rPr>
              <a:t>we know: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Without love = hater (as Cain)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00"/>
                </a:solidFill>
              </a:rPr>
              <a:t>Spiritual suicide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Love is evidence of life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dirty="0">
                <a:solidFill>
                  <a:srgbClr val="FFFFFF"/>
                </a:solidFill>
              </a:rPr>
              <a:t>Hate is evidence of death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E6CD57-5BFB-421D-BBF4-D0536370E0F2}"/>
              </a:ext>
            </a:extLst>
          </p:cNvPr>
          <p:cNvSpPr/>
          <p:nvPr/>
        </p:nvSpPr>
        <p:spPr>
          <a:xfrm>
            <a:off x="1752600" y="3200400"/>
            <a:ext cx="18288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LIGHT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583882-0292-4641-9D31-0D4102A36CC3}"/>
              </a:ext>
            </a:extLst>
          </p:cNvPr>
          <p:cNvSpPr/>
          <p:nvPr/>
        </p:nvSpPr>
        <p:spPr>
          <a:xfrm>
            <a:off x="3657600" y="3200400"/>
            <a:ext cx="18288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LIFE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3636E9-0B3A-463A-BB9E-516C8AAF9605}"/>
              </a:ext>
            </a:extLst>
          </p:cNvPr>
          <p:cNvSpPr/>
          <p:nvPr/>
        </p:nvSpPr>
        <p:spPr>
          <a:xfrm>
            <a:off x="5562600" y="3200400"/>
            <a:ext cx="18288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LOVE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71A9EC-5708-48F7-B8DC-97243B2401FF}"/>
              </a:ext>
            </a:extLst>
          </p:cNvPr>
          <p:cNvSpPr/>
          <p:nvPr/>
        </p:nvSpPr>
        <p:spPr>
          <a:xfrm>
            <a:off x="1752600" y="4724400"/>
            <a:ext cx="18288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DARK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2DCA47-3162-4381-A055-D9B23DBC47E6}"/>
              </a:ext>
            </a:extLst>
          </p:cNvPr>
          <p:cNvSpPr/>
          <p:nvPr/>
        </p:nvSpPr>
        <p:spPr>
          <a:xfrm>
            <a:off x="3657600" y="4724400"/>
            <a:ext cx="18288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DEATH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EB9FD2-3CCF-490B-8ABD-8884BA809D98}"/>
              </a:ext>
            </a:extLst>
          </p:cNvPr>
          <p:cNvSpPr/>
          <p:nvPr/>
        </p:nvSpPr>
        <p:spPr>
          <a:xfrm>
            <a:off x="5562600" y="4724400"/>
            <a:ext cx="18288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CFFFF"/>
                </a:solidFill>
              </a:rPr>
              <a:t>3:14: </a:t>
            </a:r>
            <a:r>
              <a:rPr lang="en-US" dirty="0">
                <a:solidFill>
                  <a:schemeClr val="bg1"/>
                </a:solidFill>
              </a:rPr>
              <a:t>we know: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Without love = hater (as Cain)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Proof of life: love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Proof of love: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04F05D-B7CC-445C-8502-711883DEFB1E}"/>
              </a:ext>
            </a:extLst>
          </p:cNvPr>
          <p:cNvSpPr/>
          <p:nvPr/>
        </p:nvSpPr>
        <p:spPr>
          <a:xfrm>
            <a:off x="838200" y="3733800"/>
            <a:ext cx="23622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Unselfish, </a:t>
            </a:r>
            <a:br>
              <a:rPr lang="en-US" sz="3200" dirty="0"/>
            </a:br>
            <a:r>
              <a:rPr lang="en-US" sz="3200" dirty="0"/>
              <a:t>1 Co.13:1-3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409B88-B2C9-4768-87BF-BB743D452007}"/>
              </a:ext>
            </a:extLst>
          </p:cNvPr>
          <p:cNvSpPr/>
          <p:nvPr/>
        </p:nvSpPr>
        <p:spPr>
          <a:xfrm>
            <a:off x="3398980" y="3733800"/>
            <a:ext cx="23622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Kind, </a:t>
            </a:r>
            <a:br>
              <a:rPr lang="en-US" sz="3200" dirty="0"/>
            </a:br>
            <a:r>
              <a:rPr lang="en-US" sz="3200" dirty="0"/>
              <a:t>Ep.4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7D4795-E6A4-42A3-94C2-7F35F8B47D2B}"/>
              </a:ext>
            </a:extLst>
          </p:cNvPr>
          <p:cNvSpPr/>
          <p:nvPr/>
        </p:nvSpPr>
        <p:spPr>
          <a:xfrm>
            <a:off x="5943600" y="3733800"/>
            <a:ext cx="23622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Forgiving, </a:t>
            </a:r>
            <a:br>
              <a:rPr lang="en-US" sz="3200" dirty="0"/>
            </a:br>
            <a:r>
              <a:rPr lang="en-US" sz="3200" dirty="0"/>
              <a:t>Ep.4</a:t>
            </a:r>
          </a:p>
        </p:txBody>
      </p:sp>
    </p:spTree>
    <p:extLst>
      <p:ext uri="{BB962C8B-B14F-4D97-AF65-F5344CB8AC3E}">
        <p14:creationId xmlns:p14="http://schemas.microsoft.com/office/powerpoint/2010/main" val="223153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3:15: </a:t>
            </a:r>
            <a:r>
              <a:rPr lang="en-US" dirty="0">
                <a:solidFill>
                  <a:schemeClr val="bg1"/>
                </a:solidFill>
              </a:rPr>
              <a:t>‘I’m no murderer’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Motive matters.   Mt.5:21-22</a:t>
            </a:r>
          </a:p>
          <a:p>
            <a:pPr marL="0" indent="0">
              <a:spcAft>
                <a:spcPts val="4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loving is hating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00"/>
                </a:solidFill>
              </a:rPr>
              <a:t>Spiritual murder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E19279-78AA-45F7-B13E-1923B29AB58C}"/>
              </a:ext>
            </a:extLst>
          </p:cNvPr>
          <p:cNvSpPr/>
          <p:nvPr/>
        </p:nvSpPr>
        <p:spPr>
          <a:xfrm>
            <a:off x="1996898" y="2286000"/>
            <a:ext cx="5152516" cy="762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 danger before murder</a:t>
            </a:r>
          </a:p>
        </p:txBody>
      </p:sp>
    </p:spTree>
    <p:extLst>
      <p:ext uri="{BB962C8B-B14F-4D97-AF65-F5344CB8AC3E}">
        <p14:creationId xmlns:p14="http://schemas.microsoft.com/office/powerpoint/2010/main" val="403355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3:16: </a:t>
            </a:r>
            <a:r>
              <a:rPr lang="en-US" dirty="0">
                <a:solidFill>
                  <a:schemeClr val="bg1"/>
                </a:solidFill>
              </a:rPr>
              <a:t>we know love / hate by their works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We follow Lord’s example: lay down lives (opposite of murder).   1 Jn.4:19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Our choice: Cain or Christ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00"/>
                </a:solidFill>
              </a:rPr>
              <a:t>Spiritual sacrifice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6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3:17: </a:t>
            </a:r>
            <a:r>
              <a:rPr lang="en-US" dirty="0">
                <a:solidFill>
                  <a:schemeClr val="bg1"/>
                </a:solidFill>
              </a:rPr>
              <a:t>few opportunities to die for others,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but lesser sacrifices abound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rgbClr val="FFFF00"/>
                </a:solidFill>
              </a:rPr>
              <a:t>Has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CC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Sees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CC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Shuts</a:t>
            </a:r>
            <a:r>
              <a:rPr lang="en-US" dirty="0">
                <a:solidFill>
                  <a:schemeClr val="bg1"/>
                </a:solidFill>
              </a:rPr>
              <a:t>” </a:t>
            </a:r>
            <a:r>
              <a:rPr lang="en-US" dirty="0">
                <a:solidFill>
                  <a:srgbClr val="FFFFCC"/>
                </a:solidFill>
              </a:rPr>
              <a:t>= no love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“Shuts up his </a:t>
            </a:r>
            <a:r>
              <a:rPr lang="en-US" dirty="0">
                <a:solidFill>
                  <a:srgbClr val="FFFF00"/>
                </a:solidFill>
              </a:rPr>
              <a:t>heart</a:t>
            </a:r>
            <a:r>
              <a:rPr lang="en-US" dirty="0">
                <a:solidFill>
                  <a:schemeClr val="bg1"/>
                </a:solidFill>
              </a:rPr>
              <a:t>” (inward parts)…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60B069-61EC-4364-9B1E-08377BF4B2E8}"/>
              </a:ext>
            </a:extLst>
          </p:cNvPr>
          <p:cNvSpPr/>
          <p:nvPr/>
        </p:nvSpPr>
        <p:spPr>
          <a:xfrm>
            <a:off x="1219200" y="3581400"/>
            <a:ext cx="32766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U.S. law:</a:t>
            </a:r>
            <a:br>
              <a:rPr lang="en-US" sz="3200" dirty="0"/>
            </a:br>
            <a:r>
              <a:rPr lang="en-US" sz="3200" dirty="0"/>
              <a:t>hate crime is</a:t>
            </a:r>
            <a:br>
              <a:rPr lang="en-US" sz="3200" dirty="0"/>
            </a:br>
            <a:r>
              <a:rPr lang="en-US" sz="3200" dirty="0"/>
              <a:t>overt act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D692AB-857D-412F-B546-ACEFE2E88986}"/>
              </a:ext>
            </a:extLst>
          </p:cNvPr>
          <p:cNvSpPr/>
          <p:nvPr/>
        </p:nvSpPr>
        <p:spPr>
          <a:xfrm>
            <a:off x="4648200" y="3581400"/>
            <a:ext cx="32766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God judges motives.</a:t>
            </a:r>
          </a:p>
          <a:p>
            <a:pPr algn="ctr"/>
            <a:r>
              <a:rPr lang="en-US" sz="3200" dirty="0"/>
              <a:t>Mt.5; 6</a:t>
            </a:r>
          </a:p>
        </p:txBody>
      </p:sp>
    </p:spTree>
    <p:extLst>
      <p:ext uri="{BB962C8B-B14F-4D97-AF65-F5344CB8AC3E}">
        <p14:creationId xmlns:p14="http://schemas.microsoft.com/office/powerpoint/2010/main" val="95028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3:11-18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3:18: </a:t>
            </a:r>
            <a:r>
              <a:rPr lang="en-US" dirty="0">
                <a:solidFill>
                  <a:schemeClr val="bg1"/>
                </a:solidFill>
              </a:rPr>
              <a:t>not against affectionate speech,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but mere lip service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Love is known ONLY by its actions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0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4:7-12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99FF33"/>
                </a:solidFill>
              </a:rPr>
              <a:t>4:7</a:t>
            </a:r>
            <a:r>
              <a:rPr lang="en-US" sz="2400" dirty="0">
                <a:solidFill>
                  <a:srgbClr val="99FF33"/>
                </a:solidFill>
              </a:rPr>
              <a:t>a</a:t>
            </a:r>
            <a:r>
              <a:rPr lang="en-US" dirty="0">
                <a:solidFill>
                  <a:srgbClr val="99FF33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Precept (2:7, commanded) – let us love as He commands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99FF33"/>
                </a:solidFill>
              </a:rPr>
              <a:t>4:7</a:t>
            </a:r>
            <a:r>
              <a:rPr lang="en-US" sz="2400" dirty="0">
                <a:solidFill>
                  <a:srgbClr val="99FF33"/>
                </a:solidFill>
              </a:rPr>
              <a:t>b</a:t>
            </a:r>
            <a:r>
              <a:rPr lang="en-US" dirty="0">
                <a:solidFill>
                  <a:srgbClr val="99FF33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Proof.   Describes love’s…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Heavenly origin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Active, unselfish, spiritual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World loves its own (Jn.15:19)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Identifying trait </a:t>
            </a:r>
            <a:r>
              <a:rPr lang="en-US" dirty="0">
                <a:solidFill>
                  <a:schemeClr val="bg1"/>
                </a:solidFill>
              </a:rPr>
              <a:t>(2:29)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True knowledge </a:t>
            </a:r>
            <a:r>
              <a:rPr lang="en-US" dirty="0">
                <a:solidFill>
                  <a:schemeClr val="bg1"/>
                </a:solidFill>
              </a:rPr>
              <a:t>(knows God – source of love, v.8)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4:7-12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99FF33"/>
                </a:solidFill>
              </a:rPr>
              <a:t>4:8: </a:t>
            </a:r>
            <a:r>
              <a:rPr lang="en-US" dirty="0">
                <a:solidFill>
                  <a:schemeClr val="bg1"/>
                </a:solidFill>
              </a:rPr>
              <a:t>Penalty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Opposite of v.7.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 stranger to love is a stranger to God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Gnostics: love is unnecessary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0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4:7-12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99FF33"/>
                </a:solidFill>
              </a:rPr>
              <a:t>4:9: </a:t>
            </a:r>
            <a:r>
              <a:rPr lang="en-US" dirty="0">
                <a:solidFill>
                  <a:schemeClr val="bg1"/>
                </a:solidFill>
              </a:rPr>
              <a:t>Price – sent His Son, 3:16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00"/>
                </a:solidFill>
              </a:rPr>
              <a:t>Son dies </a:t>
            </a:r>
            <a:r>
              <a:rPr lang="en-US" sz="2600" dirty="0">
                <a:solidFill>
                  <a:schemeClr val="bg1"/>
                </a:solidFill>
              </a:rPr>
              <a:t>(3:16)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>
                <a:solidFill>
                  <a:srgbClr val="FFFF00"/>
                </a:solidFill>
              </a:rPr>
              <a:t>we live </a:t>
            </a:r>
            <a:r>
              <a:rPr lang="en-US" sz="2600" dirty="0">
                <a:solidFill>
                  <a:schemeClr val="bg1"/>
                </a:solidFill>
              </a:rPr>
              <a:t>(4:9)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3:1–5:12, </a:t>
            </a:r>
            <a:r>
              <a:rPr lang="en-US" i="1" u="sng" dirty="0">
                <a:solidFill>
                  <a:srgbClr val="FFC000"/>
                </a:solidFill>
              </a:rPr>
              <a:t>love</a:t>
            </a:r>
            <a:r>
              <a:rPr lang="en-US" dirty="0">
                <a:solidFill>
                  <a:schemeClr val="bg1"/>
                </a:solidFill>
              </a:rPr>
              <a:t> . . 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i="1" u="sng" dirty="0">
                <a:solidFill>
                  <a:schemeClr val="bg1"/>
                </a:solidFill>
              </a:rPr>
              <a:t>Verb</a:t>
            </a:r>
            <a:r>
              <a:rPr lang="en-US" sz="3200" dirty="0">
                <a:solidFill>
                  <a:schemeClr val="bg1"/>
                </a:solidFill>
              </a:rPr>
              <a:t>: 18 times in 1 John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i="1" u="sng" dirty="0">
                <a:solidFill>
                  <a:schemeClr val="bg1"/>
                </a:solidFill>
              </a:rPr>
              <a:t>Noun</a:t>
            </a:r>
            <a:r>
              <a:rPr lang="en-US" sz="3200" dirty="0">
                <a:solidFill>
                  <a:schemeClr val="bg1"/>
                </a:solidFill>
              </a:rPr>
              <a:t>: 18 times in 1 John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9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4:7-12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99FF33"/>
                </a:solidFill>
              </a:rPr>
              <a:t>4:10: </a:t>
            </a:r>
            <a:r>
              <a:rPr lang="en-US" dirty="0">
                <a:solidFill>
                  <a:schemeClr val="bg1"/>
                </a:solidFill>
              </a:rPr>
              <a:t>Priority: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Our love merely responds to His </a:t>
            </a:r>
            <a:r>
              <a:rPr lang="en-US" dirty="0">
                <a:solidFill>
                  <a:schemeClr val="bg1"/>
                </a:solidFill>
              </a:rPr>
              <a:t>(Ro.5:6-10)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This is a test:  9-10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Brotherly love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  The choice . . .</a:t>
            </a:r>
          </a:p>
          <a:p>
            <a:pPr marL="0" indent="0" defTabSz="176213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srgbClr val="FFCC00"/>
                </a:solidFill>
              </a:rPr>
              <a:t>  1. </a:t>
            </a:r>
            <a:r>
              <a:rPr lang="en-US" dirty="0">
                <a:solidFill>
                  <a:schemeClr val="bg1"/>
                </a:solidFill>
              </a:rPr>
              <a:t>hatred:  </a:t>
            </a:r>
            <a:r>
              <a:rPr lang="en-US" dirty="0">
                <a:solidFill>
                  <a:srgbClr val="FFFFCC"/>
                </a:solidFill>
              </a:rPr>
              <a:t>in darkness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  </a:t>
            </a:r>
            <a:r>
              <a:rPr lang="en-US" sz="2400" dirty="0">
                <a:solidFill>
                  <a:srgbClr val="FFCC00"/>
                </a:solidFill>
              </a:rPr>
              <a:t>2. </a:t>
            </a:r>
            <a:r>
              <a:rPr lang="en-US" sz="3200" dirty="0">
                <a:solidFill>
                  <a:schemeClr val="bg1"/>
                </a:solidFill>
              </a:rPr>
              <a:t>love:  </a:t>
            </a:r>
            <a:r>
              <a:rPr lang="en-US" sz="3200" dirty="0">
                <a:solidFill>
                  <a:srgbClr val="FFFFCC"/>
                </a:solidFill>
              </a:rPr>
              <a:t>remain in light; no stumbling</a:t>
            </a:r>
          </a:p>
          <a:p>
            <a:pPr marL="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600" dirty="0">
                <a:solidFill>
                  <a:srgbClr val="FFFF00"/>
                </a:solidFill>
              </a:rPr>
              <a:t>Hate brother (11)?</a:t>
            </a:r>
          </a:p>
          <a:p>
            <a:pPr marL="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Hate blinds to fate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5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4:7-12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90600"/>
            <a:ext cx="8555184" cy="5105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99FF33"/>
                </a:solidFill>
              </a:rPr>
              <a:t>4:11: </a:t>
            </a:r>
            <a:r>
              <a:rPr lang="en-US" dirty="0">
                <a:solidFill>
                  <a:schemeClr val="bg1"/>
                </a:solidFill>
              </a:rPr>
              <a:t>Persuasion: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“If” (since) God ‘so’ loved the unlovable…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God Set standard for us – what is my duty?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548C88-2E2B-4850-B570-16390ED4113D}"/>
              </a:ext>
            </a:extLst>
          </p:cNvPr>
          <p:cNvSpPr/>
          <p:nvPr/>
        </p:nvSpPr>
        <p:spPr>
          <a:xfrm>
            <a:off x="1971505" y="3505200"/>
            <a:ext cx="5209767" cy="990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‘I would love brethren,</a:t>
            </a:r>
            <a:br>
              <a:rPr lang="en-US" sz="3200" dirty="0"/>
            </a:br>
            <a:r>
              <a:rPr lang="en-US" sz="3200" dirty="0"/>
              <a:t>but I don’t see any worthy’</a:t>
            </a:r>
          </a:p>
        </p:txBody>
      </p:sp>
    </p:spTree>
    <p:extLst>
      <p:ext uri="{BB962C8B-B14F-4D97-AF65-F5344CB8AC3E}">
        <p14:creationId xmlns:p14="http://schemas.microsoft.com/office/powerpoint/2010/main" val="296469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</a:rPr>
              <a:t>4:7-12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143000"/>
            <a:ext cx="8555184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99FF33"/>
                </a:solidFill>
              </a:rPr>
              <a:t>4:12: </a:t>
            </a:r>
            <a:r>
              <a:rPr lang="en-US" dirty="0">
                <a:solidFill>
                  <a:schemeClr val="bg1"/>
                </a:solidFill>
              </a:rPr>
              <a:t>Perfection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No one can gaze long enough to see God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BUT:  </a:t>
            </a:r>
            <a:r>
              <a:rPr lang="en-US" sz="3200" dirty="0">
                <a:solidFill>
                  <a:srgbClr val="FFFFCC"/>
                </a:solidFill>
              </a:rPr>
              <a:t>people should see evidence of His love in us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8D327A-7611-4989-9244-6DD67EF7E127}"/>
              </a:ext>
            </a:extLst>
          </p:cNvPr>
          <p:cNvSpPr/>
          <p:nvPr/>
        </p:nvSpPr>
        <p:spPr>
          <a:xfrm>
            <a:off x="1286164" y="3581400"/>
            <a:ext cx="6585527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Bef>
                <a:spcPct val="20000"/>
              </a:spcBef>
            </a:pPr>
            <a:r>
              <a:rPr lang="en-US" sz="3000" dirty="0">
                <a:solidFill>
                  <a:srgbClr val="FFFFFF"/>
                </a:solidFill>
              </a:rPr>
              <a:t>The Christian is the window through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which God’s love shines in the world.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142401-7808-45D8-B351-DB388DB58B03}"/>
              </a:ext>
            </a:extLst>
          </p:cNvPr>
          <p:cNvSpPr/>
          <p:nvPr/>
        </p:nvSpPr>
        <p:spPr>
          <a:xfrm>
            <a:off x="1286164" y="4953000"/>
            <a:ext cx="658322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Bef>
                <a:spcPct val="20000"/>
              </a:spcBef>
            </a:pPr>
            <a:r>
              <a:rPr lang="en-US" sz="3000" dirty="0">
                <a:solidFill>
                  <a:srgbClr val="FFFFFF"/>
                </a:solidFill>
              </a:rPr>
              <a:t>When love is absent, so is knowledge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of God.   Do I love the unlovable???</a:t>
            </a:r>
          </a:p>
        </p:txBody>
      </p:sp>
    </p:spTree>
    <p:extLst>
      <p:ext uri="{BB962C8B-B14F-4D97-AF65-F5344CB8AC3E}">
        <p14:creationId xmlns:p14="http://schemas.microsoft.com/office/powerpoint/2010/main" val="132206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838200"/>
            <a:ext cx="6560095" cy="1676400"/>
          </a:xfrm>
          <a:solidFill>
            <a:schemeClr val="tx1"/>
          </a:solidFill>
          <a:ln>
            <a:solidFill>
              <a:srgbClr val="FF33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Enlightenment, 2:4-6</a:t>
            </a:r>
          </a:p>
        </p:txBody>
      </p:sp>
    </p:spTree>
    <p:extLst>
      <p:ext uri="{BB962C8B-B14F-4D97-AF65-F5344CB8AC3E}">
        <p14:creationId xmlns:p14="http://schemas.microsoft.com/office/powerpoint/2010/main" val="200174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4: </a:t>
            </a:r>
            <a:r>
              <a:rPr lang="en-US" sz="3600" dirty="0">
                <a:solidFill>
                  <a:srgbClr val="FFFFCC"/>
                </a:solidFill>
                <a:latin typeface="+mn-lt"/>
              </a:rPr>
              <a:t>if conduct contradicts claim,</a:t>
            </a:r>
            <a:br>
              <a:rPr lang="en-US" sz="3600" dirty="0">
                <a:solidFill>
                  <a:srgbClr val="FFFFCC"/>
                </a:solidFill>
                <a:latin typeface="+mn-lt"/>
              </a:rPr>
            </a:br>
            <a:r>
              <a:rPr lang="en-US" sz="3600" dirty="0">
                <a:solidFill>
                  <a:srgbClr val="FFFFCC"/>
                </a:solidFill>
                <a:latin typeface="+mn-lt"/>
              </a:rPr>
              <a:t>may be due to . . .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295400"/>
            <a:ext cx="8555184" cy="5257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200" dirty="0">
                <a:solidFill>
                  <a:srgbClr val="FFFFCC"/>
                </a:solidFill>
              </a:rPr>
              <a:t>Ignorance</a:t>
            </a:r>
            <a:r>
              <a:rPr lang="en-US" altLang="en-US" sz="3200" dirty="0">
                <a:solidFill>
                  <a:schemeClr val="bg1"/>
                </a:solidFill>
              </a:rPr>
              <a:t>.   Needs teaching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dirty="0">
                <a:solidFill>
                  <a:srgbClr val="FFFFCC"/>
                </a:solidFill>
              </a:rPr>
              <a:t>Preference</a:t>
            </a:r>
            <a:r>
              <a:rPr lang="en-US" dirty="0">
                <a:solidFill>
                  <a:schemeClr val="bg1"/>
                </a:solidFill>
              </a:rPr>
              <a:t>.   Some are harder to love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dirty="0">
                <a:solidFill>
                  <a:srgbClr val="FFFFCC"/>
                </a:solidFill>
              </a:rPr>
              <a:t>Conflict</a:t>
            </a:r>
            <a:r>
              <a:rPr lang="en-US" dirty="0">
                <a:solidFill>
                  <a:schemeClr val="bg1"/>
                </a:solidFill>
              </a:rPr>
              <a:t>.   Ph.4:2-3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4. </a:t>
            </a:r>
            <a:r>
              <a:rPr lang="en-US" dirty="0">
                <a:solidFill>
                  <a:srgbClr val="FFFFCC"/>
                </a:solidFill>
              </a:rPr>
              <a:t>Self-deception</a:t>
            </a:r>
            <a:r>
              <a:rPr lang="en-US" dirty="0">
                <a:solidFill>
                  <a:schemeClr val="bg1"/>
                </a:solidFill>
              </a:rPr>
              <a:t>.   ‘I love’ (Tit.3:3)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5. </a:t>
            </a:r>
            <a:r>
              <a:rPr lang="en-US" dirty="0">
                <a:solidFill>
                  <a:srgbClr val="FFFFCC"/>
                </a:solidFill>
              </a:rPr>
              <a:t>Anger / Tongue / Pride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6. </a:t>
            </a:r>
            <a:r>
              <a:rPr lang="en-US" dirty="0">
                <a:solidFill>
                  <a:srgbClr val="FFFFCC"/>
                </a:solidFill>
              </a:rPr>
              <a:t>All talk, no action</a:t>
            </a:r>
            <a:r>
              <a:rPr lang="en-US" dirty="0">
                <a:solidFill>
                  <a:schemeClr val="bg1"/>
                </a:solidFill>
              </a:rPr>
              <a:t>.   Ja.2:15-17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7. </a:t>
            </a:r>
            <a:r>
              <a:rPr lang="en-US" dirty="0">
                <a:solidFill>
                  <a:srgbClr val="FFFFCC"/>
                </a:solidFill>
              </a:rPr>
              <a:t>Think we can’t change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8. </a:t>
            </a:r>
            <a:r>
              <a:rPr lang="en-US" dirty="0">
                <a:solidFill>
                  <a:srgbClr val="FFFFCC"/>
                </a:solidFill>
              </a:rPr>
              <a:t>Disobedience</a:t>
            </a:r>
            <a:r>
              <a:rPr lang="en-US" dirty="0">
                <a:solidFill>
                  <a:schemeClr val="bg1"/>
                </a:solidFill>
              </a:rPr>
              <a:t>.  </a:t>
            </a:r>
          </a:p>
          <a:p>
            <a:pPr marL="514350" indent="-514350">
              <a:buAutoNum type="arabicPeriod"/>
            </a:pPr>
            <a:endParaRPr lang="en-US" sz="3000" dirty="0">
              <a:solidFill>
                <a:srgbClr val="FFFFCC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535193-245C-475F-8A21-2443103BBD98}"/>
              </a:ext>
            </a:extLst>
          </p:cNvPr>
          <p:cNvSpPr/>
          <p:nvPr/>
        </p:nvSpPr>
        <p:spPr>
          <a:xfrm>
            <a:off x="6705600" y="2895600"/>
            <a:ext cx="2135912" cy="29718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5-6: </a:t>
            </a:r>
            <a:r>
              <a:rPr lang="en-US" sz="3200" dirty="0">
                <a:solidFill>
                  <a:srgbClr val="CCFFFF"/>
                </a:solidFill>
              </a:rPr>
              <a:t>obedience reveals mature love for God.</a:t>
            </a:r>
            <a:endParaRPr lang="en-US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3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509" y="838200"/>
            <a:ext cx="4480633" cy="5334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Enlightenment, 2:4-6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E713AC-17E2-4BD6-8D0A-9A08E88DA2B7}"/>
              </a:ext>
            </a:extLst>
          </p:cNvPr>
          <p:cNvSpPr txBox="1">
            <a:spLocks/>
          </p:cNvSpPr>
          <p:nvPr/>
        </p:nvSpPr>
        <p:spPr bwMode="auto">
          <a:xfrm>
            <a:off x="1295400" y="1524000"/>
            <a:ext cx="6560095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Explanation, 2:7-11</a:t>
            </a:r>
          </a:p>
        </p:txBody>
      </p:sp>
    </p:spTree>
    <p:extLst>
      <p:ext uri="{BB962C8B-B14F-4D97-AF65-F5344CB8AC3E}">
        <p14:creationId xmlns:p14="http://schemas.microsoft.com/office/powerpoint/2010/main" val="406059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7: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Beloved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066800"/>
            <a:ext cx="8555184" cy="53340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John expresses love when encouraging love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FFFF00"/>
                </a:solidFill>
              </a:rPr>
              <a:t>Not new</a:t>
            </a:r>
            <a:r>
              <a:rPr lang="en-US" altLang="en-US" sz="3200" dirty="0">
                <a:solidFill>
                  <a:schemeClr val="bg1"/>
                </a:solidFill>
              </a:rPr>
              <a:t>:  Lv.19:18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FFFF00"/>
                </a:solidFill>
              </a:rPr>
              <a:t>From beginning</a:t>
            </a:r>
            <a:r>
              <a:rPr lang="en-US" altLang="en-US" sz="3200" dirty="0">
                <a:solidFill>
                  <a:schemeClr val="bg1"/>
                </a:solidFill>
              </a:rPr>
              <a:t>:  one of first lessons readers learned: love</a:t>
            </a:r>
            <a:endParaRPr lang="en-US" altLang="en-US" sz="3200" i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82BB228-E3AD-46D7-AAA4-BBBA8D34FB90}"/>
              </a:ext>
            </a:extLst>
          </p:cNvPr>
          <p:cNvSpPr/>
          <p:nvPr/>
        </p:nvSpPr>
        <p:spPr>
          <a:xfrm>
            <a:off x="1258456" y="3657600"/>
            <a:ext cx="6629400" cy="1676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For all the law is fulfilled in one</a:t>
            </a:r>
            <a:br>
              <a:rPr lang="en-US" sz="3200" dirty="0"/>
            </a:br>
            <a:r>
              <a:rPr lang="en-US" sz="3200" dirty="0"/>
              <a:t>word, even in this: “You shall love your neighbor as yourself” </a:t>
            </a:r>
            <a:r>
              <a:rPr lang="en-US" sz="2000" dirty="0"/>
              <a:t>– Gal.5:14.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888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8: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Again:  second look at the command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066800"/>
            <a:ext cx="8555184" cy="53340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FFFF00"/>
                </a:solidFill>
              </a:rPr>
              <a:t>New command</a:t>
            </a:r>
            <a:r>
              <a:rPr lang="en-US" altLang="en-US" sz="3200" dirty="0">
                <a:solidFill>
                  <a:schemeClr val="bg1"/>
                </a:solidFill>
              </a:rPr>
              <a:t>:  not time, but quality</a:t>
            </a:r>
          </a:p>
          <a:p>
            <a:pPr marL="63023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Jn.13:34-35, higher quality</a:t>
            </a:r>
          </a:p>
          <a:p>
            <a:pPr marL="63023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Lk.10, new quality of love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FFFF00"/>
                </a:solidFill>
              </a:rPr>
              <a:t>Darkness is passing away</a:t>
            </a:r>
            <a:r>
              <a:rPr lang="en-US" altLang="en-US" sz="3200" dirty="0">
                <a:solidFill>
                  <a:schemeClr val="bg1"/>
                </a:solidFill>
              </a:rPr>
              <a:t>:  ‘world’ (17)  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09A0916-3698-48DA-BB83-4C662FF79BE0}"/>
              </a:ext>
            </a:extLst>
          </p:cNvPr>
          <p:cNvSpPr/>
          <p:nvPr/>
        </p:nvSpPr>
        <p:spPr>
          <a:xfrm>
            <a:off x="838200" y="3761508"/>
            <a:ext cx="7467600" cy="20574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“The people who sat in darkness have seen a great light, And upon those who sat in the region and shadow of death Light has dawned” </a:t>
            </a:r>
            <a:r>
              <a:rPr lang="en-US" dirty="0"/>
              <a:t>– Mt.4:16</a:t>
            </a:r>
          </a:p>
        </p:txBody>
      </p:sp>
    </p:spTree>
    <p:extLst>
      <p:ext uri="{BB962C8B-B14F-4D97-AF65-F5344CB8AC3E}">
        <p14:creationId xmlns:p14="http://schemas.microsoft.com/office/powerpoint/2010/main" val="369089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8: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Again:  second look at the command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066800"/>
            <a:ext cx="8555184" cy="53340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FFFF00"/>
                </a:solidFill>
              </a:rPr>
              <a:t>New command</a:t>
            </a:r>
            <a:r>
              <a:rPr lang="en-US" altLang="en-US" sz="3200" dirty="0">
                <a:solidFill>
                  <a:schemeClr val="bg1"/>
                </a:solidFill>
              </a:rPr>
              <a:t>:  not time, but quality</a:t>
            </a:r>
          </a:p>
          <a:p>
            <a:pPr marL="63023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Jn.13:34-35, higher quality</a:t>
            </a:r>
          </a:p>
          <a:p>
            <a:pPr marL="63023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Lk.10, new quality of love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FFFF00"/>
                </a:solidFill>
              </a:rPr>
              <a:t>Darkness is passing away</a:t>
            </a:r>
            <a:r>
              <a:rPr lang="en-US" altLang="en-US" sz="3200" dirty="0">
                <a:solidFill>
                  <a:schemeClr val="bg1"/>
                </a:solidFill>
              </a:rPr>
              <a:t>:  ‘world’ (17)  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FFFF00"/>
                </a:solidFill>
              </a:rPr>
              <a:t>True light</a:t>
            </a:r>
            <a:r>
              <a:rPr lang="en-US" altLang="en-US" sz="3200" dirty="0">
                <a:solidFill>
                  <a:schemeClr val="bg1"/>
                </a:solidFill>
              </a:rPr>
              <a:t>:  Jn.1:9</a:t>
            </a:r>
          </a:p>
          <a:p>
            <a:pPr marL="63023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John:</a:t>
            </a:r>
            <a:r>
              <a:rPr lang="en-US" altLang="en-US" sz="3200" dirty="0">
                <a:solidFill>
                  <a:schemeClr val="bg1"/>
                </a:solidFill>
              </a:rPr>
              <a:t>  Mk.3:17;  10:35-45;  Lk.9:51-56</a:t>
            </a:r>
          </a:p>
        </p:txBody>
      </p:sp>
    </p:spTree>
    <p:extLst>
      <p:ext uri="{BB962C8B-B14F-4D97-AF65-F5344CB8AC3E}">
        <p14:creationId xmlns:p14="http://schemas.microsoft.com/office/powerpoint/2010/main" val="30709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7170</TotalTime>
  <Words>1233</Words>
  <Application>Microsoft Office PowerPoint</Application>
  <PresentationFormat>On-screen Show (4:3)</PresentationFormat>
  <Paragraphs>215</Paragraphs>
  <Slides>31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Verdana</vt:lpstr>
      <vt:lpstr>Wingdings</vt:lpstr>
      <vt:lpstr>Default Design</vt:lpstr>
      <vt:lpstr>PowerPoint Presentation</vt:lpstr>
      <vt:lpstr>Greek maxim: ‘Know yourself’</vt:lpstr>
      <vt:lpstr>This is a test:  9-10</vt:lpstr>
      <vt:lpstr>I. The Enlightenment, 2:4-6</vt:lpstr>
      <vt:lpstr>4: if conduct contradicts claim, may be due to . . . </vt:lpstr>
      <vt:lpstr>I. The Enlightenment, 2:4-6</vt:lpstr>
      <vt:lpstr>7: Beloved</vt:lpstr>
      <vt:lpstr>8: Again:  second look at the command</vt:lpstr>
      <vt:lpstr>8: Again:  second look at the command</vt:lpstr>
      <vt:lpstr>9: in darkness</vt:lpstr>
      <vt:lpstr>10: not ‘either love or obedience’ (Jn.14:15)</vt:lpstr>
      <vt:lpstr>10: not ‘either love or obedience’ (Jn.14:15)</vt:lpstr>
      <vt:lpstr>11: profile of a hater</vt:lpstr>
      <vt:lpstr>11: profile of a hater</vt:lpstr>
      <vt:lpstr>I. The Enlightenment, 2:4-6</vt:lpstr>
      <vt:lpstr>3:11-18 [Complements 2:7-11]</vt:lpstr>
      <vt:lpstr>3:11-18</vt:lpstr>
      <vt:lpstr>3:11-18</vt:lpstr>
      <vt:lpstr>3:11-18</vt:lpstr>
      <vt:lpstr>3:11-18</vt:lpstr>
      <vt:lpstr>3:11-18</vt:lpstr>
      <vt:lpstr>3:11-18</vt:lpstr>
      <vt:lpstr>3:11-18</vt:lpstr>
      <vt:lpstr>3:11-18</vt:lpstr>
      <vt:lpstr>3:11-18</vt:lpstr>
      <vt:lpstr>4:7-12</vt:lpstr>
      <vt:lpstr>4:7-12</vt:lpstr>
      <vt:lpstr>4:7-12</vt:lpstr>
      <vt:lpstr>4:7-12</vt:lpstr>
      <vt:lpstr>4:7-12</vt:lpstr>
      <vt:lpstr>4:7-12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598</cp:revision>
  <dcterms:created xsi:type="dcterms:W3CDTF">2004-01-08T21:08:14Z</dcterms:created>
  <dcterms:modified xsi:type="dcterms:W3CDTF">2019-07-02T05:35:16Z</dcterms:modified>
</cp:coreProperties>
</file>