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305" r:id="rId3"/>
    <p:sldId id="493" r:id="rId4"/>
    <p:sldId id="512" r:id="rId5"/>
    <p:sldId id="475" r:id="rId6"/>
    <p:sldId id="513" r:id="rId7"/>
    <p:sldId id="514" r:id="rId8"/>
    <p:sldId id="515" r:id="rId9"/>
    <p:sldId id="516" r:id="rId10"/>
    <p:sldId id="517" r:id="rId11"/>
    <p:sldId id="518" r:id="rId12"/>
    <p:sldId id="519" r:id="rId13"/>
    <p:sldId id="511" r:id="rId14"/>
    <p:sldId id="520" r:id="rId15"/>
    <p:sldId id="521" r:id="rId16"/>
    <p:sldId id="455" r:id="rId17"/>
    <p:sldId id="522" r:id="rId18"/>
    <p:sldId id="523" r:id="rId19"/>
    <p:sldId id="524" r:id="rId20"/>
    <p:sldId id="525" r:id="rId21"/>
    <p:sldId id="534" r:id="rId22"/>
    <p:sldId id="526" r:id="rId23"/>
    <p:sldId id="532" r:id="rId24"/>
    <p:sldId id="487" r:id="rId25"/>
    <p:sldId id="528" r:id="rId26"/>
    <p:sldId id="533" r:id="rId27"/>
    <p:sldId id="529" r:id="rId28"/>
    <p:sldId id="530" r:id="rId29"/>
    <p:sldId id="53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FF"/>
    <a:srgbClr val="FFCC66"/>
    <a:srgbClr val="FF9933"/>
    <a:srgbClr val="FFFFCC"/>
    <a:srgbClr val="00FFCC"/>
    <a:srgbClr val="99FF66"/>
    <a:srgbClr val="C0C0C0"/>
    <a:srgbClr val="000000"/>
    <a:srgbClr val="89A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5" d="100"/>
          <a:sy n="95" d="100"/>
        </p:scale>
        <p:origin x="41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E2DBE-3CC1-45BF-9091-EE7BE7AC25D2}" type="datetimeFigureOut">
              <a:rPr lang="en-US" smtClean="0"/>
              <a:pPr/>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ED6D4-530D-42E2-AFA1-2340E0A7DD07}" type="slidenum">
              <a:rPr lang="en-US" smtClean="0"/>
              <a:pPr/>
              <a:t>‹#›</a:t>
            </a:fld>
            <a:endParaRPr lang="en-US"/>
          </a:p>
        </p:txBody>
      </p:sp>
    </p:spTree>
    <p:extLst>
      <p:ext uri="{BB962C8B-B14F-4D97-AF65-F5344CB8AC3E}">
        <p14:creationId xmlns:p14="http://schemas.microsoft.com/office/powerpoint/2010/main" val="83906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FB54-B1D3-48AF-BB9C-54306A1E8FD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567583-2815-4140-91C0-45768C86F1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3987EE9-DBA6-4BA4-A44D-C655D2ECD5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D2B175-D6FC-4F0C-8425-F4EABB9B8A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B94B625-4B04-41AF-A2D2-F6022ADF8EFB}"/>
              </a:ext>
            </a:extLst>
          </p:cNvPr>
          <p:cNvSpPr>
            <a:spLocks noGrp="1" noChangeArrowheads="1"/>
          </p:cNvSpPr>
          <p:nvPr>
            <p:ph type="sldNum" sz="quarter" idx="12"/>
          </p:nvPr>
        </p:nvSpPr>
        <p:spPr>
          <a:ln/>
        </p:spPr>
        <p:txBody>
          <a:bodyPr/>
          <a:lstStyle>
            <a:lvl1pPr>
              <a:defRPr/>
            </a:lvl1pPr>
          </a:lstStyle>
          <a:p>
            <a:pPr>
              <a:defRPr/>
            </a:pPr>
            <a:fld id="{A53BE8DB-A103-4EBA-B177-01561B0DD719}" type="slidenum">
              <a:rPr lang="en-US" altLang="en-US"/>
              <a:pPr>
                <a:defRPr/>
              </a:pPr>
              <a:t>‹#›</a:t>
            </a:fld>
            <a:endParaRPr lang="en-US" altLang="en-US"/>
          </a:p>
        </p:txBody>
      </p:sp>
    </p:spTree>
    <p:extLst>
      <p:ext uri="{BB962C8B-B14F-4D97-AF65-F5344CB8AC3E}">
        <p14:creationId xmlns:p14="http://schemas.microsoft.com/office/powerpoint/2010/main" val="406711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16D3-5342-4B08-AC5E-2F2FB424D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1AF68-94F2-4358-8BE0-C156AA9C8D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11555B-726A-4E5B-A06C-451EA44C26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01CB923-3A31-4C41-B2B6-92790C158E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FFBA06F-0589-4C2B-92BD-7DD7ECD47B6B}"/>
              </a:ext>
            </a:extLst>
          </p:cNvPr>
          <p:cNvSpPr>
            <a:spLocks noGrp="1" noChangeArrowheads="1"/>
          </p:cNvSpPr>
          <p:nvPr>
            <p:ph type="sldNum" sz="quarter" idx="12"/>
          </p:nvPr>
        </p:nvSpPr>
        <p:spPr>
          <a:ln/>
        </p:spPr>
        <p:txBody>
          <a:bodyPr/>
          <a:lstStyle>
            <a:lvl1pPr>
              <a:defRPr/>
            </a:lvl1pPr>
          </a:lstStyle>
          <a:p>
            <a:pPr>
              <a:defRPr/>
            </a:pPr>
            <a:fld id="{2A117B19-AABD-4954-9D20-CC37FD4465BD}" type="slidenum">
              <a:rPr lang="en-US" altLang="en-US"/>
              <a:pPr>
                <a:defRPr/>
              </a:pPr>
              <a:t>‹#›</a:t>
            </a:fld>
            <a:endParaRPr lang="en-US" altLang="en-US"/>
          </a:p>
        </p:txBody>
      </p:sp>
    </p:spTree>
    <p:extLst>
      <p:ext uri="{BB962C8B-B14F-4D97-AF65-F5344CB8AC3E}">
        <p14:creationId xmlns:p14="http://schemas.microsoft.com/office/powerpoint/2010/main" val="233231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7AF9D-41C2-4EE7-91D2-C8E88F439401}"/>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22E650-D24C-44F0-AD78-24ADA9CFC614}"/>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98A973-CE2E-43EC-99B5-9566CD79A1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DFAA02-5E75-48CA-ACD7-19156044FF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47F77F-B698-4591-90F5-72152BB328BF}"/>
              </a:ext>
            </a:extLst>
          </p:cNvPr>
          <p:cNvSpPr>
            <a:spLocks noGrp="1" noChangeArrowheads="1"/>
          </p:cNvSpPr>
          <p:nvPr>
            <p:ph type="sldNum" sz="quarter" idx="12"/>
          </p:nvPr>
        </p:nvSpPr>
        <p:spPr>
          <a:ln/>
        </p:spPr>
        <p:txBody>
          <a:bodyPr/>
          <a:lstStyle>
            <a:lvl1pPr>
              <a:defRPr/>
            </a:lvl1pPr>
          </a:lstStyle>
          <a:p>
            <a:pPr>
              <a:defRPr/>
            </a:pPr>
            <a:fld id="{493BD88D-8C14-4D85-B258-B5407E1D1A03}" type="slidenum">
              <a:rPr lang="en-US" altLang="en-US"/>
              <a:pPr>
                <a:defRPr/>
              </a:pPr>
              <a:t>‹#›</a:t>
            </a:fld>
            <a:endParaRPr lang="en-US" altLang="en-US"/>
          </a:p>
        </p:txBody>
      </p:sp>
    </p:spTree>
    <p:extLst>
      <p:ext uri="{BB962C8B-B14F-4D97-AF65-F5344CB8AC3E}">
        <p14:creationId xmlns:p14="http://schemas.microsoft.com/office/powerpoint/2010/main" val="383830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4339-91B3-4EA2-A3AE-80DA47DA7CA7}"/>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8768E27D-6D3C-4A61-A174-8FE659C341C2}"/>
              </a:ext>
            </a:extLst>
          </p:cNvPr>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3383B94D-795A-4DA8-BD6D-C15B1778E0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433F6E9-7DF9-47E0-B4A4-C1C93F831B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93949FE-BB69-4B94-B00A-1B3FFE129BAB}"/>
              </a:ext>
            </a:extLst>
          </p:cNvPr>
          <p:cNvSpPr>
            <a:spLocks noGrp="1" noChangeArrowheads="1"/>
          </p:cNvSpPr>
          <p:nvPr>
            <p:ph type="sldNum" sz="quarter" idx="12"/>
          </p:nvPr>
        </p:nvSpPr>
        <p:spPr>
          <a:ln/>
        </p:spPr>
        <p:txBody>
          <a:bodyPr/>
          <a:lstStyle>
            <a:lvl1pPr>
              <a:defRPr/>
            </a:lvl1pPr>
          </a:lstStyle>
          <a:p>
            <a:pPr>
              <a:defRPr/>
            </a:pPr>
            <a:fld id="{793E9E55-0041-4BF1-9C6C-C369B7B3C098}" type="slidenum">
              <a:rPr lang="en-US" altLang="en-US"/>
              <a:pPr>
                <a:defRPr/>
              </a:pPr>
              <a:t>‹#›</a:t>
            </a:fld>
            <a:endParaRPr lang="en-US" altLang="en-US"/>
          </a:p>
        </p:txBody>
      </p:sp>
    </p:spTree>
    <p:extLst>
      <p:ext uri="{BB962C8B-B14F-4D97-AF65-F5344CB8AC3E}">
        <p14:creationId xmlns:p14="http://schemas.microsoft.com/office/powerpoint/2010/main" val="291820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2693E8E-39FD-483E-A9DB-E12A6DA0EC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6E567A2-252C-4724-9EBD-9E11C35E2F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5C52FD-B4D4-42C6-90CD-75680F2C2ACA}"/>
              </a:ext>
            </a:extLst>
          </p:cNvPr>
          <p:cNvSpPr>
            <a:spLocks noGrp="1" noChangeArrowheads="1"/>
          </p:cNvSpPr>
          <p:nvPr>
            <p:ph type="sldNum" sz="quarter" idx="12"/>
          </p:nvPr>
        </p:nvSpPr>
        <p:spPr>
          <a:ln/>
        </p:spPr>
        <p:txBody>
          <a:bodyPr/>
          <a:lstStyle>
            <a:lvl1pPr>
              <a:defRPr/>
            </a:lvl1pPr>
          </a:lstStyle>
          <a:p>
            <a:pPr>
              <a:defRPr/>
            </a:pPr>
            <a:fld id="{10F4DA3B-E579-429F-B100-3D6C82B4B971}" type="slidenum">
              <a:rPr lang="en-US" altLang="en-US"/>
              <a:pPr>
                <a:defRPr/>
              </a:pPr>
              <a:t>‹#›</a:t>
            </a:fld>
            <a:endParaRPr lang="en-US" altLang="en-US"/>
          </a:p>
        </p:txBody>
      </p:sp>
    </p:spTree>
    <p:extLst>
      <p:ext uri="{BB962C8B-B14F-4D97-AF65-F5344CB8AC3E}">
        <p14:creationId xmlns:p14="http://schemas.microsoft.com/office/powerpoint/2010/main" val="312222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F98D87-FFF2-41D1-84C5-5B5D14A9A1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FC89EFF-1244-4E70-9703-062CF5F73A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D42C04-9346-458F-A06C-0F1FA8F36F4F}"/>
              </a:ext>
            </a:extLst>
          </p:cNvPr>
          <p:cNvSpPr>
            <a:spLocks noGrp="1" noChangeArrowheads="1"/>
          </p:cNvSpPr>
          <p:nvPr>
            <p:ph type="sldNum" sz="quarter" idx="12"/>
          </p:nvPr>
        </p:nvSpPr>
        <p:spPr>
          <a:ln/>
        </p:spPr>
        <p:txBody>
          <a:bodyPr/>
          <a:lstStyle>
            <a:lvl1pPr>
              <a:defRPr/>
            </a:lvl1pPr>
          </a:lstStyle>
          <a:p>
            <a:pPr>
              <a:defRPr/>
            </a:pPr>
            <a:fld id="{D0EB5F1D-A032-4F73-B9AB-066441233003}" type="slidenum">
              <a:rPr lang="en-US" altLang="en-US"/>
              <a:pPr>
                <a:defRPr/>
              </a:pPr>
              <a:t>‹#›</a:t>
            </a:fld>
            <a:endParaRPr lang="en-US" altLang="en-US"/>
          </a:p>
        </p:txBody>
      </p:sp>
    </p:spTree>
    <p:extLst>
      <p:ext uri="{BB962C8B-B14F-4D97-AF65-F5344CB8AC3E}">
        <p14:creationId xmlns:p14="http://schemas.microsoft.com/office/powerpoint/2010/main" val="3941861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95F89F8A-4D9C-41BB-B607-42F54ADD0F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D5A5484-4D52-4851-8873-A5F36D9B5F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A2595E-6208-41A3-A54B-7574619F6295}"/>
              </a:ext>
            </a:extLst>
          </p:cNvPr>
          <p:cNvSpPr>
            <a:spLocks noGrp="1" noChangeArrowheads="1"/>
          </p:cNvSpPr>
          <p:nvPr>
            <p:ph type="sldNum" sz="quarter" idx="12"/>
          </p:nvPr>
        </p:nvSpPr>
        <p:spPr>
          <a:ln/>
        </p:spPr>
        <p:txBody>
          <a:bodyPr/>
          <a:lstStyle>
            <a:lvl1pPr>
              <a:defRPr/>
            </a:lvl1pPr>
          </a:lstStyle>
          <a:p>
            <a:pPr>
              <a:defRPr/>
            </a:pPr>
            <a:fld id="{0153E231-D2BF-42D1-B6F8-945C3F4DB5AE}" type="slidenum">
              <a:rPr lang="en-US" altLang="en-US"/>
              <a:pPr>
                <a:defRPr/>
              </a:pPr>
              <a:t>‹#›</a:t>
            </a:fld>
            <a:endParaRPr lang="en-US" altLang="en-US"/>
          </a:p>
        </p:txBody>
      </p:sp>
    </p:spTree>
    <p:extLst>
      <p:ext uri="{BB962C8B-B14F-4D97-AF65-F5344CB8AC3E}">
        <p14:creationId xmlns:p14="http://schemas.microsoft.com/office/powerpoint/2010/main" val="310540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834686-6303-4ADE-AC09-4C5746566B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A66E28A-B925-4E65-8D24-B57E0F7914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18C4DC8-0CF5-4F97-9A9D-B0F4D5D03C0C}"/>
              </a:ext>
            </a:extLst>
          </p:cNvPr>
          <p:cNvSpPr>
            <a:spLocks noGrp="1" noChangeArrowheads="1"/>
          </p:cNvSpPr>
          <p:nvPr>
            <p:ph type="sldNum" sz="quarter" idx="12"/>
          </p:nvPr>
        </p:nvSpPr>
        <p:spPr>
          <a:ln/>
        </p:spPr>
        <p:txBody>
          <a:bodyPr/>
          <a:lstStyle>
            <a:lvl1pPr>
              <a:defRPr/>
            </a:lvl1pPr>
          </a:lstStyle>
          <a:p>
            <a:pPr>
              <a:defRPr/>
            </a:pPr>
            <a:fld id="{0331DCC2-57A4-4182-9F6B-C2DCB432A299}" type="slidenum">
              <a:rPr lang="en-US" altLang="en-US"/>
              <a:pPr>
                <a:defRPr/>
              </a:pPr>
              <a:t>‹#›</a:t>
            </a:fld>
            <a:endParaRPr lang="en-US" altLang="en-US"/>
          </a:p>
        </p:txBody>
      </p:sp>
    </p:spTree>
    <p:extLst>
      <p:ext uri="{BB962C8B-B14F-4D97-AF65-F5344CB8AC3E}">
        <p14:creationId xmlns:p14="http://schemas.microsoft.com/office/powerpoint/2010/main" val="171181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34702E-35DE-42A2-A290-937CE5172C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8E9B298-8964-4A00-9110-0DBC984AF3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E932F0F-2BCD-48A6-BA37-2D4DE766F6C5}"/>
              </a:ext>
            </a:extLst>
          </p:cNvPr>
          <p:cNvSpPr>
            <a:spLocks noGrp="1" noChangeArrowheads="1"/>
          </p:cNvSpPr>
          <p:nvPr>
            <p:ph type="sldNum" sz="quarter" idx="12"/>
          </p:nvPr>
        </p:nvSpPr>
        <p:spPr>
          <a:ln/>
        </p:spPr>
        <p:txBody>
          <a:bodyPr/>
          <a:lstStyle>
            <a:lvl1pPr>
              <a:defRPr/>
            </a:lvl1pPr>
          </a:lstStyle>
          <a:p>
            <a:pPr>
              <a:defRPr/>
            </a:pPr>
            <a:fld id="{6FB4B438-A833-4EF3-9C33-AD72DE2CC814}" type="slidenum">
              <a:rPr lang="en-US" altLang="en-US"/>
              <a:pPr>
                <a:defRPr/>
              </a:pPr>
              <a:t>‹#›</a:t>
            </a:fld>
            <a:endParaRPr lang="en-US" altLang="en-US"/>
          </a:p>
        </p:txBody>
      </p:sp>
    </p:spTree>
    <p:extLst>
      <p:ext uri="{BB962C8B-B14F-4D97-AF65-F5344CB8AC3E}">
        <p14:creationId xmlns:p14="http://schemas.microsoft.com/office/powerpoint/2010/main" val="382759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4147C9-A3F1-433F-AAFF-6ECA9D478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773EA48-7B33-4777-8A3C-EDB44182DA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94A91A2-B1BE-49B2-A188-D4F95793F6FB}"/>
              </a:ext>
            </a:extLst>
          </p:cNvPr>
          <p:cNvSpPr>
            <a:spLocks noGrp="1" noChangeArrowheads="1"/>
          </p:cNvSpPr>
          <p:nvPr>
            <p:ph type="sldNum" sz="quarter" idx="12"/>
          </p:nvPr>
        </p:nvSpPr>
        <p:spPr>
          <a:ln/>
        </p:spPr>
        <p:txBody>
          <a:bodyPr/>
          <a:lstStyle>
            <a:lvl1pPr>
              <a:defRPr/>
            </a:lvl1pPr>
          </a:lstStyle>
          <a:p>
            <a:pPr>
              <a:defRPr/>
            </a:pPr>
            <a:fld id="{9BB790CD-B251-47C4-8093-16BDA4369A98}" type="slidenum">
              <a:rPr lang="en-US" altLang="en-US"/>
              <a:pPr>
                <a:defRPr/>
              </a:pPr>
              <a:t>‹#›</a:t>
            </a:fld>
            <a:endParaRPr lang="en-US" altLang="en-US"/>
          </a:p>
        </p:txBody>
      </p:sp>
    </p:spTree>
    <p:extLst>
      <p:ext uri="{BB962C8B-B14F-4D97-AF65-F5344CB8AC3E}">
        <p14:creationId xmlns:p14="http://schemas.microsoft.com/office/powerpoint/2010/main" val="2694614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8D967E-F350-40B1-919C-E575A11685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C4E2942-544A-469B-AB2E-7DFA450F28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2D87BED-4BC3-4933-B77A-CF96324A2120}"/>
              </a:ext>
            </a:extLst>
          </p:cNvPr>
          <p:cNvSpPr>
            <a:spLocks noGrp="1" noChangeArrowheads="1"/>
          </p:cNvSpPr>
          <p:nvPr>
            <p:ph type="sldNum" sz="quarter" idx="12"/>
          </p:nvPr>
        </p:nvSpPr>
        <p:spPr>
          <a:ln/>
        </p:spPr>
        <p:txBody>
          <a:bodyPr/>
          <a:lstStyle>
            <a:lvl1pPr>
              <a:defRPr/>
            </a:lvl1pPr>
          </a:lstStyle>
          <a:p>
            <a:pPr>
              <a:defRPr/>
            </a:pPr>
            <a:fld id="{FCBAD56C-4A5D-40BB-A9CB-E8F5FBED69D2}" type="slidenum">
              <a:rPr lang="en-US" altLang="en-US"/>
              <a:pPr>
                <a:defRPr/>
              </a:pPr>
              <a:t>‹#›</a:t>
            </a:fld>
            <a:endParaRPr lang="en-US" altLang="en-US"/>
          </a:p>
        </p:txBody>
      </p:sp>
    </p:spTree>
    <p:extLst>
      <p:ext uri="{BB962C8B-B14F-4D97-AF65-F5344CB8AC3E}">
        <p14:creationId xmlns:p14="http://schemas.microsoft.com/office/powerpoint/2010/main" val="21948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72CA-D7C9-4FEA-9604-9E45C9B4B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FBE9F-3740-46F4-BA0D-C9C2BD4FE6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2A70FD-AF3B-419F-BD61-7885585035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2F51B82-EC1F-4EAA-BD27-D03498B3CA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562F593-CC4F-42B0-BC68-3E594CF7A98E}"/>
              </a:ext>
            </a:extLst>
          </p:cNvPr>
          <p:cNvSpPr>
            <a:spLocks noGrp="1" noChangeArrowheads="1"/>
          </p:cNvSpPr>
          <p:nvPr>
            <p:ph type="sldNum" sz="quarter" idx="12"/>
          </p:nvPr>
        </p:nvSpPr>
        <p:spPr>
          <a:ln/>
        </p:spPr>
        <p:txBody>
          <a:bodyPr/>
          <a:lstStyle>
            <a:lvl1pPr>
              <a:defRPr/>
            </a:lvl1pPr>
          </a:lstStyle>
          <a:p>
            <a:pPr>
              <a:defRPr/>
            </a:pPr>
            <a:fld id="{8A92A56E-C8A7-4C9E-ADC8-9EC5222A4860}" type="slidenum">
              <a:rPr lang="en-US" altLang="en-US"/>
              <a:pPr>
                <a:defRPr/>
              </a:pPr>
              <a:t>‹#›</a:t>
            </a:fld>
            <a:endParaRPr lang="en-US" altLang="en-US"/>
          </a:p>
        </p:txBody>
      </p:sp>
    </p:spTree>
    <p:extLst>
      <p:ext uri="{BB962C8B-B14F-4D97-AF65-F5344CB8AC3E}">
        <p14:creationId xmlns:p14="http://schemas.microsoft.com/office/powerpoint/2010/main" val="3845420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B098DB6-F78D-4B85-96E1-99C3B88C13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DC69AFD-271D-4764-A228-7A2B382F11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8422691-E3A7-4FEC-8503-3D7B10778614}"/>
              </a:ext>
            </a:extLst>
          </p:cNvPr>
          <p:cNvSpPr>
            <a:spLocks noGrp="1" noChangeArrowheads="1"/>
          </p:cNvSpPr>
          <p:nvPr>
            <p:ph type="sldNum" sz="quarter" idx="12"/>
          </p:nvPr>
        </p:nvSpPr>
        <p:spPr>
          <a:ln/>
        </p:spPr>
        <p:txBody>
          <a:bodyPr/>
          <a:lstStyle>
            <a:lvl1pPr>
              <a:defRPr/>
            </a:lvl1pPr>
          </a:lstStyle>
          <a:p>
            <a:pPr>
              <a:defRPr/>
            </a:pPr>
            <a:fld id="{5C9A409D-BB9A-49DD-9EE7-D83C34375027}" type="slidenum">
              <a:rPr lang="en-US" altLang="en-US"/>
              <a:pPr>
                <a:defRPr/>
              </a:pPr>
              <a:t>‹#›</a:t>
            </a:fld>
            <a:endParaRPr lang="en-US" altLang="en-US"/>
          </a:p>
        </p:txBody>
      </p:sp>
    </p:spTree>
    <p:extLst>
      <p:ext uri="{BB962C8B-B14F-4D97-AF65-F5344CB8AC3E}">
        <p14:creationId xmlns:p14="http://schemas.microsoft.com/office/powerpoint/2010/main" val="30963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D7EBEBA-6559-43C8-A599-BC51EB7FD3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F509530-16DF-48D1-B5F5-C98A8D3D85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25ED5AD-6DB9-4ADA-9DB5-F56AF4682986}"/>
              </a:ext>
            </a:extLst>
          </p:cNvPr>
          <p:cNvSpPr>
            <a:spLocks noGrp="1" noChangeArrowheads="1"/>
          </p:cNvSpPr>
          <p:nvPr>
            <p:ph type="sldNum" sz="quarter" idx="12"/>
          </p:nvPr>
        </p:nvSpPr>
        <p:spPr>
          <a:ln/>
        </p:spPr>
        <p:txBody>
          <a:bodyPr/>
          <a:lstStyle>
            <a:lvl1pPr>
              <a:defRPr/>
            </a:lvl1pPr>
          </a:lstStyle>
          <a:p>
            <a:pPr>
              <a:defRPr/>
            </a:pPr>
            <a:fld id="{D42290AD-1421-4630-B7C0-21FD9A44DCC6}" type="slidenum">
              <a:rPr lang="en-US" altLang="en-US"/>
              <a:pPr>
                <a:defRPr/>
              </a:pPr>
              <a:t>‹#›</a:t>
            </a:fld>
            <a:endParaRPr lang="en-US" altLang="en-US"/>
          </a:p>
        </p:txBody>
      </p:sp>
    </p:spTree>
    <p:extLst>
      <p:ext uri="{BB962C8B-B14F-4D97-AF65-F5344CB8AC3E}">
        <p14:creationId xmlns:p14="http://schemas.microsoft.com/office/powerpoint/2010/main" val="450633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17294F-ED2C-4319-8322-B87842BE26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C6B21E-C112-49C0-B351-8DC9BFB9FD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F2E53B-17FF-40B7-B95E-3B5EA6A0F8DF}"/>
              </a:ext>
            </a:extLst>
          </p:cNvPr>
          <p:cNvSpPr>
            <a:spLocks noGrp="1" noChangeArrowheads="1"/>
          </p:cNvSpPr>
          <p:nvPr>
            <p:ph type="sldNum" sz="quarter" idx="12"/>
          </p:nvPr>
        </p:nvSpPr>
        <p:spPr>
          <a:ln/>
        </p:spPr>
        <p:txBody>
          <a:bodyPr/>
          <a:lstStyle>
            <a:lvl1pPr>
              <a:defRPr/>
            </a:lvl1pPr>
          </a:lstStyle>
          <a:p>
            <a:pPr>
              <a:defRPr/>
            </a:pPr>
            <a:fld id="{75FFC0AF-E6C9-435B-9B2B-490DAE1611B5}" type="slidenum">
              <a:rPr lang="en-US" altLang="en-US"/>
              <a:pPr>
                <a:defRPr/>
              </a:pPr>
              <a:t>‹#›</a:t>
            </a:fld>
            <a:endParaRPr lang="en-US" altLang="en-US"/>
          </a:p>
        </p:txBody>
      </p:sp>
    </p:spTree>
    <p:extLst>
      <p:ext uri="{BB962C8B-B14F-4D97-AF65-F5344CB8AC3E}">
        <p14:creationId xmlns:p14="http://schemas.microsoft.com/office/powerpoint/2010/main" val="83857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6CF25D-01B7-4EE7-9F00-9BE73295F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1373C8-96E5-4D5A-A91F-47B21CF73D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0831544-90DD-4DEF-9A1D-A5F26F35E907}"/>
              </a:ext>
            </a:extLst>
          </p:cNvPr>
          <p:cNvSpPr>
            <a:spLocks noGrp="1" noChangeArrowheads="1"/>
          </p:cNvSpPr>
          <p:nvPr>
            <p:ph type="sldNum" sz="quarter" idx="12"/>
          </p:nvPr>
        </p:nvSpPr>
        <p:spPr>
          <a:ln/>
        </p:spPr>
        <p:txBody>
          <a:bodyPr/>
          <a:lstStyle>
            <a:lvl1pPr>
              <a:defRPr/>
            </a:lvl1pPr>
          </a:lstStyle>
          <a:p>
            <a:pPr>
              <a:defRPr/>
            </a:pPr>
            <a:fld id="{B2791A14-4106-4D57-A966-841D28FA2C1F}" type="slidenum">
              <a:rPr lang="en-US" altLang="en-US"/>
              <a:pPr>
                <a:defRPr/>
              </a:pPr>
              <a:t>‹#›</a:t>
            </a:fld>
            <a:endParaRPr lang="en-US" altLang="en-US"/>
          </a:p>
        </p:txBody>
      </p:sp>
    </p:spTree>
    <p:extLst>
      <p:ext uri="{BB962C8B-B14F-4D97-AF65-F5344CB8AC3E}">
        <p14:creationId xmlns:p14="http://schemas.microsoft.com/office/powerpoint/2010/main" val="46788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BBD9-CF4B-4DEB-A668-FEA7D2F09B4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676B1-8B6F-4F0B-A853-A1D3FAF6431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C82BADC-41D0-4B80-AA65-23D5C5658D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50718E5-23F4-422B-994B-512F64D0EF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CFF88CD-BD53-45E5-9CF6-0FFC5772630C}"/>
              </a:ext>
            </a:extLst>
          </p:cNvPr>
          <p:cNvSpPr>
            <a:spLocks noGrp="1" noChangeArrowheads="1"/>
          </p:cNvSpPr>
          <p:nvPr>
            <p:ph type="sldNum" sz="quarter" idx="12"/>
          </p:nvPr>
        </p:nvSpPr>
        <p:spPr>
          <a:ln/>
        </p:spPr>
        <p:txBody>
          <a:bodyPr/>
          <a:lstStyle>
            <a:lvl1pPr>
              <a:defRPr/>
            </a:lvl1pPr>
          </a:lstStyle>
          <a:p>
            <a:pPr>
              <a:defRPr/>
            </a:pPr>
            <a:fld id="{DA354827-1133-449F-BDAB-03364D7A0E7B}" type="slidenum">
              <a:rPr lang="en-US" altLang="en-US"/>
              <a:pPr>
                <a:defRPr/>
              </a:pPr>
              <a:t>‹#›</a:t>
            </a:fld>
            <a:endParaRPr lang="en-US" altLang="en-US"/>
          </a:p>
        </p:txBody>
      </p:sp>
    </p:spTree>
    <p:extLst>
      <p:ext uri="{BB962C8B-B14F-4D97-AF65-F5344CB8AC3E}">
        <p14:creationId xmlns:p14="http://schemas.microsoft.com/office/powerpoint/2010/main" val="71331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720A-3C94-46D2-92B9-A8537EAEA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8EA2-96D3-49F6-8E58-695ADED1DAD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8566F-0663-47BD-A5EB-39E1C6BC7FC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FC58CA-81D9-4D35-9BCA-04BB4F3357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41E814-73F9-4963-A99F-B9A7B95EAB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02EA96C-BB42-4402-B8AF-D2B3BB3E4FBD}"/>
              </a:ext>
            </a:extLst>
          </p:cNvPr>
          <p:cNvSpPr>
            <a:spLocks noGrp="1" noChangeArrowheads="1"/>
          </p:cNvSpPr>
          <p:nvPr>
            <p:ph type="sldNum" sz="quarter" idx="12"/>
          </p:nvPr>
        </p:nvSpPr>
        <p:spPr>
          <a:ln/>
        </p:spPr>
        <p:txBody>
          <a:bodyPr/>
          <a:lstStyle>
            <a:lvl1pPr>
              <a:defRPr/>
            </a:lvl1pPr>
          </a:lstStyle>
          <a:p>
            <a:pPr>
              <a:defRPr/>
            </a:pPr>
            <a:fld id="{9661D88E-8E0D-4CD0-8197-EACF887EDA30}" type="slidenum">
              <a:rPr lang="en-US" altLang="en-US"/>
              <a:pPr>
                <a:defRPr/>
              </a:pPr>
              <a:t>‹#›</a:t>
            </a:fld>
            <a:endParaRPr lang="en-US" altLang="en-US"/>
          </a:p>
        </p:txBody>
      </p:sp>
    </p:spTree>
    <p:extLst>
      <p:ext uri="{BB962C8B-B14F-4D97-AF65-F5344CB8AC3E}">
        <p14:creationId xmlns:p14="http://schemas.microsoft.com/office/powerpoint/2010/main" val="170017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58B6-34D6-4AD3-98BE-7A475D47B51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7553DA-A602-409E-A062-CD108713677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2FAA0A-7EFE-4A7D-A73F-2DC27537F1D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819F76-ADF4-4557-8B83-EDF9601483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C2290A-5C05-4D94-BFA6-637DE3ED0D2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BDEEE64-7749-4DD5-903D-95AEAFD2ED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87D87AE-4EBD-4CB6-87C6-C2EF19BF5D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B16B40A-E341-4B1A-9E24-3B5F17C63766}"/>
              </a:ext>
            </a:extLst>
          </p:cNvPr>
          <p:cNvSpPr>
            <a:spLocks noGrp="1" noChangeArrowheads="1"/>
          </p:cNvSpPr>
          <p:nvPr>
            <p:ph type="sldNum" sz="quarter" idx="12"/>
          </p:nvPr>
        </p:nvSpPr>
        <p:spPr>
          <a:ln/>
        </p:spPr>
        <p:txBody>
          <a:bodyPr/>
          <a:lstStyle>
            <a:lvl1pPr>
              <a:defRPr/>
            </a:lvl1pPr>
          </a:lstStyle>
          <a:p>
            <a:pPr>
              <a:defRPr/>
            </a:pPr>
            <a:fld id="{0C9C957E-CE23-4640-A648-368E38A57B43}" type="slidenum">
              <a:rPr lang="en-US" altLang="en-US"/>
              <a:pPr>
                <a:defRPr/>
              </a:pPr>
              <a:t>‹#›</a:t>
            </a:fld>
            <a:endParaRPr lang="en-US" altLang="en-US"/>
          </a:p>
        </p:txBody>
      </p:sp>
    </p:spTree>
    <p:extLst>
      <p:ext uri="{BB962C8B-B14F-4D97-AF65-F5344CB8AC3E}">
        <p14:creationId xmlns:p14="http://schemas.microsoft.com/office/powerpoint/2010/main" val="161243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7E23-D2ED-4D0F-892A-4317C93F1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92207D-B62A-4041-8157-68CDB50F04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1944503-B457-42EF-A207-C8AAB67794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3311882-23B3-4B5D-AEEB-D92B9D655768}"/>
              </a:ext>
            </a:extLst>
          </p:cNvPr>
          <p:cNvSpPr>
            <a:spLocks noGrp="1" noChangeArrowheads="1"/>
          </p:cNvSpPr>
          <p:nvPr>
            <p:ph type="sldNum" sz="quarter" idx="12"/>
          </p:nvPr>
        </p:nvSpPr>
        <p:spPr>
          <a:ln/>
        </p:spPr>
        <p:txBody>
          <a:bodyPr/>
          <a:lstStyle>
            <a:lvl1pPr>
              <a:defRPr/>
            </a:lvl1pPr>
          </a:lstStyle>
          <a:p>
            <a:pPr>
              <a:defRPr/>
            </a:pPr>
            <a:fld id="{5BE331C6-4885-4987-829E-F1BB365F72B1}" type="slidenum">
              <a:rPr lang="en-US" altLang="en-US"/>
              <a:pPr>
                <a:defRPr/>
              </a:pPr>
              <a:t>‹#›</a:t>
            </a:fld>
            <a:endParaRPr lang="en-US" altLang="en-US"/>
          </a:p>
        </p:txBody>
      </p:sp>
    </p:spTree>
    <p:extLst>
      <p:ext uri="{BB962C8B-B14F-4D97-AF65-F5344CB8AC3E}">
        <p14:creationId xmlns:p14="http://schemas.microsoft.com/office/powerpoint/2010/main" val="57884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EC5EE2-2D77-405A-B33C-B0443D6FF7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859982B-3FE6-4878-B02D-EA62B4E6BC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D3AE9BE-D3DE-4F54-8319-1FD20220DE50}"/>
              </a:ext>
            </a:extLst>
          </p:cNvPr>
          <p:cNvSpPr>
            <a:spLocks noGrp="1" noChangeArrowheads="1"/>
          </p:cNvSpPr>
          <p:nvPr>
            <p:ph type="sldNum" sz="quarter" idx="12"/>
          </p:nvPr>
        </p:nvSpPr>
        <p:spPr>
          <a:ln/>
        </p:spPr>
        <p:txBody>
          <a:bodyPr/>
          <a:lstStyle>
            <a:lvl1pPr>
              <a:defRPr/>
            </a:lvl1pPr>
          </a:lstStyle>
          <a:p>
            <a:pPr>
              <a:defRPr/>
            </a:pPr>
            <a:fld id="{1B818A8F-3BF3-4C77-AEFD-31FD0C3BC993}" type="slidenum">
              <a:rPr lang="en-US" altLang="en-US"/>
              <a:pPr>
                <a:defRPr/>
              </a:pPr>
              <a:t>‹#›</a:t>
            </a:fld>
            <a:endParaRPr lang="en-US" altLang="en-US"/>
          </a:p>
        </p:txBody>
      </p:sp>
    </p:spTree>
    <p:extLst>
      <p:ext uri="{BB962C8B-B14F-4D97-AF65-F5344CB8AC3E}">
        <p14:creationId xmlns:p14="http://schemas.microsoft.com/office/powerpoint/2010/main" val="227273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CE65-CC2C-427D-A5DD-744B9EF28F4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14C8B8-8973-40DC-97EF-EA99C58F61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8DC45B-F9BB-431B-9B1D-366C6069D3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3949E3C-E1CB-4010-B84C-C8AC81DD20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1233E21-37E3-4E40-852F-05D269215F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A3B130E-0599-40FD-A03F-9CEDAC9A8316}"/>
              </a:ext>
            </a:extLst>
          </p:cNvPr>
          <p:cNvSpPr>
            <a:spLocks noGrp="1" noChangeArrowheads="1"/>
          </p:cNvSpPr>
          <p:nvPr>
            <p:ph type="sldNum" sz="quarter" idx="12"/>
          </p:nvPr>
        </p:nvSpPr>
        <p:spPr>
          <a:ln/>
        </p:spPr>
        <p:txBody>
          <a:bodyPr/>
          <a:lstStyle>
            <a:lvl1pPr>
              <a:defRPr/>
            </a:lvl1pPr>
          </a:lstStyle>
          <a:p>
            <a:pPr>
              <a:defRPr/>
            </a:pPr>
            <a:fld id="{019ABBD0-1C75-4268-8271-E7B97F55B363}" type="slidenum">
              <a:rPr lang="en-US" altLang="en-US"/>
              <a:pPr>
                <a:defRPr/>
              </a:pPr>
              <a:t>‹#›</a:t>
            </a:fld>
            <a:endParaRPr lang="en-US" altLang="en-US"/>
          </a:p>
        </p:txBody>
      </p:sp>
    </p:spTree>
    <p:extLst>
      <p:ext uri="{BB962C8B-B14F-4D97-AF65-F5344CB8AC3E}">
        <p14:creationId xmlns:p14="http://schemas.microsoft.com/office/powerpoint/2010/main" val="247635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57B4-1A72-45B5-BD80-09573096DD4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080E5-B923-4AD7-9188-4CA77D666F8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0E4330BF-5035-4BB6-9998-CF564DFE6E1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DAD34A2-4B83-4FB0-AEFE-43CD6B82E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8099EC5-1C19-45BB-BF33-4605F3D182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8F0AC72-CBA1-499B-9E8A-FAF57D64C014}"/>
              </a:ext>
            </a:extLst>
          </p:cNvPr>
          <p:cNvSpPr>
            <a:spLocks noGrp="1" noChangeArrowheads="1"/>
          </p:cNvSpPr>
          <p:nvPr>
            <p:ph type="sldNum" sz="quarter" idx="12"/>
          </p:nvPr>
        </p:nvSpPr>
        <p:spPr>
          <a:ln/>
        </p:spPr>
        <p:txBody>
          <a:bodyPr/>
          <a:lstStyle>
            <a:lvl1pPr>
              <a:defRPr/>
            </a:lvl1pPr>
          </a:lstStyle>
          <a:p>
            <a:pPr>
              <a:defRPr/>
            </a:pPr>
            <a:fld id="{E9A55AA5-8CE4-4662-89E3-07787C51DACA}" type="slidenum">
              <a:rPr lang="en-US" altLang="en-US"/>
              <a:pPr>
                <a:defRPr/>
              </a:pPr>
              <a:t>‹#›</a:t>
            </a:fld>
            <a:endParaRPr lang="en-US" altLang="en-US"/>
          </a:p>
        </p:txBody>
      </p:sp>
    </p:spTree>
    <p:extLst>
      <p:ext uri="{BB962C8B-B14F-4D97-AF65-F5344CB8AC3E}">
        <p14:creationId xmlns:p14="http://schemas.microsoft.com/office/powerpoint/2010/main" val="215828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A053A9-733B-460F-9963-C276E05CABF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DC781F-FE58-43F6-A1A2-EDCEEFA4A5E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BF480E4-76EC-4BFA-845E-BCBE69A6575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D5D5183-9219-41D2-B7E1-502DB65ACD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609C1787-CA91-4439-925D-B5C6BF8AA7B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A3B63C-5A0A-4DBA-B951-84DC6E4FAD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CF1B833-C6E0-46FB-A23C-F4986F4EEA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337713B-F5E7-430C-A59B-1DDF4749622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036185-70A9-42BE-9A12-B66F77F4651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8A873452-E442-4C5E-AA4F-DEECDAFB79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70153418-0622-41A8-B1A5-9138FED9B5B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373DC09-5685-4D12-8DF6-4F8A4E96F1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3" name="Rectangle: Rounded Corners 2">
            <a:extLst>
              <a:ext uri="{FF2B5EF4-FFF2-40B4-BE49-F238E27FC236}">
                <a16:creationId xmlns:a16="http://schemas.microsoft.com/office/drawing/2014/main" id="{1BBC1824-2D85-4E16-8CEF-63034EC2D16E}"/>
              </a:ext>
            </a:extLst>
          </p:cNvPr>
          <p:cNvSpPr/>
          <p:nvPr/>
        </p:nvSpPr>
        <p:spPr>
          <a:xfrm>
            <a:off x="1901489" y="1143000"/>
            <a:ext cx="5352134" cy="1295400"/>
          </a:xfrm>
          <a:prstGeom prst="roundRect">
            <a:avLst/>
          </a:prstGeom>
          <a:solidFill>
            <a:schemeClr val="tx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solidFill>
                  <a:srgbClr val="FFFF00"/>
                </a:solidFill>
              </a:rPr>
              <a:t>Terrible Lizards –</a:t>
            </a:r>
            <a:br>
              <a:rPr lang="en-US" sz="4000" dirty="0">
                <a:solidFill>
                  <a:srgbClr val="FFFF00"/>
                </a:solidFill>
              </a:rPr>
            </a:br>
            <a:r>
              <a:rPr lang="en-US" sz="4000" dirty="0">
                <a:solidFill>
                  <a:srgbClr val="FFFF00"/>
                </a:solidFill>
              </a:rPr>
              <a:t>So What?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Mary Schweitzer, 2011</a:t>
            </a:r>
          </a:p>
        </p:txBody>
      </p:sp>
      <p:sp>
        <p:nvSpPr>
          <p:cNvPr id="8" name="Rectangle 7">
            <a:extLst>
              <a:ext uri="{FF2B5EF4-FFF2-40B4-BE49-F238E27FC236}">
                <a16:creationId xmlns:a16="http://schemas.microsoft.com/office/drawing/2014/main" id="{CA9FB3E5-F12F-4ED8-A3D9-60728186F141}"/>
              </a:ext>
            </a:extLst>
          </p:cNvPr>
          <p:cNvSpPr/>
          <p:nvPr/>
        </p:nvSpPr>
        <p:spPr>
          <a:xfrm>
            <a:off x="4821382" y="1632696"/>
            <a:ext cx="3648364" cy="4149263"/>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200"/>
              </a:spcAft>
            </a:pPr>
            <a:r>
              <a:rPr lang="en-US" sz="3000" dirty="0"/>
              <a:t>Fossils / eggs (Jack Horner).</a:t>
            </a:r>
          </a:p>
          <a:p>
            <a:pPr>
              <a:spcAft>
                <a:spcPts val="1200"/>
              </a:spcAft>
            </a:pPr>
            <a:r>
              <a:rPr lang="en-US" sz="3000" dirty="0"/>
              <a:t>Blood vessels and red blood cells in ‘68 million year old dinosaur’?? </a:t>
            </a:r>
          </a:p>
          <a:p>
            <a:pPr>
              <a:spcAft>
                <a:spcPts val="600"/>
              </a:spcAft>
            </a:pPr>
            <a:r>
              <a:rPr lang="en-US" sz="3000" dirty="0"/>
              <a:t>She, an evolutionist, old-earther, fired!</a:t>
            </a:r>
          </a:p>
        </p:txBody>
      </p:sp>
      <p:pic>
        <p:nvPicPr>
          <p:cNvPr id="3" name="Picture 2" descr="A close up of smoke&#10;&#10;Description automatically generated">
            <a:extLst>
              <a:ext uri="{FF2B5EF4-FFF2-40B4-BE49-F238E27FC236}">
                <a16:creationId xmlns:a16="http://schemas.microsoft.com/office/drawing/2014/main" id="{6A97918F-A14C-493B-9E37-DA51658AF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913" y="1503391"/>
            <a:ext cx="3184716" cy="1910829"/>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CADEC60C-CBE9-4AA5-A30B-4DB612754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441" y="3515280"/>
            <a:ext cx="3212326" cy="2432103"/>
          </a:xfrm>
          <a:prstGeom prst="rect">
            <a:avLst/>
          </a:prstGeom>
        </p:spPr>
      </p:pic>
    </p:spTree>
    <p:extLst>
      <p:ext uri="{BB962C8B-B14F-4D97-AF65-F5344CB8AC3E}">
        <p14:creationId xmlns:p14="http://schemas.microsoft.com/office/powerpoint/2010/main" val="326443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Mark Armitage, 2013</a:t>
            </a:r>
          </a:p>
        </p:txBody>
      </p:sp>
      <p:sp>
        <p:nvSpPr>
          <p:cNvPr id="8" name="Rectangle 7">
            <a:extLst>
              <a:ext uri="{FF2B5EF4-FFF2-40B4-BE49-F238E27FC236}">
                <a16:creationId xmlns:a16="http://schemas.microsoft.com/office/drawing/2014/main" id="{CA9FB3E5-F12F-4ED8-A3D9-60728186F141}"/>
              </a:ext>
            </a:extLst>
          </p:cNvPr>
          <p:cNvSpPr/>
          <p:nvPr/>
        </p:nvSpPr>
        <p:spPr>
          <a:xfrm>
            <a:off x="849752" y="1503392"/>
            <a:ext cx="7444510" cy="4444826"/>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sz="3000" dirty="0" err="1"/>
              <a:t>CSUNorthridge</a:t>
            </a:r>
            <a:r>
              <a:rPr lang="en-US" sz="3000" dirty="0"/>
              <a:t>: soft tissues in triceratops fossil found in Montana…</a:t>
            </a:r>
          </a:p>
          <a:p>
            <a:pPr>
              <a:spcAft>
                <a:spcPts val="600"/>
              </a:spcAft>
            </a:pPr>
            <a:r>
              <a:rPr lang="en-US" sz="3000" dirty="0"/>
              <a:t>	4000 years ago…</a:t>
            </a:r>
          </a:p>
          <a:p>
            <a:pPr>
              <a:spcAft>
                <a:spcPts val="1200"/>
              </a:spcAft>
            </a:pPr>
            <a:r>
              <a:rPr lang="en-US" sz="3000" dirty="0"/>
              <a:t>		Fired!</a:t>
            </a:r>
          </a:p>
        </p:txBody>
      </p:sp>
      <p:sp>
        <p:nvSpPr>
          <p:cNvPr id="2" name="Rectangle 1">
            <a:extLst>
              <a:ext uri="{FF2B5EF4-FFF2-40B4-BE49-F238E27FC236}">
                <a16:creationId xmlns:a16="http://schemas.microsoft.com/office/drawing/2014/main" id="{02C6A064-A673-4777-BFC3-5CF4CAA75ACD}"/>
              </a:ext>
            </a:extLst>
          </p:cNvPr>
          <p:cNvSpPr/>
          <p:nvPr/>
        </p:nvSpPr>
        <p:spPr>
          <a:xfrm>
            <a:off x="1939632" y="3740730"/>
            <a:ext cx="5273964" cy="1089891"/>
          </a:xfrm>
          <a:prstGeom prst="rect">
            <a:avLst/>
          </a:prstGeom>
          <a:solidFill>
            <a:schemeClr val="tx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“We will not tolerate religion</a:t>
            </a:r>
            <a:br>
              <a:rPr lang="en-US" sz="3200" dirty="0"/>
            </a:br>
            <a:r>
              <a:rPr lang="en-US" sz="3200" dirty="0"/>
              <a:t>in this department!”</a:t>
            </a:r>
          </a:p>
        </p:txBody>
      </p:sp>
    </p:spTree>
    <p:extLst>
      <p:ext uri="{BB962C8B-B14F-4D97-AF65-F5344CB8AC3E}">
        <p14:creationId xmlns:p14="http://schemas.microsoft.com/office/powerpoint/2010/main" val="892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801093" y="92365"/>
            <a:ext cx="5541818" cy="1126836"/>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Mark Armitage:</a:t>
            </a:r>
            <a:br>
              <a:rPr lang="en-US" sz="3600" dirty="0"/>
            </a:br>
            <a:r>
              <a:rPr lang="en-US" sz="3600" dirty="0"/>
              <a:t>4000 year old triceratops</a:t>
            </a:r>
          </a:p>
        </p:txBody>
      </p:sp>
      <p:pic>
        <p:nvPicPr>
          <p:cNvPr id="5" name="Picture 4" descr="A close up of a dinosaur&#10;&#10;Description automatically generated">
            <a:extLst>
              <a:ext uri="{FF2B5EF4-FFF2-40B4-BE49-F238E27FC236}">
                <a16:creationId xmlns:a16="http://schemas.microsoft.com/office/drawing/2014/main" id="{BBCAA5B4-AD2B-4F5D-B3AF-E1CCA1FC5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555" y="1253706"/>
            <a:ext cx="6996026" cy="5604293"/>
          </a:xfrm>
          <a:prstGeom prst="rect">
            <a:avLst/>
          </a:prstGeom>
        </p:spPr>
      </p:pic>
      <p:sp>
        <p:nvSpPr>
          <p:cNvPr id="2" name="Rectangle 1">
            <a:extLst>
              <a:ext uri="{FF2B5EF4-FFF2-40B4-BE49-F238E27FC236}">
                <a16:creationId xmlns:a16="http://schemas.microsoft.com/office/drawing/2014/main" id="{2FFF08AB-7524-4BFD-B61E-05EDBEA16BCB}"/>
              </a:ext>
            </a:extLst>
          </p:cNvPr>
          <p:cNvSpPr/>
          <p:nvPr/>
        </p:nvSpPr>
        <p:spPr>
          <a:xfrm>
            <a:off x="1764141" y="1330036"/>
            <a:ext cx="5624946" cy="1376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CSUN, 2013</a:t>
            </a:r>
          </a:p>
          <a:p>
            <a:pPr algn="ctr"/>
            <a:r>
              <a:rPr lang="en-US" sz="3000" dirty="0"/>
              <a:t>Found soft tissues in triceratops</a:t>
            </a:r>
          </a:p>
          <a:p>
            <a:pPr algn="ctr"/>
            <a:r>
              <a:rPr lang="en-US" sz="3000" dirty="0"/>
              <a:t>Montana: 4000 years ago</a:t>
            </a:r>
          </a:p>
        </p:txBody>
      </p:sp>
    </p:spTree>
    <p:extLst>
      <p:ext uri="{BB962C8B-B14F-4D97-AF65-F5344CB8AC3E}">
        <p14:creationId xmlns:p14="http://schemas.microsoft.com/office/powerpoint/2010/main" val="252124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Dishonest tactics</a:t>
            </a:r>
          </a:p>
        </p:txBody>
      </p:sp>
      <p:sp>
        <p:nvSpPr>
          <p:cNvPr id="8" name="Rectangle 7">
            <a:extLst>
              <a:ext uri="{FF2B5EF4-FFF2-40B4-BE49-F238E27FC236}">
                <a16:creationId xmlns:a16="http://schemas.microsoft.com/office/drawing/2014/main" id="{CA9FB3E5-F12F-4ED8-A3D9-60728186F141}"/>
              </a:ext>
            </a:extLst>
          </p:cNvPr>
          <p:cNvSpPr/>
          <p:nvPr/>
        </p:nvSpPr>
        <p:spPr>
          <a:xfrm>
            <a:off x="498761" y="1521864"/>
            <a:ext cx="8155709" cy="486970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200"/>
              </a:spcAft>
            </a:pPr>
            <a:r>
              <a:rPr lang="en-US" sz="3200" dirty="0">
                <a:latin typeface="Times New Roman" panose="02020603050405020304" pitchFamily="18" charset="0"/>
                <a:cs typeface="Times New Roman" panose="02020603050405020304" pitchFamily="18" charset="0"/>
              </a:rPr>
              <a:t>College professor challenges believer:</a:t>
            </a:r>
          </a:p>
          <a:p>
            <a:pPr>
              <a:spcAft>
                <a:spcPts val="1200"/>
              </a:spcAft>
            </a:pPr>
            <a:r>
              <a:rPr lang="en-US" sz="2400" dirty="0">
                <a:solidFill>
                  <a:schemeClr val="bg1">
                    <a:lumMod val="95000"/>
                  </a:schemeClr>
                </a:solidFill>
                <a:latin typeface="Times New Roman" panose="02020603050405020304" pitchFamily="18" charset="0"/>
                <a:ea typeface="Times New Roman" panose="02020603050405020304" pitchFamily="18" charset="0"/>
              </a:rPr>
              <a:t>1.  </a:t>
            </a:r>
            <a:r>
              <a:rPr lang="en-US" sz="3200" dirty="0">
                <a:latin typeface="Times New Roman" panose="02020603050405020304" pitchFamily="18" charset="0"/>
                <a:ea typeface="Times New Roman" panose="02020603050405020304" pitchFamily="18" charset="0"/>
              </a:rPr>
              <a:t>How can you see distant starlight in a young universe?  </a:t>
            </a:r>
            <a:r>
              <a:rPr lang="en-US" sz="2400" dirty="0">
                <a:solidFill>
                  <a:schemeClr val="bg1">
                    <a:lumMod val="95000"/>
                  </a:schemeClr>
                </a:solidFill>
                <a:latin typeface="Times New Roman" panose="02020603050405020304" pitchFamily="18" charset="0"/>
                <a:ea typeface="Times New Roman" panose="02020603050405020304" pitchFamily="18" charset="0"/>
              </a:rPr>
              <a:t>2.  </a:t>
            </a:r>
            <a:r>
              <a:rPr lang="en-US" sz="3200" dirty="0">
                <a:latin typeface="Times New Roman" panose="02020603050405020304" pitchFamily="18" charset="0"/>
                <a:ea typeface="Times New Roman" panose="02020603050405020304" pitchFamily="18" charset="0"/>
              </a:rPr>
              <a:t>If a global flood, where did all the water come from?  …where did it go? </a:t>
            </a:r>
          </a:p>
          <a:p>
            <a:pPr defTabSz="396875">
              <a:spcAft>
                <a:spcPts val="1800"/>
              </a:spcAft>
            </a:pPr>
            <a:r>
              <a:rPr lang="en-US" sz="3000" dirty="0">
                <a:solidFill>
                  <a:srgbClr val="FFFF00"/>
                </a:solidFill>
              </a:rPr>
              <a:t>	If fail to answer, belief in Bible is irrational.</a:t>
            </a:r>
          </a:p>
          <a:p>
            <a:pPr defTabSz="396875">
              <a:spcAft>
                <a:spcPts val="1200"/>
              </a:spcAft>
            </a:pPr>
            <a:r>
              <a:rPr lang="en-US" sz="3000" dirty="0">
                <a:solidFill>
                  <a:schemeClr val="bg1"/>
                </a:solidFill>
              </a:rPr>
              <a:t>What if . . .</a:t>
            </a:r>
          </a:p>
          <a:p>
            <a:pPr defTabSz="396875">
              <a:spcAft>
                <a:spcPts val="1200"/>
              </a:spcAft>
            </a:pPr>
            <a:r>
              <a:rPr lang="en-US" sz="3000" dirty="0">
                <a:solidFill>
                  <a:srgbClr val="CCFFFF"/>
                </a:solidFill>
              </a:rPr>
              <a:t>How did life come from non-living chemicals?</a:t>
            </a:r>
          </a:p>
          <a:p>
            <a:pPr defTabSz="396875">
              <a:spcAft>
                <a:spcPts val="1200"/>
              </a:spcAft>
            </a:pPr>
            <a:r>
              <a:rPr lang="en-US" sz="3000" dirty="0">
                <a:solidFill>
                  <a:srgbClr val="FFFF00"/>
                </a:solidFill>
              </a:rPr>
              <a:t>	If fail to answer, belief in evolution is . . . ?</a:t>
            </a:r>
          </a:p>
        </p:txBody>
      </p:sp>
    </p:spTree>
    <p:extLst>
      <p:ext uri="{BB962C8B-B14F-4D97-AF65-F5344CB8AC3E}">
        <p14:creationId xmlns:p14="http://schemas.microsoft.com/office/powerpoint/2010/main" val="32001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BC1824-2D85-4E16-8CEF-63034EC2D16E}"/>
              </a:ext>
            </a:extLst>
          </p:cNvPr>
          <p:cNvSpPr/>
          <p:nvPr/>
        </p:nvSpPr>
        <p:spPr>
          <a:xfrm>
            <a:off x="2204197" y="831273"/>
            <a:ext cx="4751765" cy="498764"/>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Verdana" panose="020B0604030504040204" pitchFamily="34" charset="0"/>
                <a:ea typeface="Verdana" panose="020B0604030504040204" pitchFamily="34" charset="0"/>
              </a:rPr>
              <a:t>I. </a:t>
            </a:r>
            <a:r>
              <a:rPr lang="en-US" sz="2400" dirty="0">
                <a:solidFill>
                  <a:schemeClr val="bg1"/>
                </a:solidFill>
              </a:rPr>
              <a:t>Would Evolutionists Deceive?</a:t>
            </a:r>
          </a:p>
        </p:txBody>
      </p:sp>
      <p:sp>
        <p:nvSpPr>
          <p:cNvPr id="4" name="Rectangle: Rounded Corners 3">
            <a:extLst>
              <a:ext uri="{FF2B5EF4-FFF2-40B4-BE49-F238E27FC236}">
                <a16:creationId xmlns:a16="http://schemas.microsoft.com/office/drawing/2014/main" id="{BF6CE30D-D921-49D4-936C-404BE754D5F4}"/>
              </a:ext>
            </a:extLst>
          </p:cNvPr>
          <p:cNvSpPr/>
          <p:nvPr/>
        </p:nvSpPr>
        <p:spPr>
          <a:xfrm>
            <a:off x="1413168" y="1558636"/>
            <a:ext cx="6324599" cy="1524000"/>
          </a:xfrm>
          <a:prstGeom prst="round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3">
                    <a:lumMod val="75000"/>
                  </a:schemeClr>
                </a:solidFill>
                <a:latin typeface="Verdana" panose="020B0604030504040204" pitchFamily="34" charset="0"/>
                <a:ea typeface="Verdana" panose="020B0604030504040204" pitchFamily="34" charset="0"/>
              </a:rPr>
              <a:t>II. </a:t>
            </a:r>
            <a:r>
              <a:rPr lang="en-US" sz="3800" dirty="0">
                <a:solidFill>
                  <a:schemeClr val="accent3">
                    <a:lumMod val="75000"/>
                  </a:schemeClr>
                </a:solidFill>
              </a:rPr>
              <a:t>Were Dragons Real?</a:t>
            </a:r>
          </a:p>
        </p:txBody>
      </p:sp>
    </p:spTree>
    <p:extLst>
      <p:ext uri="{BB962C8B-B14F-4D97-AF65-F5344CB8AC3E}">
        <p14:creationId xmlns:p14="http://schemas.microsoft.com/office/powerpoint/2010/main" val="31400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525173"/>
          </a:xfrm>
        </p:spPr>
        <p:txBody>
          <a:bodyPr/>
          <a:lstStyle/>
          <a:p>
            <a:r>
              <a:rPr lang="en-US" sz="3600" dirty="0">
                <a:solidFill>
                  <a:schemeClr val="bg1"/>
                </a:solidFill>
              </a:rPr>
              <a:t>Job 7:12</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667332"/>
            <a:ext cx="8610600" cy="5890486"/>
          </a:xfrm>
        </p:spPr>
        <p:txBody>
          <a:bodyPr/>
          <a:lstStyle/>
          <a:p>
            <a:pPr marL="0" indent="0">
              <a:spcAft>
                <a:spcPts val="0"/>
              </a:spcAft>
              <a:buNone/>
            </a:pPr>
            <a:r>
              <a:rPr lang="en-US" sz="3000" dirty="0">
                <a:solidFill>
                  <a:schemeClr val="bg1"/>
                </a:solidFill>
                <a:ea typeface="Verdana" panose="020B0604030504040204" pitchFamily="34" charset="0"/>
                <a:cs typeface="Times New Roman" panose="02020603050405020304" pitchFamily="18" charset="0"/>
              </a:rPr>
              <a:t>Sea monster, </a:t>
            </a:r>
            <a:r>
              <a:rPr lang="en-US" sz="3000" dirty="0">
                <a:solidFill>
                  <a:schemeClr val="bg1"/>
                </a:solidFill>
                <a:ea typeface="Times New Roman" panose="02020603050405020304" pitchFamily="18" charset="0"/>
              </a:rPr>
              <a:t>sea-dragon, i.e., serpent-like monster …dragon, i.e., a serpent-like monster that lives on land …possibly a sea monster.</a:t>
            </a:r>
            <a:r>
              <a:rPr lang="en-US" sz="3000" u="sng" dirty="0">
                <a:solidFill>
                  <a:schemeClr val="bg1"/>
                </a:solidFill>
                <a:ea typeface="Times New Roman" panose="02020603050405020304" pitchFamily="18" charset="0"/>
              </a:rPr>
              <a:t> </a:t>
            </a:r>
            <a:endParaRPr lang="en-US" sz="3000" dirty="0">
              <a:solidFill>
                <a:schemeClr val="bg1"/>
              </a:solidFill>
              <a:ea typeface="Verdana" panose="020B0604030504040204" pitchFamily="34" charset="0"/>
              <a:cs typeface="Times New Roman" panose="02020603050405020304" pitchFamily="18" charset="0"/>
            </a:endParaRPr>
          </a:p>
          <a:p>
            <a:pPr marL="0" indent="0">
              <a:buNone/>
            </a:pPr>
            <a:r>
              <a:rPr lang="en-US" sz="3000" dirty="0">
                <a:solidFill>
                  <a:schemeClr val="bg1"/>
                </a:solidFill>
                <a:ea typeface="Verdana" panose="020B0604030504040204" pitchFamily="34" charset="0"/>
                <a:cs typeface="Times New Roman" panose="02020603050405020304" pitchFamily="18" charset="0"/>
              </a:rPr>
              <a:t>Is.27:1, </a:t>
            </a:r>
            <a:r>
              <a:rPr lang="en-US" sz="2800" dirty="0">
                <a:solidFill>
                  <a:srgbClr val="FFFF99"/>
                </a:solidFill>
              </a:rPr>
              <a:t>In that day the Lord with His severe sword, great and strong, Will punish Leviathan the fleeing serpent, Leviathan that twisted serpent; And He will slay the reptile that is in the sea</a:t>
            </a:r>
            <a:r>
              <a:rPr lang="en-US" sz="2800" i="1" dirty="0">
                <a:solidFill>
                  <a:srgbClr val="FFFF99"/>
                </a:solidFill>
              </a:rPr>
              <a:t>.</a:t>
            </a:r>
          </a:p>
          <a:p>
            <a:pPr marL="0" indent="0" algn="just">
              <a:buNone/>
            </a:pPr>
            <a:r>
              <a:rPr lang="en-US" sz="3000" dirty="0">
                <a:solidFill>
                  <a:schemeClr val="bg1"/>
                </a:solidFill>
                <a:ea typeface="Verdana" panose="020B0604030504040204" pitchFamily="34" charset="0"/>
                <a:cs typeface="Times New Roman" panose="02020603050405020304" pitchFamily="18" charset="0"/>
              </a:rPr>
              <a:t>Ezk.32:2</a:t>
            </a:r>
            <a:r>
              <a:rPr lang="en-US" sz="3000" dirty="0">
                <a:solidFill>
                  <a:schemeClr val="bg1">
                    <a:lumMod val="95000"/>
                  </a:schemeClr>
                </a:solidFill>
                <a:ea typeface="Verdana" panose="020B0604030504040204" pitchFamily="34" charset="0"/>
                <a:cs typeface="Times New Roman" panose="02020603050405020304" pitchFamily="18" charset="0"/>
              </a:rPr>
              <a:t>, </a:t>
            </a:r>
            <a:r>
              <a:rPr lang="en-US" sz="2800" dirty="0">
                <a:solidFill>
                  <a:srgbClr val="FFFF99"/>
                </a:solidFill>
              </a:rPr>
              <a:t>“Son of man, take up a lamentation for Pharaoh king of Egypt, and say to him: ‘You are like a young lion among the nations, And you are like a monster in the seas, Bursting forth in your rivers, Troubling the waters with your feet, And fouling their rivers.’”</a:t>
            </a:r>
          </a:p>
          <a:p>
            <a:r>
              <a:rPr lang="en-US" sz="2800" dirty="0">
                <a:solidFill>
                  <a:schemeClr val="bg1">
                    <a:lumMod val="95000"/>
                  </a:schemeClr>
                </a:solidFill>
              </a:rPr>
              <a:t> </a:t>
            </a:r>
            <a:endParaRPr lang="en-US" sz="2800" dirty="0">
              <a:solidFill>
                <a:schemeClr val="bg1">
                  <a:lumMod val="95000"/>
                </a:schemeClr>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94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chemeClr val="bg1"/>
                </a:solidFill>
              </a:rPr>
              <a:t>World Book</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72128"/>
            <a:ext cx="8610600" cy="5562600"/>
          </a:xfrm>
        </p:spPr>
        <p:txBody>
          <a:bodyPr/>
          <a:lstStyle/>
          <a:p>
            <a:pPr marL="0" indent="0">
              <a:spcAft>
                <a:spcPts val="900"/>
              </a:spcAft>
              <a:buNone/>
            </a:pPr>
            <a:r>
              <a:rPr lang="en-US" dirty="0">
                <a:solidFill>
                  <a:schemeClr val="bg1"/>
                </a:solidFill>
                <a:latin typeface="Calibri" panose="020F0502020204030204" pitchFamily="34" charset="0"/>
                <a:ea typeface="Verdana" panose="020B0604030504040204" pitchFamily="34" charset="0"/>
              </a:rPr>
              <a:t>“D</a:t>
            </a:r>
            <a:r>
              <a:rPr lang="en-US" dirty="0">
                <a:solidFill>
                  <a:schemeClr val="bg1"/>
                </a:solidFill>
                <a:latin typeface="Calibri" panose="020F0502020204030204" pitchFamily="34" charset="0"/>
                <a:ea typeface="Times New Roman" panose="02020603050405020304" pitchFamily="18" charset="0"/>
              </a:rPr>
              <a:t>ragons of legend are strangely like actual creatures that have lived in the past.  They are much like the great reptiles which inhabited the earth long before man is supposed to have appeared on earth.   Dragons were generally evil and destructive.  Every country had them in its mythology.  Dragons were generally evil and destructive.  Every country had them in its mythology.”   </a:t>
            </a:r>
            <a:r>
              <a:rPr lang="en-US" dirty="0">
                <a:solidFill>
                  <a:srgbClr val="FFFF99"/>
                </a:solidFill>
                <a:latin typeface="Calibri" panose="020F0502020204030204" pitchFamily="34" charset="0"/>
                <a:ea typeface="Times New Roman" panose="02020603050405020304" pitchFamily="18" charset="0"/>
              </a:rPr>
              <a:t>They are drawn and described with uniformity. </a:t>
            </a:r>
            <a:endParaRPr lang="en-US" dirty="0">
              <a:solidFill>
                <a:srgbClr val="FFFF99"/>
              </a:solidFill>
              <a:latin typeface="Times New Roman" panose="02020603050405020304" pitchFamily="18" charset="0"/>
              <a:ea typeface="Times New Roman" panose="02020603050405020304" pitchFamily="18" charset="0"/>
            </a:endParaRPr>
          </a:p>
          <a:p>
            <a:pPr marL="0" indent="0">
              <a:spcAft>
                <a:spcPts val="0"/>
              </a:spcAft>
              <a:buNone/>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1481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chemeClr val="bg1"/>
                </a:solidFill>
              </a:rPr>
              <a:t>Alexander, India, 330 BC</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90600"/>
            <a:ext cx="8610600" cy="5562600"/>
          </a:xfrm>
        </p:spPr>
        <p:txBody>
          <a:bodyPr/>
          <a:lstStyle/>
          <a:p>
            <a:pPr marL="0" indent="0">
              <a:spcAft>
                <a:spcPts val="900"/>
              </a:spcAft>
              <a:buNone/>
            </a:pPr>
            <a:r>
              <a:rPr lang="en-US" sz="3400" dirty="0">
                <a:solidFill>
                  <a:schemeClr val="bg1"/>
                </a:solidFill>
                <a:latin typeface="Calibri" panose="020F0502020204030204" pitchFamily="34" charset="0"/>
                <a:ea typeface="Verdana" panose="020B0604030504040204" pitchFamily="34" charset="0"/>
              </a:rPr>
              <a:t>“</a:t>
            </a:r>
            <a:r>
              <a:rPr lang="en-US" sz="3400" dirty="0">
                <a:solidFill>
                  <a:schemeClr val="bg1"/>
                </a:solidFill>
                <a:latin typeface="Times New Roman" panose="02020603050405020304" pitchFamily="18" charset="0"/>
                <a:ea typeface="Verdana" panose="020B0604030504040204" pitchFamily="34" charset="0"/>
              </a:rPr>
              <a:t>B</a:t>
            </a:r>
            <a:r>
              <a:rPr lang="en-US" sz="3400" dirty="0">
                <a:solidFill>
                  <a:schemeClr val="bg1"/>
                </a:solidFill>
                <a:latin typeface="Times New Roman" panose="02020603050405020304" pitchFamily="18" charset="0"/>
                <a:ea typeface="Times New Roman" panose="02020603050405020304" pitchFamily="18" charset="0"/>
              </a:rPr>
              <a:t>rought back reports of a great hissing dragon living in a cave, which people were worshiping as a god.’   One of his lieutenants (</a:t>
            </a:r>
            <a:r>
              <a:rPr lang="en-US" sz="3400" dirty="0" err="1">
                <a:solidFill>
                  <a:schemeClr val="bg1"/>
                </a:solidFill>
                <a:latin typeface="Times New Roman" panose="02020603050405020304" pitchFamily="18" charset="0"/>
                <a:ea typeface="Times New Roman" panose="02020603050405020304" pitchFamily="18" charset="0"/>
              </a:rPr>
              <a:t>Onesicritus</a:t>
            </a:r>
            <a:r>
              <a:rPr lang="en-US" sz="3400" dirty="0">
                <a:solidFill>
                  <a:schemeClr val="bg1"/>
                </a:solidFill>
                <a:latin typeface="Times New Roman" panose="02020603050405020304" pitchFamily="18" charset="0"/>
                <a:ea typeface="Times New Roman" panose="02020603050405020304" pitchFamily="18" charset="0"/>
              </a:rPr>
              <a:t>) said the Indian king </a:t>
            </a:r>
            <a:r>
              <a:rPr lang="en-US" sz="3400" dirty="0" err="1">
                <a:solidFill>
                  <a:schemeClr val="bg1"/>
                </a:solidFill>
                <a:latin typeface="Times New Roman" panose="02020603050405020304" pitchFamily="18" charset="0"/>
                <a:ea typeface="Times New Roman" panose="02020603050405020304" pitchFamily="18" charset="0"/>
              </a:rPr>
              <a:t>Abisarus</a:t>
            </a:r>
            <a:r>
              <a:rPr lang="en-US" sz="3400" dirty="0">
                <a:solidFill>
                  <a:schemeClr val="bg1"/>
                </a:solidFill>
                <a:latin typeface="Times New Roman" panose="02020603050405020304" pitchFamily="18" charset="0"/>
                <a:ea typeface="Times New Roman" panose="02020603050405020304" pitchFamily="18" charset="0"/>
              </a:rPr>
              <a:t> kept serpents 120-210 feet long.   Subsequent Greek rulers are said to have brought dragons back alive from Ethiopia.”</a:t>
            </a:r>
            <a:r>
              <a:rPr lang="en-US" sz="3400" dirty="0">
                <a:latin typeface="Times New Roman" panose="02020603050405020304" pitchFamily="18" charset="0"/>
                <a:ea typeface="Times New Roman" panose="02020603050405020304" pitchFamily="18" charset="0"/>
              </a:rPr>
              <a:t>. </a:t>
            </a:r>
            <a:endParaRPr lang="en-US" sz="34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7271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chemeClr val="bg1"/>
                </a:solidFill>
              </a:rPr>
              <a:t>Marco Polo</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713519"/>
            <a:ext cx="8610600" cy="5862771"/>
          </a:xfrm>
        </p:spPr>
        <p:txBody>
          <a:bodyPr/>
          <a:lstStyle/>
          <a:p>
            <a:pPr marL="0" indent="0">
              <a:spcAft>
                <a:spcPts val="0"/>
              </a:spcAft>
              <a:buNone/>
            </a:pPr>
            <a:r>
              <a:rPr lang="en-US" dirty="0">
                <a:solidFill>
                  <a:schemeClr val="bg1"/>
                </a:solidFill>
                <a:latin typeface="Calibri" panose="020F0502020204030204" pitchFamily="34" charset="0"/>
                <a:ea typeface="Verdana" panose="020B0604030504040204" pitchFamily="34" charset="0"/>
              </a:rPr>
              <a:t>Travelled through Asia, Persia, China, Indonesia (1271-1291).  </a:t>
            </a:r>
            <a:r>
              <a:rPr lang="en-US" dirty="0">
                <a:solidFill>
                  <a:schemeClr val="bg1"/>
                </a:solidFill>
                <a:latin typeface="Calibri" panose="020F0502020204030204" pitchFamily="34" charset="0"/>
                <a:ea typeface="Times New Roman" panose="02020603050405020304" pitchFamily="18" charset="0"/>
              </a:rPr>
              <a:t>His book details varieties of animals.  Ch.49: a dragon he found in a province named Karajan.  People of the area killed them.  ‘Here are found snakes and huge serpents, 10 paces in length, 10 spans in girth (50’ long, 100</a:t>
            </a: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chemeClr val="bg1"/>
                </a:solidFill>
                <a:latin typeface="Calibri" panose="020F0502020204030204" pitchFamily="34" charset="0"/>
                <a:ea typeface="Times New Roman" panose="02020603050405020304" pitchFamily="18" charset="0"/>
              </a:rPr>
              <a:t> around).  They have two short legs, each with 3 claws, eyes larger than a loaf and very glaring.  The jaws are wide enough to swallow a man; the teeth are large and sharp; their whole appearance is so </a:t>
            </a:r>
            <a:r>
              <a:rPr lang="en-US" dirty="0" err="1">
                <a:solidFill>
                  <a:schemeClr val="bg1"/>
                </a:solidFill>
                <a:latin typeface="Calibri" panose="020F0502020204030204" pitchFamily="34" charset="0"/>
                <a:ea typeface="Times New Roman" panose="02020603050405020304" pitchFamily="18" charset="0"/>
              </a:rPr>
              <a:t>formid</a:t>
            </a:r>
            <a:r>
              <a:rPr lang="en-US" dirty="0">
                <a:solidFill>
                  <a:schemeClr val="bg1"/>
                </a:solidFill>
                <a:latin typeface="Calibri" panose="020F0502020204030204" pitchFamily="34" charset="0"/>
                <a:ea typeface="Times New Roman" panose="02020603050405020304" pitchFamily="18" charset="0"/>
              </a:rPr>
              <a:t>-able that neither man, nor any kind of animal can approach them without terror.  </a:t>
            </a:r>
            <a:endParaRPr lang="en-US" dirty="0">
              <a:solidFill>
                <a:schemeClr val="bg1"/>
              </a:solidFill>
              <a:latin typeface="Times New Roman" panose="02020603050405020304" pitchFamily="18" charset="0"/>
              <a:ea typeface="Times New Roman" panose="02020603050405020304" pitchFamily="18" charset="0"/>
            </a:endParaRPr>
          </a:p>
          <a:p>
            <a:pPr marL="0" indent="0">
              <a:spcAft>
                <a:spcPts val="900"/>
              </a:spcAft>
              <a:buNone/>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1182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chemeClr val="bg1"/>
                </a:solidFill>
              </a:rPr>
              <a:t>Worldwide Flood</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713519"/>
            <a:ext cx="8610600" cy="5862771"/>
          </a:xfrm>
        </p:spPr>
        <p:txBody>
          <a:bodyPr/>
          <a:lstStyle/>
          <a:p>
            <a:pPr marL="0" indent="0">
              <a:spcAft>
                <a:spcPts val="0"/>
              </a:spcAft>
              <a:buNone/>
            </a:pPr>
            <a:r>
              <a:rPr lang="en-US" dirty="0">
                <a:solidFill>
                  <a:schemeClr val="bg1"/>
                </a:solidFill>
                <a:latin typeface="Calibri" panose="020F0502020204030204" pitchFamily="34" charset="0"/>
                <a:ea typeface="Verdana" panose="020B0604030504040204" pitchFamily="34" charset="0"/>
              </a:rPr>
              <a:t>If flood altered earth’s canopy vapor, dinosaurs (and man) may have shrunk in size / longevity.</a:t>
            </a:r>
          </a:p>
          <a:p>
            <a:pPr marL="0" indent="0">
              <a:spcAft>
                <a:spcPts val="0"/>
              </a:spcAft>
              <a:buNone/>
            </a:pPr>
            <a:r>
              <a:rPr lang="en-US" dirty="0">
                <a:solidFill>
                  <a:schemeClr val="bg1"/>
                </a:solidFill>
                <a:latin typeface="Calibri" panose="020F0502020204030204" pitchFamily="34" charset="0"/>
                <a:ea typeface="Verdana" panose="020B0604030504040204" pitchFamily="34" charset="0"/>
              </a:rPr>
              <a:t>Gn.1:2, 7-8</a:t>
            </a:r>
          </a:p>
          <a:p>
            <a:pPr marL="0" indent="0">
              <a:spcAft>
                <a:spcPts val="0"/>
              </a:spcAft>
              <a:buNone/>
            </a:pPr>
            <a:r>
              <a:rPr lang="en-US" dirty="0">
                <a:solidFill>
                  <a:schemeClr val="bg1"/>
                </a:solidFill>
                <a:latin typeface="Calibri" panose="020F0502020204030204" pitchFamily="34" charset="0"/>
                <a:ea typeface="Verdana" panose="020B0604030504040204" pitchFamily="34" charset="0"/>
              </a:rPr>
              <a:t>Gn.2:5-6, no rain  (7:11-12; 8:2).   9:12-17.</a:t>
            </a:r>
          </a:p>
          <a:p>
            <a:pPr marL="0" indent="0">
              <a:spcAft>
                <a:spcPts val="0"/>
              </a:spcAft>
              <a:buNone/>
            </a:pPr>
            <a:r>
              <a:rPr lang="en-US" dirty="0">
                <a:solidFill>
                  <a:schemeClr val="bg1"/>
                </a:solidFill>
                <a:latin typeface="Calibri" panose="020F0502020204030204" pitchFamily="34" charset="0"/>
                <a:ea typeface="Verdana" panose="020B0604030504040204" pitchFamily="34" charset="0"/>
              </a:rPr>
              <a:t>Gn.6:4, Nephilim . . . race of giants</a:t>
            </a:r>
          </a:p>
          <a:p>
            <a:pPr marL="0" indent="0">
              <a:spcAft>
                <a:spcPts val="0"/>
              </a:spcAft>
              <a:buNone/>
            </a:pPr>
            <a:r>
              <a:rPr lang="en-US" dirty="0">
                <a:solidFill>
                  <a:schemeClr val="bg1"/>
                </a:solidFill>
                <a:latin typeface="Calibri" panose="020F0502020204030204" pitchFamily="34" charset="0"/>
                <a:ea typeface="Verdana" panose="020B0604030504040204" pitchFamily="34" charset="0"/>
              </a:rPr>
              <a:t>Gn.11:10ff, life span dropped</a:t>
            </a:r>
          </a:p>
          <a:p>
            <a:pPr marL="0" indent="0" defTabSz="573088">
              <a:spcAft>
                <a:spcPts val="0"/>
              </a:spcAft>
              <a:buNone/>
              <a:tabLst>
                <a:tab pos="396875" algn="l"/>
              </a:tabLst>
            </a:pPr>
            <a:r>
              <a:rPr lang="en-US" dirty="0">
                <a:solidFill>
                  <a:schemeClr val="bg1"/>
                </a:solidFill>
                <a:latin typeface="Calibri" panose="020F0502020204030204" pitchFamily="34" charset="0"/>
                <a:ea typeface="Verdana" panose="020B0604030504040204" pitchFamily="34" charset="0"/>
              </a:rPr>
              <a:t>	Ps.90:10</a:t>
            </a:r>
          </a:p>
          <a:p>
            <a:pPr marL="0" indent="0" defTabSz="396875">
              <a:spcAft>
                <a:spcPts val="0"/>
              </a:spcAft>
              <a:buNone/>
            </a:pPr>
            <a:r>
              <a:rPr lang="en-US" dirty="0">
                <a:solidFill>
                  <a:schemeClr val="bg1"/>
                </a:solidFill>
                <a:latin typeface="Calibri" panose="020F0502020204030204" pitchFamily="34" charset="0"/>
                <a:ea typeface="Verdana" panose="020B0604030504040204" pitchFamily="34" charset="0"/>
              </a:rPr>
              <a:t>	Animals too?</a:t>
            </a:r>
            <a:endParaRPr lang="en-US" dirty="0">
              <a:solidFill>
                <a:schemeClr val="bg1"/>
              </a:solidFill>
              <a:latin typeface="Times New Roman" panose="02020603050405020304" pitchFamily="18" charset="0"/>
              <a:ea typeface="Times New Roman" panose="02020603050405020304" pitchFamily="18" charset="0"/>
            </a:endParaRPr>
          </a:p>
          <a:p>
            <a:pPr marL="0" indent="0">
              <a:spcAft>
                <a:spcPts val="900"/>
              </a:spcAft>
              <a:buNone/>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991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rgbClr val="CCFFFF"/>
                </a:solidFill>
              </a:rPr>
              <a:t>Teacher tells students…</a:t>
            </a:r>
          </a:p>
        </p:txBody>
      </p:sp>
      <p:sp>
        <p:nvSpPr>
          <p:cNvPr id="3" name="Content Placeholder 2">
            <a:extLst>
              <a:ext uri="{FF2B5EF4-FFF2-40B4-BE49-F238E27FC236}">
                <a16:creationId xmlns:a16="http://schemas.microsoft.com/office/drawing/2014/main" id="{2C4FEF49-D215-45CC-B150-F310FB4A74D2}"/>
              </a:ext>
            </a:extLst>
          </p:cNvPr>
          <p:cNvSpPr>
            <a:spLocks noGrp="1"/>
          </p:cNvSpPr>
          <p:nvPr>
            <p:ph idx="1"/>
          </p:nvPr>
        </p:nvSpPr>
        <p:spPr>
          <a:xfrm>
            <a:off x="457200" y="1143000"/>
            <a:ext cx="8229600" cy="4983163"/>
          </a:xfrm>
        </p:spPr>
        <p:txBody>
          <a:bodyPr/>
          <a:lstStyle/>
          <a:p>
            <a:pPr>
              <a:buFont typeface="Wingdings" panose="05000000000000000000" pitchFamily="2" charset="2"/>
              <a:buChar char="§"/>
            </a:pPr>
            <a:r>
              <a:rPr lang="en-US" dirty="0">
                <a:solidFill>
                  <a:schemeClr val="bg1"/>
                </a:solidFill>
              </a:rPr>
              <a:t>13.7 billion years ago . . . big bang </a:t>
            </a:r>
          </a:p>
          <a:p>
            <a:pPr>
              <a:buFont typeface="Wingdings" panose="05000000000000000000" pitchFamily="2" charset="2"/>
              <a:buChar char="§"/>
            </a:pPr>
            <a:r>
              <a:rPr lang="en-US" sz="3200" dirty="0">
                <a:solidFill>
                  <a:schemeClr val="bg1"/>
                </a:solidFill>
              </a:rPr>
              <a:t>4.8 billion years ago . </a:t>
            </a:r>
            <a:r>
              <a:rPr lang="en-US" dirty="0">
                <a:solidFill>
                  <a:schemeClr val="bg1"/>
                </a:solidFill>
              </a:rPr>
              <a:t>. . lightning struck</a:t>
            </a:r>
            <a:endParaRPr lang="en-US" sz="3200" dirty="0">
              <a:solidFill>
                <a:schemeClr val="bg1"/>
              </a:solidFill>
            </a:endParaRPr>
          </a:p>
        </p:txBody>
      </p:sp>
      <p:sp>
        <p:nvSpPr>
          <p:cNvPr id="5" name="Rectangle 4">
            <a:extLst>
              <a:ext uri="{FF2B5EF4-FFF2-40B4-BE49-F238E27FC236}">
                <a16:creationId xmlns:a16="http://schemas.microsoft.com/office/drawing/2014/main" id="{B094AD56-C184-401A-89F4-02A17581837E}"/>
              </a:ext>
            </a:extLst>
          </p:cNvPr>
          <p:cNvSpPr/>
          <p:nvPr/>
        </p:nvSpPr>
        <p:spPr>
          <a:xfrm>
            <a:off x="974427" y="2576949"/>
            <a:ext cx="7199745" cy="225367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3200" dirty="0"/>
              <a:t>He does not explain existence of earth,  chemical soup,  bang,  trigger, etc.</a:t>
            </a:r>
          </a:p>
          <a:p>
            <a:r>
              <a:rPr lang="en-US" sz="3200" dirty="0"/>
              <a:t>Protein cannot reproduce itself; it must have a host cell to produce it.</a:t>
            </a:r>
          </a:p>
        </p:txBody>
      </p:sp>
    </p:spTree>
    <p:extLst>
      <p:ext uri="{BB962C8B-B14F-4D97-AF65-F5344CB8AC3E}">
        <p14:creationId xmlns:p14="http://schemas.microsoft.com/office/powerpoint/2010/main" val="22027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chemeClr val="bg1"/>
                </a:solidFill>
              </a:rPr>
              <a:t>Worldwide Flood</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713519"/>
            <a:ext cx="8610600" cy="5862771"/>
          </a:xfrm>
        </p:spPr>
        <p:txBody>
          <a:bodyPr/>
          <a:lstStyle/>
          <a:p>
            <a:pPr marL="0" indent="0">
              <a:spcAft>
                <a:spcPts val="0"/>
              </a:spcAft>
              <a:buNone/>
            </a:pPr>
            <a:r>
              <a:rPr lang="en-US" dirty="0">
                <a:solidFill>
                  <a:schemeClr val="bg1"/>
                </a:solidFill>
                <a:latin typeface="Calibri" panose="020F0502020204030204" pitchFamily="34" charset="0"/>
                <a:ea typeface="Verdana" panose="020B0604030504040204" pitchFamily="34" charset="0"/>
              </a:rPr>
              <a:t>If flood altered earth’s canopy vapor, dinosaurs (and man) may have shrunk in size / longevity.</a:t>
            </a:r>
          </a:p>
          <a:p>
            <a:pPr marL="0" indent="0">
              <a:spcAft>
                <a:spcPts val="900"/>
              </a:spcAft>
              <a:buNone/>
            </a:pPr>
            <a:endParaRPr lang="en-US" sz="3200" dirty="0">
              <a:solidFill>
                <a:schemeClr val="bg1"/>
              </a:solidFill>
              <a:ea typeface="Verdan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A6074AA-068D-4E15-B531-F50E6B839667}"/>
              </a:ext>
            </a:extLst>
          </p:cNvPr>
          <p:cNvPicPr>
            <a:picLocks noChangeAspect="1"/>
          </p:cNvPicPr>
          <p:nvPr/>
        </p:nvPicPr>
        <p:blipFill>
          <a:blip r:embed="rId2" cstate="print"/>
          <a:stretch>
            <a:fillRect/>
          </a:stretch>
        </p:blipFill>
        <p:spPr>
          <a:xfrm>
            <a:off x="3241722" y="2080328"/>
            <a:ext cx="5486876" cy="3657917"/>
          </a:xfrm>
          <a:prstGeom prst="rect">
            <a:avLst/>
          </a:prstGeom>
        </p:spPr>
      </p:pic>
      <p:sp>
        <p:nvSpPr>
          <p:cNvPr id="6" name="Rectangle 5">
            <a:extLst>
              <a:ext uri="{FF2B5EF4-FFF2-40B4-BE49-F238E27FC236}">
                <a16:creationId xmlns:a16="http://schemas.microsoft.com/office/drawing/2014/main" id="{9E6728FD-C425-4034-8D42-3ED538D7D2FC}"/>
              </a:ext>
            </a:extLst>
          </p:cNvPr>
          <p:cNvSpPr/>
          <p:nvPr/>
        </p:nvSpPr>
        <p:spPr>
          <a:xfrm>
            <a:off x="3241722" y="5765953"/>
            <a:ext cx="5445078" cy="6198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latin typeface="Calibri" panose="020F0502020204030204" pitchFamily="34" charset="0"/>
                <a:cs typeface="Calibri" panose="020F0502020204030204" pitchFamily="34" charset="0"/>
              </a:rPr>
              <a:t>Terrible lizard?</a:t>
            </a:r>
          </a:p>
        </p:txBody>
      </p:sp>
      <p:sp>
        <p:nvSpPr>
          <p:cNvPr id="8" name="Rectangle 7">
            <a:extLst>
              <a:ext uri="{FF2B5EF4-FFF2-40B4-BE49-F238E27FC236}">
                <a16:creationId xmlns:a16="http://schemas.microsoft.com/office/drawing/2014/main" id="{B780D7CF-7432-42F1-B5CF-972CCE449217}"/>
              </a:ext>
            </a:extLst>
          </p:cNvPr>
          <p:cNvSpPr/>
          <p:nvPr/>
        </p:nvSpPr>
        <p:spPr>
          <a:xfrm>
            <a:off x="274780" y="2697013"/>
            <a:ext cx="2874820" cy="2438402"/>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99% of earth’s species are extinct?</a:t>
            </a:r>
          </a:p>
          <a:p>
            <a:pPr algn="ctr"/>
            <a:r>
              <a:rPr lang="en-US" sz="2800" dirty="0">
                <a:latin typeface="Calibri" panose="020F0502020204030204" pitchFamily="34" charset="0"/>
                <a:cs typeface="Calibri" panose="020F0502020204030204" pitchFamily="34" charset="0"/>
              </a:rPr>
              <a:t>History points to one special cause.</a:t>
            </a:r>
          </a:p>
        </p:txBody>
      </p:sp>
    </p:spTree>
    <p:extLst>
      <p:ext uri="{BB962C8B-B14F-4D97-AF65-F5344CB8AC3E}">
        <p14:creationId xmlns:p14="http://schemas.microsoft.com/office/powerpoint/2010/main" val="12256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BC1824-2D85-4E16-8CEF-63034EC2D16E}"/>
              </a:ext>
            </a:extLst>
          </p:cNvPr>
          <p:cNvSpPr/>
          <p:nvPr/>
        </p:nvSpPr>
        <p:spPr>
          <a:xfrm>
            <a:off x="2204197" y="831273"/>
            <a:ext cx="4751765" cy="498764"/>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Verdana" panose="020B0604030504040204" pitchFamily="34" charset="0"/>
                <a:ea typeface="Verdana" panose="020B0604030504040204" pitchFamily="34" charset="0"/>
              </a:rPr>
              <a:t>I. </a:t>
            </a:r>
            <a:r>
              <a:rPr lang="en-US" sz="2400" dirty="0">
                <a:solidFill>
                  <a:schemeClr val="bg1"/>
                </a:solidFill>
              </a:rPr>
              <a:t>Would Evolutionists Deceive?</a:t>
            </a:r>
          </a:p>
        </p:txBody>
      </p:sp>
      <p:sp>
        <p:nvSpPr>
          <p:cNvPr id="4" name="Rectangle: Rounded Corners 3">
            <a:extLst>
              <a:ext uri="{FF2B5EF4-FFF2-40B4-BE49-F238E27FC236}">
                <a16:creationId xmlns:a16="http://schemas.microsoft.com/office/drawing/2014/main" id="{BF6CE30D-D921-49D4-936C-404BE754D5F4}"/>
              </a:ext>
            </a:extLst>
          </p:cNvPr>
          <p:cNvSpPr/>
          <p:nvPr/>
        </p:nvSpPr>
        <p:spPr>
          <a:xfrm>
            <a:off x="1413168" y="2205176"/>
            <a:ext cx="6324599" cy="1524000"/>
          </a:xfrm>
          <a:prstGeom prst="round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3">
                    <a:lumMod val="75000"/>
                  </a:schemeClr>
                </a:solidFill>
                <a:latin typeface="Verdana" panose="020B0604030504040204" pitchFamily="34" charset="0"/>
                <a:ea typeface="Verdana" panose="020B0604030504040204" pitchFamily="34" charset="0"/>
              </a:rPr>
              <a:t>III. </a:t>
            </a:r>
            <a:r>
              <a:rPr lang="en-US" sz="3800" dirty="0">
                <a:solidFill>
                  <a:schemeClr val="accent3">
                    <a:lumMod val="75000"/>
                  </a:schemeClr>
                </a:solidFill>
              </a:rPr>
              <a:t>What Should</a:t>
            </a:r>
            <a:br>
              <a:rPr lang="en-US" sz="3800" dirty="0">
                <a:solidFill>
                  <a:schemeClr val="accent3">
                    <a:lumMod val="75000"/>
                  </a:schemeClr>
                </a:solidFill>
              </a:rPr>
            </a:br>
            <a:r>
              <a:rPr lang="en-US" sz="3800" dirty="0">
                <a:solidFill>
                  <a:schemeClr val="accent3">
                    <a:lumMod val="75000"/>
                  </a:schemeClr>
                </a:solidFill>
              </a:rPr>
              <a:t>This Mean To Me?</a:t>
            </a:r>
          </a:p>
        </p:txBody>
      </p:sp>
      <p:sp>
        <p:nvSpPr>
          <p:cNvPr id="5" name="Rectangle: Rounded Corners 4">
            <a:extLst>
              <a:ext uri="{FF2B5EF4-FFF2-40B4-BE49-F238E27FC236}">
                <a16:creationId xmlns:a16="http://schemas.microsoft.com/office/drawing/2014/main" id="{6133D4DE-D47C-43F3-9917-48B6D65F508F}"/>
              </a:ext>
            </a:extLst>
          </p:cNvPr>
          <p:cNvSpPr/>
          <p:nvPr/>
        </p:nvSpPr>
        <p:spPr>
          <a:xfrm>
            <a:off x="2199585" y="1510144"/>
            <a:ext cx="4751765" cy="498764"/>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Verdana" panose="020B0604030504040204" pitchFamily="34" charset="0"/>
                <a:ea typeface="Verdana" panose="020B0604030504040204" pitchFamily="34" charset="0"/>
              </a:rPr>
              <a:t>II. </a:t>
            </a:r>
            <a:r>
              <a:rPr lang="en-US" sz="2400" dirty="0">
                <a:solidFill>
                  <a:schemeClr val="bg1"/>
                </a:solidFill>
              </a:rPr>
              <a:t>Were Dragons Real?</a:t>
            </a:r>
          </a:p>
        </p:txBody>
      </p:sp>
    </p:spTree>
    <p:extLst>
      <p:ext uri="{BB962C8B-B14F-4D97-AF65-F5344CB8AC3E}">
        <p14:creationId xmlns:p14="http://schemas.microsoft.com/office/powerpoint/2010/main" val="297239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346955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1160463"/>
          </a:xfrm>
        </p:spPr>
        <p:txBody>
          <a:bodyPr/>
          <a:lstStyle/>
          <a:p>
            <a:r>
              <a:rPr lang="en-US" sz="2800" dirty="0">
                <a:solidFill>
                  <a:srgbClr val="FFFF99"/>
                </a:solidFill>
              </a:rPr>
              <a:t>1. </a:t>
            </a:r>
            <a:r>
              <a:rPr lang="en-US" sz="3600" dirty="0">
                <a:solidFill>
                  <a:srgbClr val="CCFFFF"/>
                </a:solidFill>
              </a:rPr>
              <a:t>God’s creatures are fearfully / wonderfully made, </a:t>
            </a:r>
            <a:r>
              <a:rPr lang="en-US" sz="3500" dirty="0">
                <a:solidFill>
                  <a:schemeClr val="bg1"/>
                </a:solidFill>
              </a:rPr>
              <a:t>Ps.139:14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357744"/>
            <a:ext cx="8610600" cy="5119255"/>
          </a:xfrm>
        </p:spPr>
        <p:txBody>
          <a:bodyPr/>
          <a:lstStyle/>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Includes dragons, </a:t>
            </a:r>
            <a:r>
              <a:rPr lang="en-US" dirty="0" err="1">
                <a:solidFill>
                  <a:schemeClr val="bg1"/>
                </a:solidFill>
                <a:ea typeface="Verdana" panose="020B0604030504040204" pitchFamily="34" charset="0"/>
                <a:cs typeface="Times New Roman" panose="02020603050405020304" pitchFamily="18" charset="0"/>
              </a:rPr>
              <a:t>dinos</a:t>
            </a:r>
            <a:r>
              <a:rPr lang="en-US" dirty="0">
                <a:solidFill>
                  <a:schemeClr val="bg1"/>
                </a:solidFill>
                <a:ea typeface="Verdana" panose="020B0604030504040204" pitchFamily="34" charset="0"/>
                <a:cs typeface="Times New Roman" panose="02020603050405020304" pitchFamily="18" charset="0"/>
              </a:rPr>
              <a:t>, birds, bombardier beetles, etc.</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Ps.148:1, 7, 10…</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a:t>
            </a:r>
          </a:p>
        </p:txBody>
      </p:sp>
      <p:pic>
        <p:nvPicPr>
          <p:cNvPr id="6" name="Picture 5" descr="A close up of an animal&#10;&#10;Description automatically generated">
            <a:extLst>
              <a:ext uri="{FF2B5EF4-FFF2-40B4-BE49-F238E27FC236}">
                <a16:creationId xmlns:a16="http://schemas.microsoft.com/office/drawing/2014/main" id="{59DE0091-BA00-4DA2-ACCE-DD1A3B78A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305" y="3203008"/>
            <a:ext cx="5009817" cy="3365520"/>
          </a:xfrm>
          <a:prstGeom prst="rect">
            <a:avLst/>
          </a:prstGeom>
        </p:spPr>
      </p:pic>
      <p:pic>
        <p:nvPicPr>
          <p:cNvPr id="12" name="Picture 11" descr="A close up of a reptile&#10;&#10;Description automatically generated">
            <a:extLst>
              <a:ext uri="{FF2B5EF4-FFF2-40B4-BE49-F238E27FC236}">
                <a16:creationId xmlns:a16="http://schemas.microsoft.com/office/drawing/2014/main" id="{4E4680CE-495A-4DCE-B74C-7326E8553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05" y="3713030"/>
            <a:ext cx="3609550" cy="2333517"/>
          </a:xfrm>
          <a:prstGeom prst="rect">
            <a:avLst/>
          </a:prstGeom>
        </p:spPr>
      </p:pic>
      <p:sp>
        <p:nvSpPr>
          <p:cNvPr id="13" name="Rectangle 12">
            <a:extLst>
              <a:ext uri="{FF2B5EF4-FFF2-40B4-BE49-F238E27FC236}">
                <a16:creationId xmlns:a16="http://schemas.microsoft.com/office/drawing/2014/main" id="{2298F418-FC86-47AD-8DC2-EA06892D69F3}"/>
              </a:ext>
            </a:extLst>
          </p:cNvPr>
          <p:cNvSpPr/>
          <p:nvPr/>
        </p:nvSpPr>
        <p:spPr>
          <a:xfrm>
            <a:off x="5923987" y="3371279"/>
            <a:ext cx="2459718" cy="35098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Made In China</a:t>
            </a:r>
          </a:p>
        </p:txBody>
      </p:sp>
      <p:sp>
        <p:nvSpPr>
          <p:cNvPr id="15" name="Rectangle 14">
            <a:extLst>
              <a:ext uri="{FF2B5EF4-FFF2-40B4-BE49-F238E27FC236}">
                <a16:creationId xmlns:a16="http://schemas.microsoft.com/office/drawing/2014/main" id="{3B5EEB05-9831-4998-B37D-97047D0DBBE9}"/>
              </a:ext>
            </a:extLst>
          </p:cNvPr>
          <p:cNvSpPr/>
          <p:nvPr/>
        </p:nvSpPr>
        <p:spPr>
          <a:xfrm>
            <a:off x="6297491" y="3780055"/>
            <a:ext cx="1710725" cy="646331"/>
          </a:xfrm>
          <a:prstGeom prst="rect">
            <a:avLst/>
          </a:prstGeom>
        </p:spPr>
        <p:txBody>
          <a:bodyPr wrap="none">
            <a:spAutoFit/>
          </a:bodyPr>
          <a:lstStyle/>
          <a:p>
            <a:r>
              <a:rPr lang="en-US" dirty="0"/>
              <a:t>Shang dynasty</a:t>
            </a:r>
            <a:br>
              <a:rPr lang="en-US" dirty="0"/>
            </a:br>
            <a:r>
              <a:rPr lang="en-US" dirty="0"/>
              <a:t>(1766-1122)</a:t>
            </a:r>
          </a:p>
        </p:txBody>
      </p:sp>
    </p:spTree>
    <p:extLst>
      <p:ext uri="{BB962C8B-B14F-4D97-AF65-F5344CB8AC3E}">
        <p14:creationId xmlns:p14="http://schemas.microsoft.com/office/powerpoint/2010/main" val="238046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1227137"/>
          </a:xfrm>
        </p:spPr>
        <p:txBody>
          <a:bodyPr/>
          <a:lstStyle/>
          <a:p>
            <a:r>
              <a:rPr lang="en-US" sz="2800" dirty="0">
                <a:solidFill>
                  <a:srgbClr val="FFFF99"/>
                </a:solidFill>
              </a:rPr>
              <a:t>2. </a:t>
            </a:r>
            <a:r>
              <a:rPr lang="en-US" sz="3500" dirty="0">
                <a:solidFill>
                  <a:srgbClr val="CCFFFF"/>
                </a:solidFill>
              </a:rPr>
              <a:t>Unbelievers have always challenged God, His word, His people</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551708"/>
            <a:ext cx="8610600" cy="4925291"/>
          </a:xfrm>
        </p:spPr>
        <p:txBody>
          <a:bodyPr/>
          <a:lstStyle/>
          <a:p>
            <a:pPr marL="0" indent="0">
              <a:spcBef>
                <a:spcPts val="600"/>
              </a:spcBef>
              <a:spcAft>
                <a:spcPts val="0"/>
              </a:spcAft>
              <a:buNone/>
            </a:pPr>
            <a:r>
              <a:rPr lang="en-US" dirty="0">
                <a:solidFill>
                  <a:schemeClr val="bg1"/>
                </a:solidFill>
                <a:ea typeface="Verdana" panose="020B0604030504040204" pitchFamily="34" charset="0"/>
                <a:cs typeface="Times New Roman" panose="02020603050405020304" pitchFamily="18" charset="0"/>
              </a:rPr>
              <a:t>Our situation is not new.</a:t>
            </a:r>
          </a:p>
          <a:p>
            <a:pPr marL="0" indent="0" defTabSz="341313">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1 Tim.6:20 . . . 	2 Tim.3:13</a:t>
            </a:r>
          </a:p>
          <a:p>
            <a:pPr marL="0" indent="0" defTabSz="341313">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We see </a:t>
            </a:r>
            <a:r>
              <a:rPr lang="en-US" dirty="0" err="1">
                <a:solidFill>
                  <a:schemeClr val="bg1"/>
                </a:solidFill>
                <a:ea typeface="Verdana" panose="020B0604030504040204" pitchFamily="34" charset="0"/>
                <a:cs typeface="Times New Roman" panose="02020603050405020304" pitchFamily="18" charset="0"/>
              </a:rPr>
              <a:t>satan’s</a:t>
            </a:r>
            <a:r>
              <a:rPr lang="en-US" dirty="0">
                <a:solidFill>
                  <a:schemeClr val="bg1"/>
                </a:solidFill>
                <a:ea typeface="Verdana" panose="020B0604030504040204" pitchFamily="34" charset="0"/>
                <a:cs typeface="Times New Roman" panose="02020603050405020304" pitchFamily="18" charset="0"/>
              </a:rPr>
              <a:t> forces at work before our 			very eyes, Ep.6.</a:t>
            </a:r>
          </a:p>
          <a:p>
            <a:pPr marL="0" indent="0" defTabSz="341313">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Uniformitarianism vs Catastrophism.  2 Pt.</a:t>
            </a:r>
          </a:p>
          <a:p>
            <a:pPr marL="0" indent="0" defTabSz="341313">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Some will not accept evidence.  Mt.13; 				Ro.1</a:t>
            </a:r>
          </a:p>
        </p:txBody>
      </p:sp>
    </p:spTree>
    <p:extLst>
      <p:ext uri="{BB962C8B-B14F-4D97-AF65-F5344CB8AC3E}">
        <p14:creationId xmlns:p14="http://schemas.microsoft.com/office/powerpoint/2010/main" val="32209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1227137"/>
          </a:xfrm>
        </p:spPr>
        <p:txBody>
          <a:bodyPr/>
          <a:lstStyle/>
          <a:p>
            <a:r>
              <a:rPr lang="en-US" sz="2800" dirty="0">
                <a:solidFill>
                  <a:srgbClr val="FFFF99"/>
                </a:solidFill>
              </a:rPr>
              <a:t>3. </a:t>
            </a:r>
            <a:r>
              <a:rPr lang="en-US" sz="3500" dirty="0">
                <a:solidFill>
                  <a:srgbClr val="CCFFFF"/>
                </a:solidFill>
              </a:rPr>
              <a:t>Even the stones cry out.  </a:t>
            </a:r>
            <a:r>
              <a:rPr lang="en-US" sz="3500" dirty="0">
                <a:solidFill>
                  <a:schemeClr val="bg1"/>
                </a:solidFill>
              </a:rPr>
              <a:t>Lk.19:40</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551708"/>
            <a:ext cx="8610600" cy="4925291"/>
          </a:xfrm>
        </p:spPr>
        <p:txBody>
          <a:bodyPr/>
          <a:lstStyle/>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Drawings: stone</a:t>
            </a:r>
          </a:p>
          <a:p>
            <a:pPr marL="0" indent="0">
              <a:spcBef>
                <a:spcPts val="600"/>
              </a:spcBef>
              <a:spcAft>
                <a:spcPts val="800"/>
              </a:spcAft>
              <a:buNone/>
            </a:pPr>
            <a:endParaRPr lang="en-US"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800"/>
              </a:spcAft>
              <a:buNone/>
            </a:pPr>
            <a:endParaRPr lang="en-US"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800"/>
              </a:spcAft>
              <a:buNone/>
            </a:pPr>
            <a:endParaRPr lang="en-US"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800"/>
              </a:spcAft>
              <a:buNone/>
            </a:pPr>
            <a:endParaRPr lang="en-US"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Fossils: very rare; most bodies decay, are eaten, etc.</a:t>
            </a:r>
            <a:endParaRPr lang="en-US" sz="2800" dirty="0">
              <a:solidFill>
                <a:schemeClr val="bg1"/>
              </a:solidFill>
              <a:ea typeface="Verdana" panose="020B0604030504040204" pitchFamily="34" charset="0"/>
              <a:cs typeface="Times New Roman" panose="02020603050405020304" pitchFamily="18" charset="0"/>
            </a:endParaRPr>
          </a:p>
        </p:txBody>
      </p:sp>
      <p:pic>
        <p:nvPicPr>
          <p:cNvPr id="6" name="Picture 5" descr="A close up of a sign&#10;&#10;Description automatically generated">
            <a:extLst>
              <a:ext uri="{FF2B5EF4-FFF2-40B4-BE49-F238E27FC236}">
                <a16:creationId xmlns:a16="http://schemas.microsoft.com/office/drawing/2014/main" id="{0504DAB3-87B6-4C92-A3AE-955AAE9A3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268693"/>
            <a:ext cx="5106270" cy="3358725"/>
          </a:xfrm>
          <a:prstGeom prst="rect">
            <a:avLst/>
          </a:prstGeom>
        </p:spPr>
      </p:pic>
      <p:sp>
        <p:nvSpPr>
          <p:cNvPr id="10" name="Rectangle 9">
            <a:extLst>
              <a:ext uri="{FF2B5EF4-FFF2-40B4-BE49-F238E27FC236}">
                <a16:creationId xmlns:a16="http://schemas.microsoft.com/office/drawing/2014/main" id="{FEE59956-871C-47ED-8D23-0DC3C216E39F}"/>
              </a:ext>
            </a:extLst>
          </p:cNvPr>
          <p:cNvSpPr/>
          <p:nvPr/>
        </p:nvSpPr>
        <p:spPr>
          <a:xfrm>
            <a:off x="332501" y="2165358"/>
            <a:ext cx="3094189" cy="2480538"/>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1200"/>
              </a:spcAft>
            </a:pPr>
            <a:r>
              <a:rPr lang="en-US" sz="2800" dirty="0">
                <a:solidFill>
                  <a:srgbClr val="FFFFCC"/>
                </a:solidFill>
              </a:rPr>
              <a:t>N. American Anasazi Indians, Utah territory, between 150 BC and AD 1200.</a:t>
            </a:r>
          </a:p>
        </p:txBody>
      </p:sp>
    </p:spTree>
    <p:extLst>
      <p:ext uri="{BB962C8B-B14F-4D97-AF65-F5344CB8AC3E}">
        <p14:creationId xmlns:p14="http://schemas.microsoft.com/office/powerpoint/2010/main" val="427412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1227137"/>
          </a:xfrm>
        </p:spPr>
        <p:txBody>
          <a:bodyPr/>
          <a:lstStyle/>
          <a:p>
            <a:r>
              <a:rPr lang="en-US" sz="2800" dirty="0">
                <a:solidFill>
                  <a:srgbClr val="FFFF99"/>
                </a:solidFill>
              </a:rPr>
              <a:t>4. </a:t>
            </a:r>
            <a:r>
              <a:rPr lang="en-US" sz="3500" dirty="0">
                <a:solidFill>
                  <a:srgbClr val="CCFFFF"/>
                </a:solidFill>
              </a:rPr>
              <a:t>Many sightings</a:t>
            </a:r>
            <a:br>
              <a:rPr lang="en-US" sz="3500" dirty="0">
                <a:solidFill>
                  <a:srgbClr val="CCFFFF"/>
                </a:solidFill>
              </a:rPr>
            </a:br>
            <a:r>
              <a:rPr lang="en-US" sz="3500" dirty="0">
                <a:solidFill>
                  <a:srgbClr val="CCFFFF"/>
                </a:solidFill>
              </a:rPr>
              <a:t>(value of eye-witness testimony)</a:t>
            </a:r>
            <a:endParaRPr lang="en-US" sz="35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551708"/>
            <a:ext cx="8610600" cy="4925291"/>
          </a:xfrm>
        </p:spPr>
        <p:txBody>
          <a:bodyPr/>
          <a:lstStyle/>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Argentine Andes, Lake </a:t>
            </a:r>
            <a:r>
              <a:rPr lang="en-US" dirty="0" err="1">
                <a:solidFill>
                  <a:schemeClr val="bg1"/>
                </a:solidFill>
                <a:ea typeface="Verdana" panose="020B0604030504040204" pitchFamily="34" charset="0"/>
                <a:cs typeface="Times New Roman" panose="02020603050405020304" pitchFamily="18" charset="0"/>
              </a:rPr>
              <a:t>Nahure</a:t>
            </a:r>
            <a:r>
              <a:rPr lang="en-US" dirty="0">
                <a:solidFill>
                  <a:schemeClr val="bg1"/>
                </a:solidFill>
                <a:ea typeface="Verdana" panose="020B0604030504040204" pitchFamily="34" charset="0"/>
                <a:cs typeface="Times New Roman" panose="02020603050405020304" pitchFamily="18" charset="0"/>
              </a:rPr>
              <a:t>, 1975</a:t>
            </a:r>
          </a:p>
        </p:txBody>
      </p:sp>
      <p:pic>
        <p:nvPicPr>
          <p:cNvPr id="6" name="Picture 5" descr="A picture containing water, outdoor, animal, beach&#10;&#10;Description automatically generated">
            <a:extLst>
              <a:ext uri="{FF2B5EF4-FFF2-40B4-BE49-F238E27FC236}">
                <a16:creationId xmlns:a16="http://schemas.microsoft.com/office/drawing/2014/main" id="{456EB77B-0DBD-4DB0-A863-1428160A50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8100" y="2185552"/>
            <a:ext cx="3987800" cy="2616200"/>
          </a:xfrm>
          <a:prstGeom prst="rect">
            <a:avLst/>
          </a:prstGeom>
        </p:spPr>
      </p:pic>
    </p:spTree>
    <p:extLst>
      <p:ext uri="{BB962C8B-B14F-4D97-AF65-F5344CB8AC3E}">
        <p14:creationId xmlns:p14="http://schemas.microsoft.com/office/powerpoint/2010/main" val="239931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1227137"/>
          </a:xfrm>
        </p:spPr>
        <p:txBody>
          <a:bodyPr/>
          <a:lstStyle/>
          <a:p>
            <a:r>
              <a:rPr lang="en-US" sz="2800" dirty="0">
                <a:solidFill>
                  <a:srgbClr val="FFFF99"/>
                </a:solidFill>
              </a:rPr>
              <a:t>4. </a:t>
            </a:r>
            <a:r>
              <a:rPr lang="en-US" sz="3500" dirty="0">
                <a:solidFill>
                  <a:srgbClr val="CCFFFF"/>
                </a:solidFill>
              </a:rPr>
              <a:t>Many sightings</a:t>
            </a:r>
            <a:br>
              <a:rPr lang="en-US" sz="3500" dirty="0">
                <a:solidFill>
                  <a:srgbClr val="CCFFFF"/>
                </a:solidFill>
              </a:rPr>
            </a:br>
            <a:r>
              <a:rPr lang="en-US" sz="3500" dirty="0">
                <a:solidFill>
                  <a:srgbClr val="CCFFFF"/>
                </a:solidFill>
              </a:rPr>
              <a:t>(value of eye-witness testimony)</a:t>
            </a:r>
            <a:endParaRPr lang="en-US" sz="35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551708"/>
            <a:ext cx="8610600" cy="4925291"/>
          </a:xfrm>
        </p:spPr>
        <p:txBody>
          <a:bodyPr/>
          <a:lstStyle/>
          <a:p>
            <a:pPr marL="0" indent="0">
              <a:spcBef>
                <a:spcPts val="600"/>
              </a:spcBef>
              <a:spcAft>
                <a:spcPts val="800"/>
              </a:spcAft>
              <a:buNone/>
            </a:pPr>
            <a:r>
              <a:rPr lang="en-US" dirty="0" err="1">
                <a:solidFill>
                  <a:schemeClr val="bg1"/>
                </a:solidFill>
                <a:ea typeface="Verdana" panose="020B0604030504040204" pitchFamily="34" charset="0"/>
                <a:cs typeface="Times New Roman" panose="02020603050405020304" pitchFamily="18" charset="0"/>
              </a:rPr>
              <a:t>Zuiyo</a:t>
            </a:r>
            <a:r>
              <a:rPr lang="en-US" dirty="0">
                <a:solidFill>
                  <a:schemeClr val="bg1"/>
                </a:solidFill>
                <a:ea typeface="Verdana" panose="020B0604030504040204" pitchFamily="34" charset="0"/>
                <a:cs typeface="Times New Roman" panose="02020603050405020304" pitchFamily="18" charset="0"/>
              </a:rPr>
              <a:t>-Maru ‘catch’ 1977.   </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Japanese fishing boat.</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Biologist drawing</a:t>
            </a:r>
          </a:p>
          <a:p>
            <a:pPr marL="0" indent="0">
              <a:spcBef>
                <a:spcPts val="600"/>
              </a:spcBef>
              <a:spcAft>
                <a:spcPts val="800"/>
              </a:spcAft>
              <a:buNone/>
            </a:pPr>
            <a:endParaRPr lang="en-US" dirty="0">
              <a:solidFill>
                <a:schemeClr val="bg1"/>
              </a:solidFill>
              <a:ea typeface="Verdana" panose="020B0604030504040204" pitchFamily="34" charset="0"/>
              <a:cs typeface="Times New Roman" panose="02020603050405020304" pitchFamily="18" charset="0"/>
            </a:endParaRPr>
          </a:p>
        </p:txBody>
      </p:sp>
      <p:pic>
        <p:nvPicPr>
          <p:cNvPr id="6" name="Picture 5" descr="A person riding a horse&#10;&#10;Description automatically generated">
            <a:extLst>
              <a:ext uri="{FF2B5EF4-FFF2-40B4-BE49-F238E27FC236}">
                <a16:creationId xmlns:a16="http://schemas.microsoft.com/office/drawing/2014/main" id="{78D64863-B241-462B-BCF0-D2EF7E381E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450" y="1675104"/>
            <a:ext cx="2857500" cy="2676525"/>
          </a:xfrm>
          <a:prstGeom prst="rect">
            <a:avLst/>
          </a:prstGeom>
        </p:spPr>
      </p:pic>
      <p:pic>
        <p:nvPicPr>
          <p:cNvPr id="9" name="Picture 8" descr="A close up of a map&#10;&#10;Description automatically generated">
            <a:extLst>
              <a:ext uri="{FF2B5EF4-FFF2-40B4-BE49-F238E27FC236}">
                <a16:creationId xmlns:a16="http://schemas.microsoft.com/office/drawing/2014/main" id="{0724A411-6CB6-4AEC-B5A4-0298A5E9E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3" y="3701142"/>
            <a:ext cx="5331771" cy="2822090"/>
          </a:xfrm>
          <a:prstGeom prst="rect">
            <a:avLst/>
          </a:prstGeom>
        </p:spPr>
      </p:pic>
    </p:spTree>
    <p:extLst>
      <p:ext uri="{BB962C8B-B14F-4D97-AF65-F5344CB8AC3E}">
        <p14:creationId xmlns:p14="http://schemas.microsoft.com/office/powerpoint/2010/main" val="375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1227137"/>
          </a:xfrm>
        </p:spPr>
        <p:txBody>
          <a:bodyPr/>
          <a:lstStyle/>
          <a:p>
            <a:r>
              <a:rPr lang="en-US" sz="2800" dirty="0">
                <a:solidFill>
                  <a:srgbClr val="FFFF99"/>
                </a:solidFill>
              </a:rPr>
              <a:t>5. </a:t>
            </a:r>
            <a:r>
              <a:rPr lang="en-US" sz="3500" dirty="0">
                <a:solidFill>
                  <a:srgbClr val="CCFFFF"/>
                </a:solidFill>
              </a:rPr>
              <a:t>We don’t need these</a:t>
            </a:r>
            <a:br>
              <a:rPr lang="en-US" sz="3500" dirty="0">
                <a:solidFill>
                  <a:srgbClr val="CCFFFF"/>
                </a:solidFill>
              </a:rPr>
            </a:br>
            <a:r>
              <a:rPr lang="en-US" sz="3500" dirty="0">
                <a:solidFill>
                  <a:srgbClr val="CCFFFF"/>
                </a:solidFill>
              </a:rPr>
              <a:t>things to believe Bible</a:t>
            </a:r>
            <a:endParaRPr lang="en-US" sz="35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320808"/>
            <a:ext cx="8610600" cy="4925291"/>
          </a:xfrm>
        </p:spPr>
        <p:txBody>
          <a:bodyPr/>
          <a:lstStyle/>
          <a:p>
            <a:pPr marL="0" indent="0">
              <a:spcBef>
                <a:spcPts val="600"/>
              </a:spcBef>
              <a:spcAft>
                <a:spcPts val="400"/>
              </a:spcAft>
              <a:buNone/>
            </a:pPr>
            <a:r>
              <a:rPr lang="en-US" dirty="0">
                <a:solidFill>
                  <a:schemeClr val="bg1"/>
                </a:solidFill>
                <a:ea typeface="Verdana" panose="020B0604030504040204" pitchFamily="34" charset="0"/>
                <a:cs typeface="Times New Roman" panose="02020603050405020304" pitchFamily="18" charset="0"/>
              </a:rPr>
              <a:t>Bible stands on its own…but Bible invites us to examine evidence for ourselves (Lk.1:1-4)</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1. </a:t>
            </a:r>
            <a:r>
              <a:rPr lang="en-US" dirty="0">
                <a:solidFill>
                  <a:schemeClr val="bg1"/>
                </a:solidFill>
                <a:ea typeface="Verdana" panose="020B0604030504040204" pitchFamily="34" charset="0"/>
                <a:cs typeface="Times New Roman" panose="02020603050405020304" pitchFamily="18" charset="0"/>
              </a:rPr>
              <a:t>Ps.8:1…6-8, 9 (Gn.1:28)</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2. </a:t>
            </a:r>
            <a:r>
              <a:rPr lang="en-US" dirty="0">
                <a:solidFill>
                  <a:schemeClr val="bg1"/>
                </a:solidFill>
                <a:ea typeface="Verdana" panose="020B0604030504040204" pitchFamily="34" charset="0"/>
                <a:cs typeface="Times New Roman" panose="02020603050405020304" pitchFamily="18" charset="0"/>
              </a:rPr>
              <a:t>Job 38:39-40, lion</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3. </a:t>
            </a:r>
            <a:r>
              <a:rPr lang="en-US" dirty="0">
                <a:solidFill>
                  <a:schemeClr val="bg1"/>
                </a:solidFill>
                <a:ea typeface="Verdana" panose="020B0604030504040204" pitchFamily="34" charset="0"/>
                <a:cs typeface="Times New Roman" panose="02020603050405020304" pitchFamily="18" charset="0"/>
              </a:rPr>
              <a:t>Job 38:41, raven.  Mt.6:26;  Lk.12:24</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4. </a:t>
            </a:r>
            <a:r>
              <a:rPr lang="en-US" dirty="0">
                <a:solidFill>
                  <a:schemeClr val="bg1"/>
                </a:solidFill>
                <a:ea typeface="Verdana" panose="020B0604030504040204" pitchFamily="34" charset="0"/>
                <a:cs typeface="Times New Roman" panose="02020603050405020304" pitchFamily="18" charset="0"/>
              </a:rPr>
              <a:t>Job 39:1-4, mountain goats</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5. </a:t>
            </a:r>
            <a:r>
              <a:rPr lang="en-US" dirty="0">
                <a:solidFill>
                  <a:schemeClr val="bg1"/>
                </a:solidFill>
                <a:ea typeface="Verdana" panose="020B0604030504040204" pitchFamily="34" charset="0"/>
                <a:cs typeface="Times New Roman" panose="02020603050405020304" pitchFamily="18" charset="0"/>
              </a:rPr>
              <a:t>Job 39:5-8, wild donkey</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6. </a:t>
            </a:r>
            <a:r>
              <a:rPr lang="en-US" dirty="0">
                <a:solidFill>
                  <a:schemeClr val="bg1"/>
                </a:solidFill>
                <a:ea typeface="Verdana" panose="020B0604030504040204" pitchFamily="34" charset="0"/>
                <a:cs typeface="Times New Roman" panose="02020603050405020304" pitchFamily="18" charset="0"/>
              </a:rPr>
              <a:t>Job 39:9-12, wild ox</a:t>
            </a:r>
          </a:p>
        </p:txBody>
      </p:sp>
    </p:spTree>
    <p:extLst>
      <p:ext uri="{BB962C8B-B14F-4D97-AF65-F5344CB8AC3E}">
        <p14:creationId xmlns:p14="http://schemas.microsoft.com/office/powerpoint/2010/main" val="32847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1227137"/>
          </a:xfrm>
        </p:spPr>
        <p:txBody>
          <a:bodyPr/>
          <a:lstStyle/>
          <a:p>
            <a:r>
              <a:rPr lang="en-US" sz="2800" dirty="0">
                <a:solidFill>
                  <a:srgbClr val="FFFF99"/>
                </a:solidFill>
              </a:rPr>
              <a:t>5. </a:t>
            </a:r>
            <a:r>
              <a:rPr lang="en-US" sz="3500" dirty="0">
                <a:solidFill>
                  <a:srgbClr val="CCFFFF"/>
                </a:solidFill>
              </a:rPr>
              <a:t>We don’t need these</a:t>
            </a:r>
            <a:br>
              <a:rPr lang="en-US" sz="3500" dirty="0">
                <a:solidFill>
                  <a:srgbClr val="CCFFFF"/>
                </a:solidFill>
              </a:rPr>
            </a:br>
            <a:r>
              <a:rPr lang="en-US" sz="3500" dirty="0">
                <a:solidFill>
                  <a:srgbClr val="CCFFFF"/>
                </a:solidFill>
              </a:rPr>
              <a:t>things to believe Bible</a:t>
            </a:r>
            <a:endParaRPr lang="en-US" sz="35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320808"/>
            <a:ext cx="8610600" cy="4925291"/>
          </a:xfrm>
        </p:spPr>
        <p:txBody>
          <a:bodyPr/>
          <a:lstStyle/>
          <a:p>
            <a:pPr marL="0" indent="0">
              <a:spcBef>
                <a:spcPts val="600"/>
              </a:spcBef>
              <a:spcAft>
                <a:spcPts val="0"/>
              </a:spcAft>
              <a:buNone/>
            </a:pPr>
            <a:r>
              <a:rPr lang="en-US" dirty="0">
                <a:solidFill>
                  <a:schemeClr val="bg1"/>
                </a:solidFill>
                <a:ea typeface="Verdana" panose="020B0604030504040204" pitchFamily="34" charset="0"/>
                <a:cs typeface="Times New Roman" panose="02020603050405020304" pitchFamily="18" charset="0"/>
              </a:rPr>
              <a:t>Bible stands on its own…but Bible invites us to examine evidence for ourselves (Lk.1:1-4)</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a:t>
            </a:r>
            <a:r>
              <a:rPr lang="en-US" sz="2400" dirty="0">
                <a:solidFill>
                  <a:srgbClr val="FFFF00"/>
                </a:solidFill>
                <a:ea typeface="Verdana" panose="020B0604030504040204" pitchFamily="34" charset="0"/>
                <a:cs typeface="Times New Roman" panose="02020603050405020304" pitchFamily="18" charset="0"/>
              </a:rPr>
              <a:t>7. </a:t>
            </a:r>
            <a:r>
              <a:rPr lang="en-US" dirty="0">
                <a:solidFill>
                  <a:schemeClr val="bg1"/>
                </a:solidFill>
                <a:ea typeface="Verdana" panose="020B0604030504040204" pitchFamily="34" charset="0"/>
                <a:cs typeface="Times New Roman" panose="02020603050405020304" pitchFamily="18" charset="0"/>
              </a:rPr>
              <a:t>Job 39:13-18, ostrich</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a:t>
            </a:r>
            <a:r>
              <a:rPr lang="en-US" sz="2400" dirty="0">
                <a:solidFill>
                  <a:srgbClr val="FFFF00"/>
                </a:solidFill>
                <a:ea typeface="Verdana" panose="020B0604030504040204" pitchFamily="34" charset="0"/>
                <a:cs typeface="Times New Roman" panose="02020603050405020304" pitchFamily="18" charset="0"/>
              </a:rPr>
              <a:t> 8. </a:t>
            </a:r>
            <a:r>
              <a:rPr lang="en-US" dirty="0">
                <a:solidFill>
                  <a:schemeClr val="bg1"/>
                </a:solidFill>
                <a:ea typeface="Verdana" panose="020B0604030504040204" pitchFamily="34" charset="0"/>
                <a:cs typeface="Times New Roman" panose="02020603050405020304" pitchFamily="18" charset="0"/>
              </a:rPr>
              <a:t>Job 39:19-24, horse</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 </a:t>
            </a:r>
            <a:r>
              <a:rPr lang="en-US" sz="2400" dirty="0">
                <a:solidFill>
                  <a:srgbClr val="FFFF00"/>
                </a:solidFill>
                <a:ea typeface="Verdana" panose="020B0604030504040204" pitchFamily="34" charset="0"/>
                <a:cs typeface="Times New Roman" panose="02020603050405020304" pitchFamily="18" charset="0"/>
              </a:rPr>
              <a:t> 9. </a:t>
            </a:r>
            <a:r>
              <a:rPr lang="en-US" dirty="0">
                <a:solidFill>
                  <a:schemeClr val="bg1"/>
                </a:solidFill>
                <a:ea typeface="Verdana" panose="020B0604030504040204" pitchFamily="34" charset="0"/>
                <a:cs typeface="Times New Roman" panose="02020603050405020304" pitchFamily="18" charset="0"/>
              </a:rPr>
              <a:t>Job 39:26, hawk</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10. </a:t>
            </a:r>
            <a:r>
              <a:rPr lang="en-US" dirty="0">
                <a:solidFill>
                  <a:schemeClr val="bg1"/>
                </a:solidFill>
                <a:ea typeface="Verdana" panose="020B0604030504040204" pitchFamily="34" charset="0"/>
                <a:cs typeface="Times New Roman" panose="02020603050405020304" pitchFamily="18" charset="0"/>
              </a:rPr>
              <a:t>Job 39:17-30, eagle.   Pr.30:19; Mt.24:28</a:t>
            </a:r>
          </a:p>
          <a:p>
            <a:pPr marL="0" indent="0">
              <a:spcBef>
                <a:spcPts val="600"/>
              </a:spcBef>
              <a:spcAft>
                <a:spcPts val="800"/>
              </a:spcAft>
              <a:buNone/>
            </a:pPr>
            <a:r>
              <a:rPr lang="en-US" sz="2400" dirty="0">
                <a:solidFill>
                  <a:srgbClr val="FFFF00"/>
                </a:solidFill>
                <a:ea typeface="Verdana" panose="020B0604030504040204" pitchFamily="34" charset="0"/>
                <a:cs typeface="Times New Roman" panose="02020603050405020304" pitchFamily="18" charset="0"/>
              </a:rPr>
              <a:t>11. </a:t>
            </a:r>
            <a:r>
              <a:rPr lang="en-US" dirty="0">
                <a:solidFill>
                  <a:schemeClr val="bg1"/>
                </a:solidFill>
                <a:ea typeface="Verdana" panose="020B0604030504040204" pitchFamily="34" charset="0"/>
                <a:cs typeface="Times New Roman" panose="02020603050405020304" pitchFamily="18" charset="0"/>
              </a:rPr>
              <a:t>Job 40-41, Behemoth and Leviathan</a:t>
            </a:r>
          </a:p>
        </p:txBody>
      </p:sp>
    </p:spTree>
    <p:extLst>
      <p:ext uri="{BB962C8B-B14F-4D97-AF65-F5344CB8AC3E}">
        <p14:creationId xmlns:p14="http://schemas.microsoft.com/office/powerpoint/2010/main" val="138639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rgbClr val="CCFFFF"/>
                </a:solidFill>
              </a:rPr>
              <a:t>Students’ reaction – my parents</a:t>
            </a:r>
            <a:br>
              <a:rPr lang="en-US" sz="3400" dirty="0">
                <a:solidFill>
                  <a:srgbClr val="CCFFFF"/>
                </a:solidFill>
              </a:rPr>
            </a:br>
            <a:r>
              <a:rPr lang="en-US" sz="3400" dirty="0">
                <a:solidFill>
                  <a:srgbClr val="CCFFFF"/>
                </a:solidFill>
              </a:rPr>
              <a:t>taught me a lie?</a:t>
            </a:r>
          </a:p>
        </p:txBody>
      </p:sp>
      <p:sp>
        <p:nvSpPr>
          <p:cNvPr id="3" name="Content Placeholder 2">
            <a:extLst>
              <a:ext uri="{FF2B5EF4-FFF2-40B4-BE49-F238E27FC236}">
                <a16:creationId xmlns:a16="http://schemas.microsoft.com/office/drawing/2014/main" id="{2C4FEF49-D215-45CC-B150-F310FB4A74D2}"/>
              </a:ext>
            </a:extLst>
          </p:cNvPr>
          <p:cNvSpPr>
            <a:spLocks noGrp="1"/>
          </p:cNvSpPr>
          <p:nvPr>
            <p:ph idx="1"/>
          </p:nvPr>
        </p:nvSpPr>
        <p:spPr>
          <a:xfrm>
            <a:off x="457200" y="1226124"/>
            <a:ext cx="8229600" cy="5100784"/>
          </a:xfrm>
        </p:spPr>
        <p:txBody>
          <a:bodyPr/>
          <a:lstStyle/>
          <a:p>
            <a:pPr>
              <a:buFont typeface="Wingdings" panose="05000000000000000000" pitchFamily="2" charset="2"/>
              <a:buChar char="§"/>
            </a:pPr>
            <a:r>
              <a:rPr lang="en-US" dirty="0">
                <a:solidFill>
                  <a:srgbClr val="CCFFFF"/>
                </a:solidFill>
              </a:rPr>
              <a:t>What about the Bible?</a:t>
            </a:r>
          </a:p>
          <a:p>
            <a:pPr>
              <a:buFont typeface="Wingdings" panose="05000000000000000000" pitchFamily="2" charset="2"/>
              <a:buChar char="§"/>
            </a:pPr>
            <a:r>
              <a:rPr lang="en-US" sz="3200" dirty="0">
                <a:solidFill>
                  <a:schemeClr val="bg1"/>
                </a:solidFill>
              </a:rPr>
              <a:t>Teacher: good book, but old…not science book</a:t>
            </a:r>
          </a:p>
        </p:txBody>
      </p:sp>
      <p:sp>
        <p:nvSpPr>
          <p:cNvPr id="5" name="Rectangle 4">
            <a:extLst>
              <a:ext uri="{FF2B5EF4-FFF2-40B4-BE49-F238E27FC236}">
                <a16:creationId xmlns:a16="http://schemas.microsoft.com/office/drawing/2014/main" id="{B094AD56-C184-401A-89F4-02A17581837E}"/>
              </a:ext>
            </a:extLst>
          </p:cNvPr>
          <p:cNvSpPr/>
          <p:nvPr/>
        </p:nvSpPr>
        <p:spPr>
          <a:xfrm>
            <a:off x="974427" y="2946400"/>
            <a:ext cx="7199745" cy="2318324"/>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3200" dirty="0"/>
              <a:t>Flat earth (four corners) </a:t>
            </a:r>
            <a:r>
              <a:rPr lang="en-US" sz="3200" u="sng" dirty="0"/>
              <a:t>Is.11:12</a:t>
            </a:r>
            <a:r>
              <a:rPr lang="en-US" sz="3200" dirty="0"/>
              <a:t>. </a:t>
            </a:r>
          </a:p>
          <a:p>
            <a:pPr>
              <a:spcAft>
                <a:spcPts val="600"/>
              </a:spcAft>
            </a:pPr>
            <a:r>
              <a:rPr lang="en-US" sz="3200" dirty="0"/>
              <a:t>Corner: </a:t>
            </a:r>
            <a:r>
              <a:rPr lang="en-US" sz="3200" i="1" dirty="0"/>
              <a:t>wing.  Four corners of garment</a:t>
            </a:r>
            <a:r>
              <a:rPr lang="en-US" sz="3200" dirty="0"/>
              <a:t> refers to its entirety.</a:t>
            </a:r>
          </a:p>
          <a:p>
            <a:pPr>
              <a:spcAft>
                <a:spcPts val="600"/>
              </a:spcAft>
            </a:pPr>
            <a:r>
              <a:rPr lang="en-US" sz="3200" u="sng" dirty="0"/>
              <a:t>Is.40:22</a:t>
            </a:r>
            <a:r>
              <a:rPr lang="en-US" sz="3200" dirty="0"/>
              <a:t>, earth is a sphere.    </a:t>
            </a:r>
          </a:p>
        </p:txBody>
      </p:sp>
      <p:sp>
        <p:nvSpPr>
          <p:cNvPr id="8" name="Rectangle 7">
            <a:extLst>
              <a:ext uri="{FF2B5EF4-FFF2-40B4-BE49-F238E27FC236}">
                <a16:creationId xmlns:a16="http://schemas.microsoft.com/office/drawing/2014/main" id="{9644B344-0BC9-4E74-96D4-9507572CED31}"/>
              </a:ext>
            </a:extLst>
          </p:cNvPr>
          <p:cNvSpPr/>
          <p:nvPr/>
        </p:nvSpPr>
        <p:spPr>
          <a:xfrm>
            <a:off x="979051" y="5430976"/>
            <a:ext cx="7199745" cy="774561"/>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3200" dirty="0"/>
              <a:t>Sun rises and sets.    (Meteorologists)</a:t>
            </a:r>
          </a:p>
        </p:txBody>
      </p:sp>
    </p:spTree>
    <p:extLst>
      <p:ext uri="{BB962C8B-B14F-4D97-AF65-F5344CB8AC3E}">
        <p14:creationId xmlns:p14="http://schemas.microsoft.com/office/powerpoint/2010/main" val="19699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BC1824-2D85-4E16-8CEF-63034EC2D16E}"/>
              </a:ext>
            </a:extLst>
          </p:cNvPr>
          <p:cNvSpPr/>
          <p:nvPr/>
        </p:nvSpPr>
        <p:spPr>
          <a:xfrm>
            <a:off x="1417780" y="1600200"/>
            <a:ext cx="6324599" cy="1524000"/>
          </a:xfrm>
          <a:prstGeom prst="round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3">
                    <a:lumMod val="75000"/>
                  </a:schemeClr>
                </a:solidFill>
                <a:latin typeface="Verdana" panose="020B0604030504040204" pitchFamily="34" charset="0"/>
                <a:ea typeface="Verdana" panose="020B0604030504040204" pitchFamily="34" charset="0"/>
              </a:rPr>
              <a:t>I. </a:t>
            </a:r>
            <a:r>
              <a:rPr lang="en-US" sz="3800" dirty="0">
                <a:solidFill>
                  <a:schemeClr val="accent3">
                    <a:lumMod val="75000"/>
                  </a:schemeClr>
                </a:solidFill>
              </a:rPr>
              <a:t>Would Evolutionists Deceive?</a:t>
            </a:r>
          </a:p>
        </p:txBody>
      </p:sp>
    </p:spTree>
    <p:extLst>
      <p:ext uri="{BB962C8B-B14F-4D97-AF65-F5344CB8AC3E}">
        <p14:creationId xmlns:p14="http://schemas.microsoft.com/office/powerpoint/2010/main" val="22599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Piltdown Man, 1912-1953</a:t>
            </a:r>
          </a:p>
        </p:txBody>
      </p:sp>
      <p:pic>
        <p:nvPicPr>
          <p:cNvPr id="7" name="Content Placeholder 6" descr="A picture containing doughnut, indoor, donut&#10;&#10;Description automatically generated">
            <a:extLst>
              <a:ext uri="{FF2B5EF4-FFF2-40B4-BE49-F238E27FC236}">
                <a16:creationId xmlns:a16="http://schemas.microsoft.com/office/drawing/2014/main" id="{A7B51FC6-750F-44BF-875E-91B67ECF16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0621" y="1431925"/>
            <a:ext cx="3482110" cy="4694238"/>
          </a:xfrm>
        </p:spPr>
      </p:pic>
      <p:sp>
        <p:nvSpPr>
          <p:cNvPr id="8" name="Rectangle 7">
            <a:extLst>
              <a:ext uri="{FF2B5EF4-FFF2-40B4-BE49-F238E27FC236}">
                <a16:creationId xmlns:a16="http://schemas.microsoft.com/office/drawing/2014/main" id="{CA9FB3E5-F12F-4ED8-A3D9-60728186F141}"/>
              </a:ext>
            </a:extLst>
          </p:cNvPr>
          <p:cNvSpPr/>
          <p:nvPr/>
        </p:nvSpPr>
        <p:spPr>
          <a:xfrm>
            <a:off x="4719782" y="1440873"/>
            <a:ext cx="4036291" cy="468529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n-US" sz="3000" dirty="0"/>
              <a:t>Teeth artificially ground down.</a:t>
            </a:r>
          </a:p>
          <a:p>
            <a:pPr algn="ctr">
              <a:spcAft>
                <a:spcPts val="1200"/>
              </a:spcAft>
            </a:pPr>
            <a:r>
              <a:rPr lang="en-US" sz="3000" dirty="0"/>
              <a:t>Scratches left by abrasive agent.</a:t>
            </a:r>
          </a:p>
          <a:p>
            <a:pPr algn="ctr">
              <a:spcAft>
                <a:spcPts val="1200"/>
              </a:spcAft>
            </a:pPr>
            <a:r>
              <a:rPr lang="en-US" sz="3000" dirty="0"/>
              <a:t>Tops of teeth flattened at different angles.</a:t>
            </a:r>
          </a:p>
          <a:p>
            <a:pPr algn="ctr"/>
            <a:r>
              <a:rPr lang="en-US" sz="3000" dirty="0"/>
              <a:t>Rejected offers to examine; rejected facts when shown.</a:t>
            </a:r>
          </a:p>
        </p:txBody>
      </p:sp>
    </p:spTree>
    <p:extLst>
      <p:ext uri="{BB962C8B-B14F-4D97-AF65-F5344CB8AC3E}">
        <p14:creationId xmlns:p14="http://schemas.microsoft.com/office/powerpoint/2010/main" val="41845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Nebraska Man, 1922</a:t>
            </a:r>
          </a:p>
        </p:txBody>
      </p:sp>
      <p:sp>
        <p:nvSpPr>
          <p:cNvPr id="8" name="Rectangle 7">
            <a:extLst>
              <a:ext uri="{FF2B5EF4-FFF2-40B4-BE49-F238E27FC236}">
                <a16:creationId xmlns:a16="http://schemas.microsoft.com/office/drawing/2014/main" id="{CA9FB3E5-F12F-4ED8-A3D9-60728186F141}"/>
              </a:ext>
            </a:extLst>
          </p:cNvPr>
          <p:cNvSpPr/>
          <p:nvPr/>
        </p:nvSpPr>
        <p:spPr>
          <a:xfrm>
            <a:off x="4719782" y="1440873"/>
            <a:ext cx="4036291" cy="3775362"/>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n-US" sz="3000" dirty="0"/>
              <a:t>“It looks 100% anthropoid…the first anthropoid ape of America has been found” </a:t>
            </a:r>
            <a:r>
              <a:rPr lang="en-US" sz="2400" dirty="0"/>
              <a:t>– Henry Fairfield Osborn</a:t>
            </a:r>
          </a:p>
          <a:p>
            <a:pPr algn="ctr">
              <a:spcAft>
                <a:spcPts val="1200"/>
              </a:spcAft>
            </a:pPr>
            <a:r>
              <a:rPr lang="en-US" sz="3000" dirty="0"/>
              <a:t>Five years later:</a:t>
            </a:r>
            <a:br>
              <a:rPr lang="en-US" sz="3000" dirty="0"/>
            </a:br>
            <a:r>
              <a:rPr lang="en-US" sz="3000" dirty="0"/>
              <a:t>wild pig-like tooth </a:t>
            </a:r>
          </a:p>
        </p:txBody>
      </p:sp>
      <p:pic>
        <p:nvPicPr>
          <p:cNvPr id="5" name="Content Placeholder 4" descr="A picture containing object&#10;&#10;Description automatically generated">
            <a:extLst>
              <a:ext uri="{FF2B5EF4-FFF2-40B4-BE49-F238E27FC236}">
                <a16:creationId xmlns:a16="http://schemas.microsoft.com/office/drawing/2014/main" id="{C725629C-5D58-4BFF-B62B-A2FD1E98AA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708" y="1440937"/>
            <a:ext cx="3810000" cy="1371600"/>
          </a:xfrm>
        </p:spPr>
      </p:pic>
      <p:pic>
        <p:nvPicPr>
          <p:cNvPr id="9" name="Picture 8" descr="A sheep standing in the dirt&#10;&#10;Description automatically generated">
            <a:extLst>
              <a:ext uri="{FF2B5EF4-FFF2-40B4-BE49-F238E27FC236}">
                <a16:creationId xmlns:a16="http://schemas.microsoft.com/office/drawing/2014/main" id="{35E10EFF-EB61-4260-BDAD-CD4AE724C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30" y="3082635"/>
            <a:ext cx="2857500" cy="2133600"/>
          </a:xfrm>
          <a:prstGeom prst="rect">
            <a:avLst/>
          </a:prstGeom>
        </p:spPr>
      </p:pic>
    </p:spTree>
    <p:extLst>
      <p:ext uri="{BB962C8B-B14F-4D97-AF65-F5344CB8AC3E}">
        <p14:creationId xmlns:p14="http://schemas.microsoft.com/office/powerpoint/2010/main" val="10463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Peppered moth</a:t>
            </a:r>
          </a:p>
        </p:txBody>
      </p:sp>
      <p:sp>
        <p:nvSpPr>
          <p:cNvPr id="8" name="Rectangle 7">
            <a:extLst>
              <a:ext uri="{FF2B5EF4-FFF2-40B4-BE49-F238E27FC236}">
                <a16:creationId xmlns:a16="http://schemas.microsoft.com/office/drawing/2014/main" id="{CA9FB3E5-F12F-4ED8-A3D9-60728186F141}"/>
              </a:ext>
            </a:extLst>
          </p:cNvPr>
          <p:cNvSpPr/>
          <p:nvPr/>
        </p:nvSpPr>
        <p:spPr>
          <a:xfrm>
            <a:off x="5634182" y="1930390"/>
            <a:ext cx="3121891" cy="2641609"/>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3000" dirty="0"/>
              <a:t>95% white…</a:t>
            </a:r>
          </a:p>
          <a:p>
            <a:pPr algn="ctr">
              <a:spcAft>
                <a:spcPts val="1200"/>
              </a:spcAft>
            </a:pPr>
            <a:r>
              <a:rPr lang="en-US" sz="3000" dirty="0"/>
              <a:t>5% black</a:t>
            </a:r>
          </a:p>
          <a:p>
            <a:pPr algn="ctr">
              <a:spcAft>
                <a:spcPts val="1200"/>
              </a:spcAft>
            </a:pPr>
            <a:r>
              <a:rPr lang="en-US" sz="3000" dirty="0"/>
              <a:t>Industrial Revolution: reversed.</a:t>
            </a:r>
          </a:p>
        </p:txBody>
      </p:sp>
      <p:pic>
        <p:nvPicPr>
          <p:cNvPr id="6" name="Picture 5" descr="A tree in front of a brick building&#10;&#10;Description automatically generated">
            <a:extLst>
              <a:ext uri="{FF2B5EF4-FFF2-40B4-BE49-F238E27FC236}">
                <a16:creationId xmlns:a16="http://schemas.microsoft.com/office/drawing/2014/main" id="{9F777301-F928-4A1D-8C79-3B313C9B1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400" y="1588652"/>
            <a:ext cx="5243172" cy="3295072"/>
          </a:xfrm>
          <a:prstGeom prst="rect">
            <a:avLst/>
          </a:prstGeom>
        </p:spPr>
      </p:pic>
      <p:sp>
        <p:nvSpPr>
          <p:cNvPr id="10" name="Rectangle 9">
            <a:extLst>
              <a:ext uri="{FF2B5EF4-FFF2-40B4-BE49-F238E27FC236}">
                <a16:creationId xmlns:a16="http://schemas.microsoft.com/office/drawing/2014/main" id="{E67226EF-19F8-4F6B-8429-83B90344E2C1}"/>
              </a:ext>
            </a:extLst>
          </p:cNvPr>
          <p:cNvSpPr/>
          <p:nvPr/>
        </p:nvSpPr>
        <p:spPr>
          <a:xfrm>
            <a:off x="1029917" y="5103085"/>
            <a:ext cx="7098078" cy="1020624"/>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3000" dirty="0" err="1"/>
              <a:t>Kettlewell</a:t>
            </a:r>
            <a:r>
              <a:rPr lang="en-US" sz="3000" dirty="0"/>
              <a:t>: </a:t>
            </a:r>
            <a:r>
              <a:rPr lang="en-US" sz="3000" dirty="0">
                <a:solidFill>
                  <a:srgbClr val="FFFF00"/>
                </a:solidFill>
              </a:rPr>
              <a:t>“the most striking evolutionary change ever witnessed by man”</a:t>
            </a:r>
          </a:p>
        </p:txBody>
      </p:sp>
    </p:spTree>
    <p:extLst>
      <p:ext uri="{BB962C8B-B14F-4D97-AF65-F5344CB8AC3E}">
        <p14:creationId xmlns:p14="http://schemas.microsoft.com/office/powerpoint/2010/main" val="28897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Ernst Haeckel</a:t>
            </a:r>
          </a:p>
        </p:txBody>
      </p:sp>
      <p:sp>
        <p:nvSpPr>
          <p:cNvPr id="8" name="Rectangle 7">
            <a:extLst>
              <a:ext uri="{FF2B5EF4-FFF2-40B4-BE49-F238E27FC236}">
                <a16:creationId xmlns:a16="http://schemas.microsoft.com/office/drawing/2014/main" id="{CA9FB3E5-F12F-4ED8-A3D9-60728186F141}"/>
              </a:ext>
            </a:extLst>
          </p:cNvPr>
          <p:cNvSpPr/>
          <p:nvPr/>
        </p:nvSpPr>
        <p:spPr>
          <a:xfrm>
            <a:off x="4821378" y="1859337"/>
            <a:ext cx="3121891" cy="2612652"/>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3000" dirty="0"/>
              <a:t>Darwin’s book</a:t>
            </a:r>
          </a:p>
          <a:p>
            <a:pPr algn="ctr">
              <a:spcAft>
                <a:spcPts val="600"/>
              </a:spcAft>
            </a:pPr>
            <a:r>
              <a:rPr lang="en-US" sz="3000" dirty="0"/>
              <a:t>1874: embryos trace evolution.</a:t>
            </a:r>
          </a:p>
          <a:p>
            <a:pPr algn="ctr">
              <a:spcAft>
                <a:spcPts val="600"/>
              </a:spcAft>
            </a:pPr>
            <a:r>
              <a:rPr lang="en-US" sz="3000" dirty="0"/>
              <a:t>Doctored.</a:t>
            </a:r>
          </a:p>
          <a:p>
            <a:pPr algn="ctr">
              <a:spcAft>
                <a:spcPts val="600"/>
              </a:spcAft>
            </a:pPr>
            <a:r>
              <a:rPr lang="en-US" sz="3000" dirty="0"/>
              <a:t>FRAUD</a:t>
            </a:r>
          </a:p>
        </p:txBody>
      </p:sp>
      <p:pic>
        <p:nvPicPr>
          <p:cNvPr id="3" name="Picture 2" descr="A close up of a logo&#10;&#10;Description automatically generated">
            <a:extLst>
              <a:ext uri="{FF2B5EF4-FFF2-40B4-BE49-F238E27FC236}">
                <a16:creationId xmlns:a16="http://schemas.microsoft.com/office/drawing/2014/main" id="{F847B192-FBC4-4C2A-A112-3BF8E5944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9273" y="1859336"/>
            <a:ext cx="2982480" cy="2612652"/>
          </a:xfrm>
          <a:prstGeom prst="rect">
            <a:avLst/>
          </a:prstGeom>
        </p:spPr>
      </p:pic>
    </p:spTree>
    <p:extLst>
      <p:ext uri="{BB962C8B-B14F-4D97-AF65-F5344CB8AC3E}">
        <p14:creationId xmlns:p14="http://schemas.microsoft.com/office/powerpoint/2010/main" val="18064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Richard Dawkins</a:t>
            </a:r>
          </a:p>
        </p:txBody>
      </p:sp>
      <p:sp>
        <p:nvSpPr>
          <p:cNvPr id="8" name="Rectangle 7">
            <a:extLst>
              <a:ext uri="{FF2B5EF4-FFF2-40B4-BE49-F238E27FC236}">
                <a16:creationId xmlns:a16="http://schemas.microsoft.com/office/drawing/2014/main" id="{CA9FB3E5-F12F-4ED8-A3D9-60728186F141}"/>
              </a:ext>
            </a:extLst>
          </p:cNvPr>
          <p:cNvSpPr/>
          <p:nvPr/>
        </p:nvSpPr>
        <p:spPr>
          <a:xfrm>
            <a:off x="683492" y="1646904"/>
            <a:ext cx="7786254" cy="2029169"/>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sz="3000" dirty="0"/>
              <a:t>Even within evolutionary science community, evolutionist / agnostic Richard Dawkins has faced charges of pseudo-science and of committing elementary errors.</a:t>
            </a:r>
          </a:p>
        </p:txBody>
      </p:sp>
    </p:spTree>
    <p:extLst>
      <p:ext uri="{BB962C8B-B14F-4D97-AF65-F5344CB8AC3E}">
        <p14:creationId xmlns:p14="http://schemas.microsoft.com/office/powerpoint/2010/main" val="32449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1170</Words>
  <Application>Microsoft Office PowerPoint</Application>
  <PresentationFormat>On-screen Show (4:3)</PresentationFormat>
  <Paragraphs>124</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Times New Roman</vt:lpstr>
      <vt:lpstr>Verdana</vt:lpstr>
      <vt:lpstr>Wingdings</vt:lpstr>
      <vt:lpstr>Default Design</vt:lpstr>
      <vt:lpstr>1_Default Design</vt:lpstr>
      <vt:lpstr>PowerPoint Presentation</vt:lpstr>
      <vt:lpstr>Teacher tells students…</vt:lpstr>
      <vt:lpstr>Students’ reaction – my parents taught me a 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7:12</vt:lpstr>
      <vt:lpstr>World Book</vt:lpstr>
      <vt:lpstr>Alexander, India, 330 BC</vt:lpstr>
      <vt:lpstr>Marco Polo</vt:lpstr>
      <vt:lpstr>Worldwide Flood</vt:lpstr>
      <vt:lpstr>Worldwide Flood</vt:lpstr>
      <vt:lpstr>PowerPoint Presentation</vt:lpstr>
      <vt:lpstr>1. God’s creatures are fearfully / wonderfully made, Ps.139:14</vt:lpstr>
      <vt:lpstr>2. Unbelievers have always challenged God, His word, His people</vt:lpstr>
      <vt:lpstr>3. Even the stones cry out.  Lk.19:40</vt:lpstr>
      <vt:lpstr>4. Many sightings (value of eye-witness testimony)</vt:lpstr>
      <vt:lpstr>4. Many sightings (value of eye-witness testimony)</vt:lpstr>
      <vt:lpstr>5. We don’t need these things to believe Bible</vt:lpstr>
      <vt:lpstr>5. We don’t need these things to believe Bible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Ty Johnson</cp:lastModifiedBy>
  <cp:revision>19</cp:revision>
  <dcterms:created xsi:type="dcterms:W3CDTF">2006-09-18T21:36:30Z</dcterms:created>
  <dcterms:modified xsi:type="dcterms:W3CDTF">2019-09-23T12:00:19Z</dcterms:modified>
</cp:coreProperties>
</file>