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37"/>
  </p:notesMasterIdLst>
  <p:sldIdLst>
    <p:sldId id="434" r:id="rId3"/>
    <p:sldId id="413" r:id="rId4"/>
    <p:sldId id="386" r:id="rId5"/>
    <p:sldId id="435" r:id="rId6"/>
    <p:sldId id="438" r:id="rId7"/>
    <p:sldId id="439" r:id="rId8"/>
    <p:sldId id="440" r:id="rId9"/>
    <p:sldId id="441" r:id="rId10"/>
    <p:sldId id="442" r:id="rId11"/>
    <p:sldId id="444" r:id="rId12"/>
    <p:sldId id="443" r:id="rId13"/>
    <p:sldId id="445" r:id="rId14"/>
    <p:sldId id="446" r:id="rId15"/>
    <p:sldId id="450" r:id="rId16"/>
    <p:sldId id="451" r:id="rId17"/>
    <p:sldId id="452" r:id="rId18"/>
    <p:sldId id="447" r:id="rId19"/>
    <p:sldId id="453" r:id="rId20"/>
    <p:sldId id="457" r:id="rId21"/>
    <p:sldId id="454" r:id="rId22"/>
    <p:sldId id="455" r:id="rId23"/>
    <p:sldId id="456" r:id="rId24"/>
    <p:sldId id="458" r:id="rId25"/>
    <p:sldId id="448" r:id="rId26"/>
    <p:sldId id="449" r:id="rId27"/>
    <p:sldId id="459" r:id="rId28"/>
    <p:sldId id="460" r:id="rId29"/>
    <p:sldId id="461" r:id="rId30"/>
    <p:sldId id="462" r:id="rId31"/>
    <p:sldId id="463" r:id="rId32"/>
    <p:sldId id="464" r:id="rId33"/>
    <p:sldId id="465" r:id="rId34"/>
    <p:sldId id="466" r:id="rId35"/>
    <p:sldId id="467"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FFFF"/>
    <a:srgbClr val="FFFFCC"/>
    <a:srgbClr val="FFCC99"/>
    <a:srgbClr val="FFFF00"/>
    <a:srgbClr val="000066"/>
    <a:srgbClr val="800000"/>
    <a:srgbClr val="333333"/>
    <a:srgbClr val="A50021"/>
    <a:srgbClr val="CCE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8" d="100"/>
          <a:sy n="78" d="100"/>
        </p:scale>
        <p:origin x="-19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1584128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3181488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372704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1886497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8338868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5304034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729970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42747706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30297254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11885782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4098047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42586789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39494528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17918108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2220923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631900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37815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1747507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401033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1902177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731316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 xmlns:p14="http://schemas.microsoft.com/office/powerpoint/2010/main" val="1154835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 xmlns:p14="http://schemas.microsoft.com/office/powerpoint/2010/main" val="1872544690"/>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 xmlns:p14="http://schemas.microsoft.com/office/powerpoint/2010/main" val="247812092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15DEC1DF-FA2C-4BD2-B94E-3A5952770D63}"/>
              </a:ext>
            </a:extLst>
          </p:cNvPr>
          <p:cNvSpPr/>
          <p:nvPr/>
        </p:nvSpPr>
        <p:spPr>
          <a:xfrm>
            <a:off x="2286000" y="1143000"/>
            <a:ext cx="4572000" cy="1219200"/>
          </a:xfrm>
          <a:prstGeom prst="rect">
            <a:avLst/>
          </a:prstGeom>
          <a:solidFill>
            <a:srgbClr val="002060"/>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Restoration Resistance</a:t>
            </a:r>
          </a:p>
        </p:txBody>
      </p:sp>
    </p:spTree>
    <p:extLst>
      <p:ext uri="{BB962C8B-B14F-4D97-AF65-F5344CB8AC3E}">
        <p14:creationId xmlns="" xmlns:p14="http://schemas.microsoft.com/office/powerpoint/2010/main" val="1036420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831273" y="685800"/>
            <a:ext cx="7481455" cy="457200"/>
          </a:xfrm>
          <a:prstGeom prst="rect">
            <a:avLst/>
          </a:prstGeom>
          <a:solidFill>
            <a:srgbClr val="000066"/>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FF99"/>
                </a:solidFill>
                <a:latin typeface="Verdana" panose="020B0604030504040204" pitchFamily="34" charset="0"/>
                <a:ea typeface="Verdana" panose="020B0604030504040204" pitchFamily="34" charset="0"/>
                <a:cs typeface="Verdana" panose="020B0604030504040204" pitchFamily="34" charset="0"/>
              </a:rPr>
              <a:t>I.</a:t>
            </a:r>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 Reformation Churches Have Long Embraced Error</a:t>
            </a:r>
          </a:p>
        </p:txBody>
      </p:sp>
      <p:sp>
        <p:nvSpPr>
          <p:cNvPr id="3" name="Rectangle 2">
            <a:extLst>
              <a:ext uri="{FF2B5EF4-FFF2-40B4-BE49-F238E27FC236}">
                <a16:creationId xmlns="" xmlns:a16="http://schemas.microsoft.com/office/drawing/2014/main" id="{8C258212-C957-46A0-A31B-7F026B570E20}"/>
              </a:ext>
            </a:extLst>
          </p:cNvPr>
          <p:cNvSpPr/>
          <p:nvPr/>
        </p:nvSpPr>
        <p:spPr>
          <a:xfrm>
            <a:off x="838200" y="1371600"/>
            <a:ext cx="7481455" cy="1244600"/>
          </a:xfrm>
          <a:prstGeom prst="rect">
            <a:avLst/>
          </a:prstGeom>
          <a:solidFill>
            <a:srgbClr val="000066"/>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99"/>
                </a:solidFill>
                <a:latin typeface="Verdana" panose="020B0604030504040204" pitchFamily="34" charset="0"/>
                <a:ea typeface="Verdana" panose="020B0604030504040204" pitchFamily="34" charset="0"/>
                <a:cs typeface="Verdana" panose="020B0604030504040204" pitchFamily="34" charset="0"/>
              </a:rPr>
              <a:t>II.</a:t>
            </a: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Reasons For</a:t>
            </a:r>
            <a:b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Reformation Failures</a:t>
            </a:r>
          </a:p>
        </p:txBody>
      </p:sp>
    </p:spTree>
    <p:extLst>
      <p:ext uri="{BB962C8B-B14F-4D97-AF65-F5344CB8AC3E}">
        <p14:creationId xmlns="" xmlns:p14="http://schemas.microsoft.com/office/powerpoint/2010/main" val="4177074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28600"/>
            <a:ext cx="8229600" cy="838200"/>
          </a:xfrm>
        </p:spPr>
        <p:txBody>
          <a:bodyPr/>
          <a:lstStyle/>
          <a:p>
            <a:pPr algn="ctr"/>
            <a:r>
              <a:rPr lang="en-US" sz="3600" dirty="0">
                <a:solidFill>
                  <a:srgbClr val="FFFF00"/>
                </a:solidFill>
                <a:latin typeface="Verdana" panose="020B0604030504040204" pitchFamily="34" charset="0"/>
                <a:ea typeface="Verdana" panose="020B0604030504040204" pitchFamily="34" charset="0"/>
                <a:cs typeface="Verdana" panose="020B0604030504040204" pitchFamily="34" charset="0"/>
              </a:rPr>
              <a:t>Reformation work</a:t>
            </a:r>
          </a:p>
        </p:txBody>
      </p:sp>
      <p:sp>
        <p:nvSpPr>
          <p:cNvPr id="3" name="Content Placeholder 2"/>
          <p:cNvSpPr>
            <a:spLocks noGrp="1"/>
          </p:cNvSpPr>
          <p:nvPr>
            <p:ph idx="4294967295"/>
          </p:nvPr>
        </p:nvSpPr>
        <p:spPr>
          <a:xfrm>
            <a:off x="347022" y="1095828"/>
            <a:ext cx="8458200" cy="5457372"/>
          </a:xfrm>
        </p:spPr>
        <p:txBody>
          <a:bodyPr/>
          <a:lstStyle/>
          <a:p>
            <a:pPr marL="230188" lvl="0" indent="-230188">
              <a:spcBef>
                <a:spcPts val="0"/>
              </a:spcBef>
              <a:spcAft>
                <a:spcPts val="900"/>
              </a:spcAft>
              <a:buSzPts val="1400"/>
              <a:buFont typeface="Arial" panose="020B0604020202020204" pitchFamily="34" charset="0"/>
              <a:buChar char="•"/>
            </a:pPr>
            <a:r>
              <a:rPr lang="en-US" dirty="0">
                <a:solidFill>
                  <a:srgbClr val="FFFFCC"/>
                </a:solidFill>
                <a:ea typeface="Times New Roman" panose="02020603050405020304" pitchFamily="18" charset="0"/>
              </a:rPr>
              <a:t>Did not return to original pattern of NT.   Satisfied with ‘more moderate’ leaders, opinions of men, tradition, etc.</a:t>
            </a:r>
          </a:p>
          <a:p>
            <a:pPr marL="230188" lvl="0" indent="-230188">
              <a:spcBef>
                <a:spcPts val="0"/>
              </a:spcBef>
              <a:spcAft>
                <a:spcPts val="900"/>
              </a:spcAft>
              <a:buSzPts val="1400"/>
              <a:buFont typeface="Arial" panose="020B0604020202020204" pitchFamily="34" charset="0"/>
              <a:buChar char="•"/>
            </a:pPr>
            <a:r>
              <a:rPr lang="en-US" dirty="0">
                <a:solidFill>
                  <a:srgbClr val="FFFFCC"/>
                </a:solidFill>
                <a:ea typeface="Times New Roman" panose="02020603050405020304" pitchFamily="18" charset="0"/>
              </a:rPr>
              <a:t>Developed rigid systems of theology; brilliant men became their standard.   Assumed if </a:t>
            </a:r>
            <a:r>
              <a:rPr lang="en-US" b="1" i="1" dirty="0">
                <a:solidFill>
                  <a:srgbClr val="FFFFCC"/>
                </a:solidFill>
                <a:ea typeface="Times New Roman" panose="02020603050405020304" pitchFamily="18" charset="0"/>
              </a:rPr>
              <a:t>they</a:t>
            </a:r>
            <a:r>
              <a:rPr lang="en-US" dirty="0">
                <a:solidFill>
                  <a:srgbClr val="FFFFCC"/>
                </a:solidFill>
                <a:ea typeface="Times New Roman" panose="02020603050405020304" pitchFamily="18" charset="0"/>
              </a:rPr>
              <a:t> couldn’t answer them . . .</a:t>
            </a:r>
          </a:p>
          <a:p>
            <a:pPr marL="230188" lvl="0" indent="-230188">
              <a:spcBef>
                <a:spcPts val="0"/>
              </a:spcBef>
              <a:spcAft>
                <a:spcPts val="900"/>
              </a:spcAft>
              <a:buSzPts val="1400"/>
              <a:buFont typeface="Arial" panose="020B0604020202020204" pitchFamily="34" charset="0"/>
              <a:buChar char="•"/>
            </a:pPr>
            <a:r>
              <a:rPr lang="en-US" dirty="0">
                <a:solidFill>
                  <a:srgbClr val="FFFFCC"/>
                </a:solidFill>
                <a:ea typeface="Times New Roman" panose="02020603050405020304" pitchFamily="18" charset="0"/>
              </a:rPr>
              <a:t>Followers never rose above other churches.   Intimidation.   </a:t>
            </a:r>
            <a:endParaRPr lang="en-US" sz="2800" dirty="0">
              <a:solidFill>
                <a:srgbClr val="FFFFCC"/>
              </a:solidFill>
              <a:ea typeface="Times New Roman" panose="02020603050405020304" pitchFamily="18" charset="0"/>
            </a:endParaRPr>
          </a:p>
          <a:p>
            <a:pPr marL="230188" lvl="0" indent="-230188">
              <a:spcBef>
                <a:spcPts val="0"/>
              </a:spcBef>
              <a:spcAft>
                <a:spcPts val="300"/>
              </a:spcAft>
              <a:buSzPts val="1400"/>
              <a:buFont typeface="Arial" panose="020B0604020202020204" pitchFamily="34" charset="0"/>
              <a:buChar char="•"/>
            </a:pPr>
            <a:r>
              <a:rPr lang="en-US" dirty="0">
                <a:solidFill>
                  <a:srgbClr val="FFFFCC"/>
                </a:solidFill>
                <a:ea typeface="Times New Roman" panose="02020603050405020304" pitchFamily="18" charset="0"/>
              </a:rPr>
              <a:t>Established state churches (carry-over from Roman Catholic Church).</a:t>
            </a:r>
            <a:endParaRPr lang="en-US" sz="2800" dirty="0">
              <a:solidFill>
                <a:srgbClr val="FFFFCC"/>
              </a:solidFill>
              <a:ea typeface="Times New Roman" panose="02020603050405020304" pitchFamily="18" charset="0"/>
            </a:endParaRPr>
          </a:p>
          <a:p>
            <a:pPr>
              <a:spcAft>
                <a:spcPts val="600"/>
              </a:spcAft>
              <a:buFont typeface="Wingdings" panose="05000000000000000000" pitchFamily="2" charset="2"/>
              <a:buChar char="§"/>
            </a:pPr>
            <a:endParaRPr lang="en-US" dirty="0">
              <a:solidFill>
                <a:schemeClr val="bg1"/>
              </a:solidFill>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238642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CCFFF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CCFFFF"/>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CCFFFF"/>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831273" y="685800"/>
            <a:ext cx="7481455" cy="457200"/>
          </a:xfrm>
          <a:prstGeom prst="rect">
            <a:avLst/>
          </a:prstGeom>
          <a:solidFill>
            <a:srgbClr val="000066"/>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FF99"/>
                </a:solidFill>
                <a:latin typeface="Verdana" panose="020B0604030504040204" pitchFamily="34" charset="0"/>
                <a:ea typeface="Verdana" panose="020B0604030504040204" pitchFamily="34" charset="0"/>
                <a:cs typeface="Verdana" panose="020B0604030504040204" pitchFamily="34" charset="0"/>
              </a:rPr>
              <a:t>I.</a:t>
            </a:r>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 Reformation Churches Have Long Embraced Error</a:t>
            </a:r>
          </a:p>
        </p:txBody>
      </p:sp>
      <p:sp>
        <p:nvSpPr>
          <p:cNvPr id="3" name="Rectangle 2">
            <a:extLst>
              <a:ext uri="{FF2B5EF4-FFF2-40B4-BE49-F238E27FC236}">
                <a16:creationId xmlns="" xmlns:a16="http://schemas.microsoft.com/office/drawing/2014/main" id="{8C258212-C957-46A0-A31B-7F026B570E20}"/>
              </a:ext>
            </a:extLst>
          </p:cNvPr>
          <p:cNvSpPr/>
          <p:nvPr/>
        </p:nvSpPr>
        <p:spPr>
          <a:xfrm>
            <a:off x="838200" y="1905000"/>
            <a:ext cx="7481455" cy="1244600"/>
          </a:xfrm>
          <a:prstGeom prst="rect">
            <a:avLst/>
          </a:prstGeom>
          <a:solidFill>
            <a:srgbClr val="000066"/>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99"/>
                </a:solidFill>
                <a:latin typeface="Verdana" panose="020B0604030504040204" pitchFamily="34" charset="0"/>
                <a:ea typeface="Verdana" panose="020B0604030504040204" pitchFamily="34" charset="0"/>
                <a:cs typeface="Verdana" panose="020B0604030504040204" pitchFamily="34" charset="0"/>
              </a:rPr>
              <a:t>III.</a:t>
            </a: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Restoration Attempts</a:t>
            </a:r>
            <a:b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On Foreign Soil</a:t>
            </a:r>
          </a:p>
        </p:txBody>
      </p:sp>
      <p:sp>
        <p:nvSpPr>
          <p:cNvPr id="5" name="Rectangle 4">
            <a:extLst>
              <a:ext uri="{FF2B5EF4-FFF2-40B4-BE49-F238E27FC236}">
                <a16:creationId xmlns="" xmlns:a16="http://schemas.microsoft.com/office/drawing/2014/main" id="{223E5967-CF7B-49F2-8AD7-2A407B5E48FB}"/>
              </a:ext>
            </a:extLst>
          </p:cNvPr>
          <p:cNvSpPr/>
          <p:nvPr/>
        </p:nvSpPr>
        <p:spPr>
          <a:xfrm>
            <a:off x="838200" y="1295400"/>
            <a:ext cx="7481455" cy="457200"/>
          </a:xfrm>
          <a:prstGeom prst="rect">
            <a:avLst/>
          </a:prstGeom>
          <a:solidFill>
            <a:srgbClr val="000066"/>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FF99"/>
                </a:solidFill>
                <a:latin typeface="Verdana" panose="020B0604030504040204" pitchFamily="34" charset="0"/>
                <a:ea typeface="Verdana" panose="020B0604030504040204" pitchFamily="34" charset="0"/>
                <a:cs typeface="Verdana" panose="020B0604030504040204" pitchFamily="34" charset="0"/>
              </a:rPr>
              <a:t>II.</a:t>
            </a:r>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 Reasons For Reformation Failures</a:t>
            </a:r>
          </a:p>
        </p:txBody>
      </p:sp>
    </p:spTree>
    <p:extLst>
      <p:ext uri="{BB962C8B-B14F-4D97-AF65-F5344CB8AC3E}">
        <p14:creationId xmlns="" xmlns:p14="http://schemas.microsoft.com/office/powerpoint/2010/main" val="1467324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28600"/>
            <a:ext cx="8229600" cy="838200"/>
          </a:xfrm>
        </p:spPr>
        <p:txBody>
          <a:bodyPr/>
          <a:lstStyle/>
          <a:p>
            <a:pPr algn="ct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1669</a:t>
            </a:r>
          </a:p>
        </p:txBody>
      </p:sp>
      <p:sp>
        <p:nvSpPr>
          <p:cNvPr id="3" name="Content Placeholder 2"/>
          <p:cNvSpPr>
            <a:spLocks noGrp="1"/>
          </p:cNvSpPr>
          <p:nvPr>
            <p:ph idx="4294967295"/>
          </p:nvPr>
        </p:nvSpPr>
        <p:spPr>
          <a:xfrm>
            <a:off x="347022" y="1095828"/>
            <a:ext cx="8458200" cy="5457372"/>
          </a:xfrm>
        </p:spPr>
        <p:txBody>
          <a:bodyPr/>
          <a:lstStyle/>
          <a:p>
            <a:pPr lvl="0">
              <a:spcBef>
                <a:spcPts val="0"/>
              </a:spcBef>
              <a:spcAft>
                <a:spcPts val="900"/>
              </a:spcAft>
              <a:buSzPts val="1400"/>
              <a:buFont typeface="Wingdings" panose="05000000000000000000" pitchFamily="2" charset="2"/>
              <a:buChar char="§"/>
            </a:pPr>
            <a:r>
              <a:rPr lang="en-US" dirty="0">
                <a:solidFill>
                  <a:schemeClr val="bg1"/>
                </a:solidFill>
                <a:ea typeface="Verdana" panose="020B0604030504040204" pitchFamily="34" charset="0"/>
              </a:rPr>
              <a:t>Eight congregations in NW England</a:t>
            </a:r>
          </a:p>
          <a:p>
            <a:pPr lvl="0">
              <a:spcBef>
                <a:spcPts val="0"/>
              </a:spcBef>
              <a:spcAft>
                <a:spcPts val="900"/>
              </a:spcAft>
              <a:buSzPts val="1400"/>
              <a:buFont typeface="Wingdings" panose="05000000000000000000" pitchFamily="2" charset="2"/>
              <a:buChar char="§"/>
            </a:pPr>
            <a:r>
              <a:rPr lang="en-US" dirty="0">
                <a:solidFill>
                  <a:schemeClr val="bg1"/>
                </a:solidFill>
                <a:ea typeface="Verdana" panose="020B0604030504040204" pitchFamily="34" charset="0"/>
                <a:cs typeface="Verdana" panose="020B0604030504040204" pitchFamily="34" charset="0"/>
              </a:rPr>
              <a:t>Called </a:t>
            </a:r>
            <a:r>
              <a:rPr lang="en-US" i="1" dirty="0">
                <a:solidFill>
                  <a:schemeClr val="bg1"/>
                </a:solidFill>
                <a:ea typeface="Verdana" panose="020B0604030504040204" pitchFamily="34" charset="0"/>
                <a:cs typeface="Verdana" panose="020B0604030504040204" pitchFamily="34" charset="0"/>
              </a:rPr>
              <a:t>church of Christ</a:t>
            </a:r>
            <a:endParaRPr lang="en-US" dirty="0">
              <a:solidFill>
                <a:schemeClr val="bg1"/>
              </a:solidFill>
              <a:ea typeface="Verdana" panose="020B0604030504040204" pitchFamily="34" charset="0"/>
              <a:cs typeface="Verdana" panose="020B0604030504040204" pitchFamily="34" charset="0"/>
            </a:endParaRPr>
          </a:p>
          <a:p>
            <a:pPr lvl="0">
              <a:spcBef>
                <a:spcPts val="0"/>
              </a:spcBef>
              <a:spcAft>
                <a:spcPts val="900"/>
              </a:spcAft>
              <a:buSzPts val="1400"/>
              <a:buFont typeface="Wingdings" panose="05000000000000000000" pitchFamily="2" charset="2"/>
              <a:buChar char="§"/>
            </a:pPr>
            <a:r>
              <a:rPr lang="en-US" dirty="0">
                <a:solidFill>
                  <a:schemeClr val="bg1"/>
                </a:solidFill>
                <a:ea typeface="Verdana" panose="020B0604030504040204" pitchFamily="34" charset="0"/>
                <a:cs typeface="Verdana" panose="020B0604030504040204" pitchFamily="34" charset="0"/>
              </a:rPr>
              <a:t>Immersed</a:t>
            </a:r>
          </a:p>
          <a:p>
            <a:pPr lvl="0">
              <a:spcBef>
                <a:spcPts val="0"/>
              </a:spcBef>
              <a:spcAft>
                <a:spcPts val="900"/>
              </a:spcAft>
              <a:buSzPts val="1400"/>
              <a:buFont typeface="Wingdings" panose="05000000000000000000" pitchFamily="2" charset="2"/>
              <a:buChar char="§"/>
            </a:pPr>
            <a:r>
              <a:rPr lang="en-US" dirty="0">
                <a:solidFill>
                  <a:schemeClr val="bg1"/>
                </a:solidFill>
                <a:ea typeface="Verdana" panose="020B0604030504040204" pitchFamily="34" charset="0"/>
                <a:cs typeface="Verdana" panose="020B0604030504040204" pitchFamily="34" charset="0"/>
              </a:rPr>
              <a:t>Took Lord’s supper</a:t>
            </a:r>
          </a:p>
          <a:p>
            <a:pPr lvl="0">
              <a:spcBef>
                <a:spcPts val="0"/>
              </a:spcBef>
              <a:spcAft>
                <a:spcPts val="900"/>
              </a:spcAft>
              <a:buSzPts val="1400"/>
              <a:buFont typeface="Wingdings" panose="05000000000000000000" pitchFamily="2" charset="2"/>
              <a:buChar char="§"/>
            </a:pPr>
            <a:r>
              <a:rPr lang="en-US" dirty="0">
                <a:solidFill>
                  <a:schemeClr val="bg1"/>
                </a:solidFill>
                <a:ea typeface="Verdana" panose="020B0604030504040204" pitchFamily="34" charset="0"/>
                <a:cs typeface="Verdana" panose="020B0604030504040204" pitchFamily="34" charset="0"/>
              </a:rPr>
              <a:t>Had elders and deacons</a:t>
            </a:r>
          </a:p>
        </p:txBody>
      </p:sp>
    </p:spTree>
    <p:extLst>
      <p:ext uri="{BB962C8B-B14F-4D97-AF65-F5344CB8AC3E}">
        <p14:creationId xmlns="" xmlns:p14="http://schemas.microsoft.com/office/powerpoint/2010/main" val="246110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838200"/>
          </a:xfrm>
        </p:spPr>
        <p:txBody>
          <a:bodyPr/>
          <a:lstStyle/>
          <a:p>
            <a:pPr algn="ct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1695, John </a:t>
            </a:r>
            <a:r>
              <a:rPr lang="en-US" sz="3600" dirty="0" err="1">
                <a:solidFill>
                  <a:srgbClr val="FFFFCC"/>
                </a:solidFill>
                <a:latin typeface="Verdana" panose="020B0604030504040204" pitchFamily="34" charset="0"/>
                <a:ea typeface="Verdana" panose="020B0604030504040204" pitchFamily="34" charset="0"/>
                <a:cs typeface="Verdana" panose="020B0604030504040204" pitchFamily="34" charset="0"/>
              </a:rPr>
              <a:t>Glas</a:t>
            </a: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 b. 1695</a:t>
            </a:r>
          </a:p>
        </p:txBody>
      </p:sp>
      <p:sp>
        <p:nvSpPr>
          <p:cNvPr id="3" name="Content Placeholder 2"/>
          <p:cNvSpPr>
            <a:spLocks noGrp="1"/>
          </p:cNvSpPr>
          <p:nvPr>
            <p:ph idx="4294967295"/>
          </p:nvPr>
        </p:nvSpPr>
        <p:spPr>
          <a:xfrm>
            <a:off x="347022" y="1095828"/>
            <a:ext cx="8458200" cy="5457372"/>
          </a:xfrm>
        </p:spPr>
        <p:txBody>
          <a:bodyPr/>
          <a:lstStyle/>
          <a:p>
            <a:pPr marL="176213" indent="-176213">
              <a:spcBef>
                <a:spcPts val="0"/>
              </a:spcBef>
              <a:spcAft>
                <a:spcPts val="600"/>
              </a:spcAft>
              <a:buSzPts val="1400"/>
              <a:buFont typeface="Arial" panose="020B0604020202020204" pitchFamily="34" charset="0"/>
              <a:buChar char="•"/>
              <a:tabLst>
                <a:tab pos="457200" algn="l"/>
              </a:tabLst>
            </a:pPr>
            <a:r>
              <a:rPr lang="en-US" dirty="0">
                <a:solidFill>
                  <a:schemeClr val="bg1"/>
                </a:solidFill>
                <a:ea typeface="Times New Roman" panose="02020603050405020304" pitchFamily="18" charset="0"/>
              </a:rPr>
              <a:t>Fife, Scotland. </a:t>
            </a:r>
          </a:p>
          <a:p>
            <a:pPr marL="176213" indent="-176213">
              <a:spcBef>
                <a:spcPts val="600"/>
              </a:spcBef>
              <a:spcAft>
                <a:spcPts val="600"/>
              </a:spcAft>
              <a:buSzPts val="1400"/>
              <a:buFont typeface="Arial" panose="020B0604020202020204" pitchFamily="34" charset="0"/>
              <a:buChar char="•"/>
              <a:tabLst>
                <a:tab pos="457200" algn="l"/>
              </a:tabLst>
            </a:pPr>
            <a:r>
              <a:rPr lang="en-US" dirty="0">
                <a:solidFill>
                  <a:schemeClr val="bg1"/>
                </a:solidFill>
                <a:ea typeface="Times New Roman" panose="02020603050405020304" pitchFamily="18" charset="0"/>
              </a:rPr>
              <a:t>Received Calvinistic education (at home and University of Edinburgh).  </a:t>
            </a:r>
          </a:p>
          <a:p>
            <a:pPr marL="176213" indent="-176213">
              <a:spcBef>
                <a:spcPts val="600"/>
              </a:spcBef>
              <a:spcAft>
                <a:spcPts val="600"/>
              </a:spcAft>
              <a:buSzPts val="1400"/>
              <a:buFont typeface="Arial" panose="020B0604020202020204" pitchFamily="34" charset="0"/>
              <a:buChar char="•"/>
              <a:tabLst>
                <a:tab pos="457200" algn="l"/>
              </a:tabLst>
            </a:pPr>
            <a:r>
              <a:rPr lang="en-US" dirty="0">
                <a:solidFill>
                  <a:schemeClr val="bg1"/>
                </a:solidFill>
                <a:ea typeface="Times New Roman" panose="02020603050405020304" pitchFamily="18" charset="0"/>
              </a:rPr>
              <a:t>Licensed as Presbyterian preacher.  </a:t>
            </a:r>
          </a:p>
          <a:p>
            <a:pPr marL="176213" indent="-176213">
              <a:spcBef>
                <a:spcPts val="600"/>
              </a:spcBef>
              <a:spcAft>
                <a:spcPts val="600"/>
              </a:spcAft>
              <a:buSzPts val="1400"/>
              <a:buFont typeface="Arial" panose="020B0604020202020204" pitchFamily="34" charset="0"/>
              <a:buChar char="•"/>
              <a:tabLst>
                <a:tab pos="457200" algn="l"/>
              </a:tabLst>
            </a:pPr>
            <a:r>
              <a:rPr lang="en-US" dirty="0">
                <a:solidFill>
                  <a:schemeClr val="bg1"/>
                </a:solidFill>
                <a:ea typeface="Times New Roman" panose="02020603050405020304" pitchFamily="18" charset="0"/>
              </a:rPr>
              <a:t>Withdrew from Church of Scotland because it was wrong in its connection with state; synods and law-making bodies fixed stan-</a:t>
            </a:r>
            <a:r>
              <a:rPr lang="en-US" dirty="0" err="1">
                <a:solidFill>
                  <a:schemeClr val="bg1"/>
                </a:solidFill>
                <a:ea typeface="Times New Roman" panose="02020603050405020304" pitchFamily="18" charset="0"/>
              </a:rPr>
              <a:t>dards</a:t>
            </a:r>
            <a:r>
              <a:rPr lang="en-US" dirty="0">
                <a:solidFill>
                  <a:schemeClr val="bg1"/>
                </a:solidFill>
                <a:ea typeface="Times New Roman" panose="02020603050405020304" pitchFamily="18" charset="0"/>
              </a:rPr>
              <a:t> of doctrine; each church dependent on organization</a:t>
            </a:r>
            <a:endParaRPr lang="en-US" sz="2800" dirty="0">
              <a:solidFill>
                <a:schemeClr val="bg1"/>
              </a:solidFill>
              <a:ea typeface="Times New Roman" panose="02020603050405020304" pitchFamily="18" charset="0"/>
            </a:endParaRPr>
          </a:p>
          <a:p>
            <a:pPr marL="0" lvl="0" indent="0">
              <a:spcBef>
                <a:spcPts val="0"/>
              </a:spcBef>
              <a:spcAft>
                <a:spcPts val="900"/>
              </a:spcAft>
              <a:buSzPts val="1400"/>
              <a:buNone/>
            </a:pPr>
            <a:endParaRPr lang="en-US" dirty="0">
              <a:solidFill>
                <a:schemeClr val="bg1"/>
              </a:solidFill>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2075771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28600"/>
            <a:ext cx="8229600" cy="838200"/>
          </a:xfrm>
        </p:spPr>
        <p:txBody>
          <a:bodyPr/>
          <a:lstStyle/>
          <a:p>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1695, John </a:t>
            </a:r>
            <a:r>
              <a:rPr lang="en-US" sz="3600" dirty="0" err="1">
                <a:solidFill>
                  <a:srgbClr val="FFFFCC"/>
                </a:solidFill>
                <a:latin typeface="Verdana" panose="020B0604030504040204" pitchFamily="34" charset="0"/>
                <a:ea typeface="Verdana" panose="020B0604030504040204" pitchFamily="34" charset="0"/>
                <a:cs typeface="Verdana" panose="020B0604030504040204" pitchFamily="34" charset="0"/>
              </a:rPr>
              <a:t>Glas</a:t>
            </a: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 b. 1695</a:t>
            </a:r>
          </a:p>
        </p:txBody>
      </p:sp>
      <p:sp>
        <p:nvSpPr>
          <p:cNvPr id="3" name="Content Placeholder 2"/>
          <p:cNvSpPr>
            <a:spLocks noGrp="1"/>
          </p:cNvSpPr>
          <p:nvPr>
            <p:ph idx="4294967295"/>
          </p:nvPr>
        </p:nvSpPr>
        <p:spPr>
          <a:xfrm>
            <a:off x="347022" y="1095828"/>
            <a:ext cx="8458200" cy="5457372"/>
          </a:xfrm>
        </p:spPr>
        <p:txBody>
          <a:bodyPr/>
          <a:lstStyle/>
          <a:p>
            <a:pPr marL="176213" indent="-176213">
              <a:spcBef>
                <a:spcPts val="0"/>
              </a:spcBef>
              <a:spcAft>
                <a:spcPts val="300"/>
              </a:spcAft>
              <a:buSzPts val="1400"/>
              <a:buFont typeface="Arial" panose="020B0604020202020204" pitchFamily="34" charset="0"/>
              <a:buChar char="•"/>
              <a:tabLst>
                <a:tab pos="457200" algn="l"/>
              </a:tabLst>
            </a:pPr>
            <a:r>
              <a:rPr lang="en-US" dirty="0">
                <a:solidFill>
                  <a:schemeClr val="bg1"/>
                </a:solidFill>
                <a:ea typeface="Times New Roman" panose="02020603050405020304" pitchFamily="18" charset="0"/>
                <a:cs typeface="Calibri" panose="020F0502020204030204" pitchFamily="34" charset="0"/>
              </a:rPr>
              <a:t>Determined to make Word of God sole rule</a:t>
            </a:r>
            <a:r>
              <a:rPr lang="en-US" sz="2800" dirty="0">
                <a:solidFill>
                  <a:schemeClr val="bg1"/>
                </a:solidFill>
                <a:ea typeface="Times New Roman" panose="02020603050405020304" pitchFamily="18" charset="0"/>
                <a:cs typeface="Calibri" panose="020F0502020204030204" pitchFamily="34" charset="0"/>
              </a:rPr>
              <a:t>…</a:t>
            </a:r>
            <a:r>
              <a:rPr lang="en-US" dirty="0">
                <a:solidFill>
                  <a:schemeClr val="bg1"/>
                </a:solidFill>
                <a:ea typeface="Times New Roman" panose="02020603050405020304" pitchFamily="18" charset="0"/>
                <a:cs typeface="Calibri" panose="020F0502020204030204" pitchFamily="34" charset="0"/>
              </a:rPr>
              <a:t> </a:t>
            </a:r>
            <a:endParaRPr lang="en-US" sz="2400" dirty="0">
              <a:solidFill>
                <a:schemeClr val="bg1"/>
              </a:solidFill>
              <a:ea typeface="Times New Roman" panose="02020603050405020304" pitchFamily="18" charset="0"/>
              <a:cs typeface="Calibri" panose="020F0502020204030204" pitchFamily="34" charset="0"/>
            </a:endParaRPr>
          </a:p>
          <a:p>
            <a:pPr marL="176213" indent="-176213">
              <a:spcBef>
                <a:spcPts val="0"/>
              </a:spcBef>
              <a:spcAft>
                <a:spcPts val="300"/>
              </a:spcAft>
              <a:buSzPts val="1400"/>
              <a:buFont typeface="Arial" panose="020B0604020202020204" pitchFamily="34" charset="0"/>
              <a:buChar char="•"/>
              <a:tabLst>
                <a:tab pos="457200" algn="l"/>
              </a:tabLst>
            </a:pPr>
            <a:r>
              <a:rPr lang="en-US" dirty="0">
                <a:solidFill>
                  <a:srgbClr val="CCFFFF"/>
                </a:solidFill>
                <a:ea typeface="Times New Roman" panose="02020603050405020304" pitchFamily="18" charset="0"/>
                <a:cs typeface="Calibri" panose="020F0502020204030204" pitchFamily="34" charset="0"/>
              </a:rPr>
              <a:t>Teaching series from ‘Shorter Catechism,’ he noted strong differences in it and Bible. </a:t>
            </a:r>
          </a:p>
          <a:p>
            <a:pPr marL="176213" indent="-176213">
              <a:spcBef>
                <a:spcPts val="0"/>
              </a:spcBef>
              <a:spcAft>
                <a:spcPts val="300"/>
              </a:spcAft>
              <a:buSzPts val="1400"/>
              <a:buFont typeface="Arial" panose="020B0604020202020204" pitchFamily="34" charset="0"/>
              <a:buChar char="•"/>
              <a:tabLst>
                <a:tab pos="457200" algn="l"/>
              </a:tabLst>
            </a:pPr>
            <a:r>
              <a:rPr lang="en-US" dirty="0">
                <a:solidFill>
                  <a:schemeClr val="bg1"/>
                </a:solidFill>
                <a:ea typeface="Times New Roman" panose="02020603050405020304" pitchFamily="18" charset="0"/>
                <a:cs typeface="Calibri" panose="020F0502020204030204" pitchFamily="34" charset="0"/>
              </a:rPr>
              <a:t>Started independent church, July, 1725.  </a:t>
            </a:r>
            <a:br>
              <a:rPr lang="en-US" dirty="0">
                <a:solidFill>
                  <a:schemeClr val="bg1"/>
                </a:solidFill>
                <a:ea typeface="Times New Roman" panose="02020603050405020304" pitchFamily="18" charset="0"/>
                <a:cs typeface="Calibri" panose="020F0502020204030204" pitchFamily="34" charset="0"/>
              </a:rPr>
            </a:br>
            <a:r>
              <a:rPr lang="en-US" dirty="0">
                <a:solidFill>
                  <a:schemeClr val="bg1"/>
                </a:solidFill>
                <a:ea typeface="Times New Roman" panose="02020603050405020304" pitchFamily="18" charset="0"/>
                <a:cs typeface="Calibri" panose="020F0502020204030204" pitchFamily="34" charset="0"/>
              </a:rPr>
              <a:t>100 attending.   Presbyterian.</a:t>
            </a:r>
          </a:p>
          <a:p>
            <a:pPr marL="176213" indent="-176213">
              <a:spcBef>
                <a:spcPts val="0"/>
              </a:spcBef>
              <a:spcAft>
                <a:spcPts val="300"/>
              </a:spcAft>
              <a:buSzPts val="1400"/>
              <a:buFont typeface="Arial" panose="020B0604020202020204" pitchFamily="34" charset="0"/>
              <a:buChar char="•"/>
              <a:tabLst>
                <a:tab pos="457200" algn="l"/>
              </a:tabLst>
            </a:pPr>
            <a:r>
              <a:rPr lang="en-US" dirty="0">
                <a:solidFill>
                  <a:schemeClr val="bg1"/>
                </a:solidFill>
                <a:ea typeface="Times New Roman" panose="02020603050405020304" pitchFamily="18" charset="0"/>
                <a:cs typeface="Calibri" panose="020F0502020204030204" pitchFamily="34" charset="0"/>
              </a:rPr>
              <a:t>Attitude toward Word: </a:t>
            </a:r>
            <a:r>
              <a:rPr lang="en-US" dirty="0">
                <a:solidFill>
                  <a:srgbClr val="FFFFCC"/>
                </a:solidFill>
                <a:latin typeface="Calibri" panose="020F0502020204030204" pitchFamily="34" charset="0"/>
                <a:ea typeface="Times New Roman" panose="02020603050405020304" pitchFamily="18" charset="0"/>
                <a:cs typeface="Calibri" panose="020F0502020204030204" pitchFamily="34" charset="0"/>
              </a:rPr>
              <a:t>observe LS monthly (contrary to Ch. of Scotland, monthly) … soon realized they had as much scripture for once / month as Church of Scotland had for less often.  They concluded 1</a:t>
            </a:r>
            <a:r>
              <a:rPr lang="en-US" baseline="30000" dirty="0">
                <a:solidFill>
                  <a:srgbClr val="FFFFCC"/>
                </a:solidFill>
                <a:latin typeface="Calibri" panose="020F0502020204030204" pitchFamily="34" charset="0"/>
                <a:ea typeface="Times New Roman" panose="02020603050405020304" pitchFamily="18" charset="0"/>
                <a:cs typeface="Calibri" panose="020F0502020204030204" pitchFamily="34" charset="0"/>
              </a:rPr>
              <a:t>st</a:t>
            </a:r>
            <a:r>
              <a:rPr lang="en-US" dirty="0">
                <a:solidFill>
                  <a:srgbClr val="FFFFCC"/>
                </a:solidFill>
                <a:latin typeface="Calibri" panose="020F0502020204030204" pitchFamily="34" charset="0"/>
                <a:ea typeface="Times New Roman" panose="02020603050405020304" pitchFamily="18" charset="0"/>
                <a:cs typeface="Calibri" panose="020F0502020204030204" pitchFamily="34" charset="0"/>
              </a:rPr>
              <a:t> day of week was what early church did.  </a:t>
            </a:r>
          </a:p>
          <a:p>
            <a:pPr marL="176213" indent="-176213">
              <a:spcBef>
                <a:spcPts val="0"/>
              </a:spcBef>
              <a:spcAft>
                <a:spcPts val="300"/>
              </a:spcAft>
              <a:buSzPts val="1400"/>
              <a:buFont typeface="Arial" panose="020B0604020202020204" pitchFamily="34" charset="0"/>
              <a:buChar char="•"/>
              <a:tabLst>
                <a:tab pos="457200" algn="l"/>
              </a:tabLst>
            </a:pPr>
            <a:r>
              <a:rPr lang="en-US" dirty="0">
                <a:solidFill>
                  <a:schemeClr val="bg1"/>
                </a:solidFill>
                <a:ea typeface="Times New Roman" panose="02020603050405020304" pitchFamily="18" charset="0"/>
                <a:cs typeface="Calibri" panose="020F0502020204030204" pitchFamily="34" charset="0"/>
              </a:rPr>
              <a:t>  </a:t>
            </a:r>
            <a:endParaRPr lang="en-US" sz="2400" dirty="0">
              <a:solidFill>
                <a:schemeClr val="bg1"/>
              </a:solidFill>
              <a:ea typeface="Times New Roman" panose="02020603050405020304" pitchFamily="18" charset="0"/>
              <a:cs typeface="Calibri" panose="020F0502020204030204" pitchFamily="34" charset="0"/>
            </a:endParaRPr>
          </a:p>
          <a:p>
            <a:pPr lvl="0">
              <a:spcBef>
                <a:spcPts val="0"/>
              </a:spcBef>
              <a:spcAft>
                <a:spcPts val="900"/>
              </a:spcAft>
              <a:buSzPts val="1400"/>
              <a:buFont typeface="Wingdings" panose="05000000000000000000" pitchFamily="2" charset="2"/>
              <a:buChar char="§"/>
            </a:pPr>
            <a:endParaRPr lang="en-US" dirty="0">
              <a:solidFill>
                <a:schemeClr val="bg1"/>
              </a:solidFill>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1545896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28600"/>
            <a:ext cx="8229600" cy="838200"/>
          </a:xfrm>
        </p:spPr>
        <p:txBody>
          <a:bodyPr/>
          <a:lstStyle/>
          <a:p>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1695, John </a:t>
            </a:r>
            <a:r>
              <a:rPr lang="en-US" sz="3600" dirty="0" err="1">
                <a:solidFill>
                  <a:srgbClr val="FFFFCC"/>
                </a:solidFill>
                <a:latin typeface="Verdana" panose="020B0604030504040204" pitchFamily="34" charset="0"/>
                <a:ea typeface="Verdana" panose="020B0604030504040204" pitchFamily="34" charset="0"/>
                <a:cs typeface="Verdana" panose="020B0604030504040204" pitchFamily="34" charset="0"/>
              </a:rPr>
              <a:t>Glas</a:t>
            </a: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 b. 1695</a:t>
            </a:r>
          </a:p>
        </p:txBody>
      </p:sp>
      <p:sp>
        <p:nvSpPr>
          <p:cNvPr id="3" name="Content Placeholder 2"/>
          <p:cNvSpPr>
            <a:spLocks noGrp="1"/>
          </p:cNvSpPr>
          <p:nvPr>
            <p:ph idx="4294967295"/>
          </p:nvPr>
        </p:nvSpPr>
        <p:spPr>
          <a:xfrm>
            <a:off x="347022" y="1095828"/>
            <a:ext cx="8458200" cy="5457372"/>
          </a:xfrm>
        </p:spPr>
        <p:txBody>
          <a:bodyPr/>
          <a:lstStyle/>
          <a:p>
            <a:pPr>
              <a:spcBef>
                <a:spcPts val="0"/>
              </a:spcBef>
              <a:spcAft>
                <a:spcPts val="300"/>
              </a:spcAft>
              <a:buSzPts val="1400"/>
              <a:buFont typeface="Arial" panose="020B0604020202020204" pitchFamily="34" charset="0"/>
              <a:buChar char="•"/>
              <a:tabLst>
                <a:tab pos="685800" algn="l"/>
              </a:tabLst>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On same basis, chose plurality of elders, 1 T.3; Tit.1</a:t>
            </a:r>
          </a:p>
          <a:p>
            <a:pPr>
              <a:spcBef>
                <a:spcPts val="0"/>
              </a:spcBef>
              <a:spcAft>
                <a:spcPts val="300"/>
              </a:spcAft>
              <a:buSzPts val="1400"/>
              <a:buFont typeface="Arial" panose="020B0604020202020204" pitchFamily="34" charset="0"/>
              <a:buChar char="•"/>
              <a:tabLst>
                <a:tab pos="685800" algn="l"/>
              </a:tabLst>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After moving to Perth (1733), opening new meetinghouse, some of town people threw mud at attendees.  Town clerk intervened; kept meetinghouse from being destroyed.</a:t>
            </a:r>
          </a:p>
          <a:p>
            <a:pPr>
              <a:spcBef>
                <a:spcPts val="0"/>
              </a:spcBef>
              <a:spcAft>
                <a:spcPts val="300"/>
              </a:spcAft>
              <a:buSzPts val="1400"/>
              <a:buFont typeface="Arial" panose="020B0604020202020204" pitchFamily="34" charset="0"/>
              <a:buChar char="•"/>
              <a:tabLst>
                <a:tab pos="685800" algn="l"/>
              </a:tabLst>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1734 established church in Edinburgh; met Robert </a:t>
            </a:r>
            <a:r>
              <a:rPr lang="en-US" dirty="0" err="1">
                <a:solidFill>
                  <a:schemeClr val="bg1"/>
                </a:solidFill>
                <a:latin typeface="Calibri" panose="020F0502020204030204" pitchFamily="34" charset="0"/>
                <a:ea typeface="Times New Roman" panose="02020603050405020304" pitchFamily="18" charset="0"/>
                <a:cs typeface="Calibri" panose="020F0502020204030204" pitchFamily="34" charset="0"/>
              </a:rPr>
              <a:t>Sandeman</a:t>
            </a: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 who later became his son-in-law.  [His brother Thomas married another daughter of </a:t>
            </a:r>
            <a:r>
              <a:rPr lang="en-US" dirty="0" err="1">
                <a:solidFill>
                  <a:schemeClr val="bg1"/>
                </a:solidFill>
                <a:latin typeface="Calibri" panose="020F0502020204030204" pitchFamily="34" charset="0"/>
                <a:ea typeface="Times New Roman" panose="02020603050405020304" pitchFamily="18" charset="0"/>
                <a:cs typeface="Calibri" panose="020F0502020204030204" pitchFamily="34" charset="0"/>
              </a:rPr>
              <a:t>Glas</a:t>
            </a: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a:t>
            </a:r>
          </a:p>
          <a:p>
            <a:pPr marL="176213" indent="-176213">
              <a:spcBef>
                <a:spcPts val="0"/>
              </a:spcBef>
              <a:spcAft>
                <a:spcPts val="300"/>
              </a:spcAft>
              <a:buSzPts val="1400"/>
              <a:buFont typeface="Arial" panose="020B0604020202020204" pitchFamily="34" charset="0"/>
              <a:buChar char="•"/>
              <a:tabLst>
                <a:tab pos="457200" algn="l"/>
              </a:tabLst>
            </a:pPr>
            <a:endParaRPr lang="en-US" dirty="0">
              <a:solidFill>
                <a:schemeClr val="bg1"/>
              </a:solidFill>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215250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28600"/>
            <a:ext cx="8229600" cy="838200"/>
          </a:xfrm>
        </p:spPr>
        <p:txBody>
          <a:bodyPr/>
          <a:lstStyle/>
          <a:p>
            <a:pPr algn="ct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1735, John David, Fife district</a:t>
            </a:r>
          </a:p>
        </p:txBody>
      </p:sp>
      <p:sp>
        <p:nvSpPr>
          <p:cNvPr id="3" name="Content Placeholder 2"/>
          <p:cNvSpPr>
            <a:spLocks noGrp="1"/>
          </p:cNvSpPr>
          <p:nvPr>
            <p:ph idx="4294967295"/>
          </p:nvPr>
        </p:nvSpPr>
        <p:spPr>
          <a:xfrm>
            <a:off x="295564" y="1095828"/>
            <a:ext cx="8568378" cy="5457372"/>
          </a:xfrm>
        </p:spPr>
        <p:txBody>
          <a:bodyPr/>
          <a:lstStyle/>
          <a:p>
            <a:pPr marL="230188" lvl="0" indent="-230188">
              <a:spcBef>
                <a:spcPts val="0"/>
              </a:spcBef>
              <a:spcAft>
                <a:spcPts val="900"/>
              </a:spcAft>
              <a:buSzPts val="1400"/>
              <a:buFont typeface="Wingdings" panose="05000000000000000000" pitchFamily="2" charset="2"/>
              <a:buChar char="§"/>
            </a:pPr>
            <a:r>
              <a:rPr lang="en-US" dirty="0">
                <a:solidFill>
                  <a:schemeClr val="bg1"/>
                </a:solidFill>
                <a:ea typeface="Verdana" panose="020B0604030504040204" pitchFamily="34" charset="0"/>
              </a:rPr>
              <a:t>Scotland </a:t>
            </a:r>
            <a:r>
              <a:rPr lang="en-US" dirty="0">
                <a:solidFill>
                  <a:schemeClr val="bg1"/>
                </a:solidFill>
                <a:latin typeface="Calibri" panose="020F0502020204030204" pitchFamily="34" charset="0"/>
                <a:ea typeface="Verdana" panose="020B0604030504040204" pitchFamily="34" charset="0"/>
                <a:cs typeface="Calibri" panose="020F0502020204030204" pitchFamily="34" charset="0"/>
              </a:rPr>
              <a:t>[preached NT, 25 years before Thomas Campbell was born]</a:t>
            </a:r>
          </a:p>
          <a:p>
            <a:pPr marL="230188" lvl="0" indent="-230188">
              <a:spcBef>
                <a:spcPts val="0"/>
              </a:spcBef>
              <a:spcAft>
                <a:spcPts val="900"/>
              </a:spcAft>
              <a:buSzPts val="1400"/>
              <a:buFont typeface="Wingdings" panose="05000000000000000000" pitchFamily="2" charset="2"/>
              <a:buChar char="§"/>
            </a:pPr>
            <a:r>
              <a:rPr lang="en-US" dirty="0">
                <a:solidFill>
                  <a:schemeClr val="bg1"/>
                </a:solidFill>
                <a:ea typeface="Times New Roman" panose="02020603050405020304" pitchFamily="18" charset="0"/>
                <a:cs typeface="Times New Roman" panose="02020603050405020304" pitchFamily="18" charset="0"/>
              </a:rPr>
              <a:t>1818: church in NY sent circular letter to various churches ‘of same faith and order.’  </a:t>
            </a:r>
          </a:p>
          <a:p>
            <a:pPr marL="230188" lvl="0" indent="-230188">
              <a:spcBef>
                <a:spcPts val="0"/>
              </a:spcBef>
              <a:spcAft>
                <a:spcPts val="900"/>
              </a:spcAft>
              <a:buSzPts val="1400"/>
              <a:buFont typeface="Wingdings" panose="05000000000000000000" pitchFamily="2" charset="2"/>
              <a:buChar char="§"/>
            </a:pPr>
            <a:r>
              <a:rPr lang="en-US" dirty="0">
                <a:solidFill>
                  <a:schemeClr val="bg1"/>
                </a:solidFill>
                <a:ea typeface="Times New Roman" panose="02020603050405020304" pitchFamily="18" charset="0"/>
                <a:cs typeface="Times New Roman" panose="02020603050405020304" pitchFamily="18" charset="0"/>
              </a:rPr>
              <a:t>Among replies: some from Glasgow, Edin-burgh, Manchester, Dublin – </a:t>
            </a:r>
            <a:r>
              <a:rPr lang="en-US" u="sng" dirty="0">
                <a:solidFill>
                  <a:schemeClr val="bg1"/>
                </a:solidFill>
                <a:ea typeface="Times New Roman" panose="02020603050405020304" pitchFamily="18" charset="0"/>
                <a:cs typeface="Times New Roman" panose="02020603050405020304" pitchFamily="18" charset="0"/>
              </a:rPr>
              <a:t>churches guided only by Bible</a:t>
            </a:r>
            <a:r>
              <a:rPr lang="en-US" dirty="0">
                <a:solidFill>
                  <a:schemeClr val="bg1"/>
                </a:solidFill>
                <a:ea typeface="Times New Roman" panose="02020603050405020304" pitchFamily="18" charset="0"/>
                <a:cs typeface="Times New Roman" panose="02020603050405020304" pitchFamily="18" charset="0"/>
              </a:rPr>
              <a:t>, wearing name of </a:t>
            </a:r>
            <a:r>
              <a:rPr lang="en-US" dirty="0">
                <a:solidFill>
                  <a:schemeClr val="bg1"/>
                </a:solidFill>
                <a:ea typeface="Times New Roman" panose="02020603050405020304" pitchFamily="18" charset="0"/>
              </a:rPr>
              <a:t>Christ,</a:t>
            </a:r>
            <a:r>
              <a:rPr lang="en-US" dirty="0">
                <a:solidFill>
                  <a:schemeClr val="bg1"/>
                </a:solidFill>
                <a:ea typeface="Times New Roman" panose="02020603050405020304" pitchFamily="18" charset="0"/>
                <a:cs typeface="Times New Roman" panose="02020603050405020304" pitchFamily="18" charset="0"/>
              </a:rPr>
              <a:t> baptizing believers, observing LS weekly … some having existed as early as </a:t>
            </a:r>
            <a:r>
              <a:rPr lang="en-US" u="sng" dirty="0">
                <a:solidFill>
                  <a:schemeClr val="bg1"/>
                </a:solidFill>
                <a:ea typeface="Times New Roman" panose="02020603050405020304" pitchFamily="18" charset="0"/>
                <a:cs typeface="Times New Roman" panose="02020603050405020304" pitchFamily="18" charset="0"/>
              </a:rPr>
              <a:t>1798</a:t>
            </a:r>
            <a:r>
              <a:rPr lang="en-US" dirty="0">
                <a:solidFill>
                  <a:schemeClr val="bg1"/>
                </a:solidFill>
                <a:ea typeface="Times New Roman" panose="02020603050405020304" pitchFamily="18" charset="0"/>
                <a:cs typeface="Times New Roman" panose="02020603050405020304" pitchFamily="18" charset="0"/>
              </a:rPr>
              <a:t>. </a:t>
            </a:r>
            <a:endParaRPr lang="en-US" dirty="0">
              <a:solidFill>
                <a:schemeClr val="bg1"/>
              </a:solidFill>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2695601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CCFFF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CCFFFF"/>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28600"/>
            <a:ext cx="8229600" cy="838200"/>
          </a:xfrm>
        </p:spPr>
        <p:txBody>
          <a:bodyPr/>
          <a:lstStyle/>
          <a:p>
            <a:pPr algn="ct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1775, Robert </a:t>
            </a:r>
            <a:r>
              <a:rPr lang="en-US" sz="3600" dirty="0" err="1">
                <a:solidFill>
                  <a:srgbClr val="FFFFCC"/>
                </a:solidFill>
                <a:latin typeface="Verdana" panose="020B0604030504040204" pitchFamily="34" charset="0"/>
                <a:ea typeface="Verdana" panose="020B0604030504040204" pitchFamily="34" charset="0"/>
                <a:cs typeface="Verdana" panose="020B0604030504040204" pitchFamily="34" charset="0"/>
              </a:rPr>
              <a:t>Sandeman</a:t>
            </a: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 book</a:t>
            </a:r>
          </a:p>
        </p:txBody>
      </p:sp>
      <p:sp>
        <p:nvSpPr>
          <p:cNvPr id="3" name="Content Placeholder 2"/>
          <p:cNvSpPr>
            <a:spLocks noGrp="1"/>
          </p:cNvSpPr>
          <p:nvPr>
            <p:ph idx="4294967295"/>
          </p:nvPr>
        </p:nvSpPr>
        <p:spPr>
          <a:xfrm>
            <a:off x="295564" y="1143000"/>
            <a:ext cx="8568378" cy="5410200"/>
          </a:xfrm>
        </p:spPr>
        <p:txBody>
          <a:bodyPr/>
          <a:lstStyle/>
          <a:p>
            <a:pPr marL="230188" lvl="0" indent="-230188">
              <a:spcBef>
                <a:spcPts val="0"/>
              </a:spcBef>
              <a:spcAft>
                <a:spcPts val="900"/>
              </a:spcAft>
              <a:buSzPts val="1400"/>
              <a:buFont typeface="Wingdings" panose="05000000000000000000" pitchFamily="2" charset="2"/>
              <a:buChar char="§"/>
            </a:pPr>
            <a:r>
              <a:rPr lang="en-US" dirty="0">
                <a:solidFill>
                  <a:schemeClr val="bg1"/>
                </a:solidFill>
                <a:ea typeface="Verdana" panose="020B0604030504040204" pitchFamily="34" charset="0"/>
              </a:rPr>
              <a:t>Reply to Hervey </a:t>
            </a:r>
            <a:r>
              <a:rPr lang="en-US" sz="3100" dirty="0">
                <a:solidFill>
                  <a:schemeClr val="bg1"/>
                </a:solidFill>
                <a:ea typeface="Verdana" panose="020B0604030504040204" pitchFamily="34" charset="0"/>
              </a:rPr>
              <a:t>(man must have change of heart produced by direct action of HS before faith is possible; special act of enabling grace).</a:t>
            </a:r>
          </a:p>
          <a:p>
            <a:pPr marL="230188" lvl="0" indent="-230188">
              <a:spcBef>
                <a:spcPts val="0"/>
              </a:spcBef>
              <a:spcAft>
                <a:spcPts val="900"/>
              </a:spcAft>
              <a:buSzPts val="1400"/>
              <a:buFont typeface="Wingdings" panose="05000000000000000000" pitchFamily="2" charset="2"/>
              <a:buChar char="§"/>
            </a:pPr>
            <a:r>
              <a:rPr lang="en-US" dirty="0" err="1">
                <a:solidFill>
                  <a:srgbClr val="CCFFFF"/>
                </a:solidFill>
                <a:ea typeface="Verdana" panose="020B0604030504040204" pitchFamily="34" charset="0"/>
                <a:cs typeface="Verdana" panose="020B0604030504040204" pitchFamily="34" charset="0"/>
              </a:rPr>
              <a:t>Sandeman</a:t>
            </a:r>
            <a:r>
              <a:rPr lang="en-US" dirty="0">
                <a:solidFill>
                  <a:srgbClr val="CCFFFF"/>
                </a:solidFill>
                <a:ea typeface="Verdana" panose="020B0604030504040204" pitchFamily="34" charset="0"/>
                <a:cs typeface="Verdana" panose="020B0604030504040204" pitchFamily="34" charset="0"/>
              </a:rPr>
              <a:t>: faith is based on evidence; change of heart is result of faith.</a:t>
            </a:r>
          </a:p>
          <a:p>
            <a:pPr marL="573088" lvl="1" indent="-287338">
              <a:spcBef>
                <a:spcPts val="0"/>
              </a:spcBef>
              <a:spcAft>
                <a:spcPts val="900"/>
              </a:spcAft>
              <a:buSzPts val="1400"/>
              <a:buAutoNum type="arabicPeriod"/>
            </a:pPr>
            <a:r>
              <a:rPr lang="en-US" sz="3000" dirty="0">
                <a:solidFill>
                  <a:schemeClr val="bg1"/>
                </a:solidFill>
                <a:ea typeface="Verdana" panose="020B0604030504040204" pitchFamily="34" charset="0"/>
                <a:cs typeface="Verdana" panose="020B0604030504040204" pitchFamily="34" charset="0"/>
              </a:rPr>
              <a:t>Two volumes led to beginning of many English churches (congregational).</a:t>
            </a:r>
          </a:p>
          <a:p>
            <a:pPr marL="573088" lvl="1" indent="-287338">
              <a:spcBef>
                <a:spcPts val="0"/>
              </a:spcBef>
              <a:spcAft>
                <a:spcPts val="900"/>
              </a:spcAft>
              <a:buSzPts val="1400"/>
              <a:buAutoNum type="arabicPeriod"/>
            </a:pPr>
            <a:r>
              <a:rPr lang="en-US" sz="3000" dirty="0">
                <a:solidFill>
                  <a:schemeClr val="bg1"/>
                </a:solidFill>
                <a:ea typeface="Verdana" panose="020B0604030504040204" pitchFamily="34" charset="0"/>
                <a:cs typeface="Verdana" panose="020B0604030504040204" pitchFamily="34" charset="0"/>
              </a:rPr>
              <a:t>Trip to New England States influenced many.</a:t>
            </a:r>
          </a:p>
        </p:txBody>
      </p:sp>
    </p:spTree>
    <p:extLst>
      <p:ext uri="{BB962C8B-B14F-4D97-AF65-F5344CB8AC3E}">
        <p14:creationId xmlns="" xmlns:p14="http://schemas.microsoft.com/office/powerpoint/2010/main" val="332685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28600"/>
            <a:ext cx="8229600" cy="838200"/>
          </a:xfrm>
        </p:spPr>
        <p:txBody>
          <a:bodyPr/>
          <a:lstStyle/>
          <a:p>
            <a:pPr algn="ct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1799, Robert and James Haldane</a:t>
            </a:r>
          </a:p>
        </p:txBody>
      </p:sp>
      <p:sp>
        <p:nvSpPr>
          <p:cNvPr id="3" name="Content Placeholder 2"/>
          <p:cNvSpPr>
            <a:spLocks noGrp="1"/>
          </p:cNvSpPr>
          <p:nvPr>
            <p:ph idx="4294967295"/>
          </p:nvPr>
        </p:nvSpPr>
        <p:spPr>
          <a:xfrm>
            <a:off x="295564" y="1295400"/>
            <a:ext cx="8568378" cy="5105400"/>
          </a:xfrm>
        </p:spPr>
        <p:txBody>
          <a:bodyPr/>
          <a:lstStyle/>
          <a:p>
            <a:pPr marL="230188" lvl="0" indent="-230188">
              <a:spcBef>
                <a:spcPts val="0"/>
              </a:spcBef>
              <a:spcAft>
                <a:spcPts val="900"/>
              </a:spcAft>
              <a:buSzPts val="1400"/>
              <a:buFont typeface="Wingdings" panose="05000000000000000000" pitchFamily="2" charset="2"/>
              <a:buChar char="§"/>
            </a:pPr>
            <a:r>
              <a:rPr lang="en-US" dirty="0">
                <a:solidFill>
                  <a:schemeClr val="bg1"/>
                </a:solidFill>
                <a:ea typeface="Verdana" panose="020B0604030504040204" pitchFamily="34" charset="0"/>
              </a:rPr>
              <a:t>Frustrated with Church of Scotland. </a:t>
            </a:r>
          </a:p>
          <a:p>
            <a:pPr marL="230188" lvl="0" indent="-230188">
              <a:spcBef>
                <a:spcPts val="0"/>
              </a:spcBef>
              <a:spcAft>
                <a:spcPts val="900"/>
              </a:spcAft>
              <a:buSzPts val="1400"/>
              <a:buFont typeface="Wingdings" panose="05000000000000000000" pitchFamily="2" charset="2"/>
              <a:buChar char="§"/>
            </a:pPr>
            <a:r>
              <a:rPr lang="en-US" sz="3000" dirty="0">
                <a:solidFill>
                  <a:schemeClr val="bg1"/>
                </a:solidFill>
                <a:ea typeface="Verdana" panose="020B0604030504040204" pitchFamily="34" charset="0"/>
                <a:cs typeface="Verdana" panose="020B0604030504040204" pitchFamily="34" charset="0"/>
              </a:rPr>
              <a:t>Returned to . . .</a:t>
            </a:r>
          </a:p>
          <a:p>
            <a:pPr marL="0" lvl="0" indent="0">
              <a:spcBef>
                <a:spcPts val="0"/>
              </a:spcBef>
              <a:spcAft>
                <a:spcPts val="900"/>
              </a:spcAft>
              <a:buSzPts val="1400"/>
              <a:buNone/>
            </a:pPr>
            <a:r>
              <a:rPr lang="en-US" sz="3000" dirty="0">
                <a:solidFill>
                  <a:schemeClr val="bg1"/>
                </a:solidFill>
                <a:ea typeface="Verdana" panose="020B0604030504040204" pitchFamily="34" charset="0"/>
                <a:cs typeface="Verdana" panose="020B0604030504040204" pitchFamily="34" charset="0"/>
              </a:rPr>
              <a:t>   </a:t>
            </a:r>
            <a:r>
              <a:rPr lang="en-US" sz="2400" dirty="0">
                <a:solidFill>
                  <a:srgbClr val="FFFF00"/>
                </a:solidFill>
                <a:ea typeface="Verdana" panose="020B0604030504040204" pitchFamily="34" charset="0"/>
                <a:cs typeface="Verdana" panose="020B0604030504040204" pitchFamily="34" charset="0"/>
              </a:rPr>
              <a:t>1. </a:t>
            </a:r>
            <a:r>
              <a:rPr lang="en-US" dirty="0">
                <a:solidFill>
                  <a:schemeClr val="bg1"/>
                </a:solidFill>
                <a:ea typeface="Verdana" panose="020B0604030504040204" pitchFamily="34" charset="0"/>
                <a:cs typeface="Verdana" panose="020B0604030504040204" pitchFamily="34" charset="0"/>
              </a:rPr>
              <a:t>Congregational independence as in N</a:t>
            </a:r>
            <a:r>
              <a:rPr lang="en-US" sz="3000" dirty="0">
                <a:solidFill>
                  <a:schemeClr val="bg1"/>
                </a:solidFill>
                <a:ea typeface="Verdana" panose="020B0604030504040204" pitchFamily="34" charset="0"/>
                <a:cs typeface="Verdana" panose="020B0604030504040204" pitchFamily="34" charset="0"/>
              </a:rPr>
              <a:t>T</a:t>
            </a:r>
          </a:p>
          <a:p>
            <a:pPr marL="0" lvl="0" indent="0">
              <a:spcBef>
                <a:spcPts val="0"/>
              </a:spcBef>
              <a:spcAft>
                <a:spcPts val="900"/>
              </a:spcAft>
              <a:buSzPts val="1400"/>
              <a:buNone/>
            </a:pPr>
            <a:r>
              <a:rPr lang="en-US" sz="3000" dirty="0">
                <a:solidFill>
                  <a:schemeClr val="bg1"/>
                </a:solidFill>
                <a:ea typeface="Verdana" panose="020B0604030504040204" pitchFamily="34" charset="0"/>
                <a:cs typeface="Verdana" panose="020B0604030504040204" pitchFamily="34" charset="0"/>
              </a:rPr>
              <a:t>   </a:t>
            </a:r>
            <a:r>
              <a:rPr lang="en-US" sz="2400" dirty="0">
                <a:solidFill>
                  <a:srgbClr val="FFFF00"/>
                </a:solidFill>
                <a:ea typeface="Verdana" panose="020B0604030504040204" pitchFamily="34" charset="0"/>
                <a:cs typeface="Verdana" panose="020B0604030504040204" pitchFamily="34" charset="0"/>
              </a:rPr>
              <a:t>2. </a:t>
            </a:r>
            <a:r>
              <a:rPr lang="en-US" dirty="0">
                <a:solidFill>
                  <a:schemeClr val="bg1"/>
                </a:solidFill>
                <a:ea typeface="Verdana" panose="020B0604030504040204" pitchFamily="34" charset="0"/>
                <a:cs typeface="Verdana" panose="020B0604030504040204" pitchFamily="34" charset="0"/>
              </a:rPr>
              <a:t>Weekly observance of Lord’s supper</a:t>
            </a:r>
            <a:endParaRPr lang="en-US" sz="3000" dirty="0">
              <a:solidFill>
                <a:schemeClr val="bg1"/>
              </a:solidFill>
              <a:ea typeface="Verdana" panose="020B0604030504040204" pitchFamily="34" charset="0"/>
              <a:cs typeface="Verdana" panose="020B0604030504040204" pitchFamily="34" charset="0"/>
            </a:endParaRPr>
          </a:p>
          <a:p>
            <a:pPr marL="684213" lvl="0" indent="-684213">
              <a:spcBef>
                <a:spcPts val="0"/>
              </a:spcBef>
              <a:spcAft>
                <a:spcPts val="900"/>
              </a:spcAft>
              <a:buSzPts val="1400"/>
              <a:buNone/>
            </a:pPr>
            <a:r>
              <a:rPr lang="en-US" sz="3000" dirty="0">
                <a:solidFill>
                  <a:schemeClr val="bg1"/>
                </a:solidFill>
                <a:ea typeface="Verdana" panose="020B0604030504040204" pitchFamily="34" charset="0"/>
                <a:cs typeface="Verdana" panose="020B0604030504040204" pitchFamily="34" charset="0"/>
              </a:rPr>
              <a:t>   </a:t>
            </a:r>
            <a:r>
              <a:rPr lang="en-US" sz="2400" dirty="0">
                <a:solidFill>
                  <a:srgbClr val="FFFF00"/>
                </a:solidFill>
                <a:ea typeface="Verdana" panose="020B0604030504040204" pitchFamily="34" charset="0"/>
                <a:cs typeface="Verdana" panose="020B0604030504040204" pitchFamily="34" charset="0"/>
              </a:rPr>
              <a:t>3. </a:t>
            </a:r>
            <a:r>
              <a:rPr lang="en-US" dirty="0">
                <a:solidFill>
                  <a:schemeClr val="bg1"/>
                </a:solidFill>
                <a:ea typeface="Verdana" panose="020B0604030504040204" pitchFamily="34" charset="0"/>
                <a:cs typeface="Verdana" panose="020B0604030504040204" pitchFamily="34" charset="0"/>
              </a:rPr>
              <a:t>Exact conformity to apostolic teaching and practice.</a:t>
            </a:r>
            <a:endParaRPr lang="en-US" sz="3000" dirty="0">
              <a:solidFill>
                <a:schemeClr val="bg1"/>
              </a:solidFill>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4023983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28600"/>
            <a:ext cx="8229600" cy="838200"/>
          </a:xfrm>
        </p:spPr>
        <p:txBody>
          <a:bodyPr/>
          <a:lstStyle/>
          <a:p>
            <a:pPr algn="ct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Restoration resistance –</a:t>
            </a:r>
          </a:p>
        </p:txBody>
      </p:sp>
      <p:sp>
        <p:nvSpPr>
          <p:cNvPr id="3" name="Content Placeholder 2"/>
          <p:cNvSpPr>
            <a:spLocks noGrp="1"/>
          </p:cNvSpPr>
          <p:nvPr>
            <p:ph idx="4294967295"/>
          </p:nvPr>
        </p:nvSpPr>
        <p:spPr>
          <a:xfrm>
            <a:off x="347022" y="1095828"/>
            <a:ext cx="8458200" cy="5457372"/>
          </a:xfrm>
        </p:spPr>
        <p:txBody>
          <a:bodyPr/>
          <a:lstStyle/>
          <a:p>
            <a:pPr marL="230188" indent="-230188">
              <a:spcAft>
                <a:spcPts val="600"/>
              </a:spcAft>
              <a:buFont typeface="Arial" panose="020B0604020202020204" pitchFamily="34" charset="0"/>
              <a:buChar char="•"/>
            </a:pPr>
            <a:r>
              <a:rPr lang="en-US" dirty="0">
                <a:solidFill>
                  <a:schemeClr val="bg1"/>
                </a:solidFill>
                <a:ea typeface="Verdana" panose="020B0604030504040204" pitchFamily="34" charset="0"/>
                <a:cs typeface="Verdana" panose="020B0604030504040204" pitchFamily="34" charset="0"/>
              </a:rPr>
              <a:t>Resistance </a:t>
            </a:r>
            <a:r>
              <a:rPr lang="en-US" i="1" u="sng" dirty="0">
                <a:solidFill>
                  <a:schemeClr val="bg1"/>
                </a:solidFill>
                <a:ea typeface="Verdana" panose="020B0604030504040204" pitchFamily="34" charset="0"/>
                <a:cs typeface="Verdana" panose="020B0604030504040204" pitchFamily="34" charset="0"/>
              </a:rPr>
              <a:t>to</a:t>
            </a:r>
            <a:r>
              <a:rPr lang="en-US" dirty="0">
                <a:solidFill>
                  <a:schemeClr val="bg1"/>
                </a:solidFill>
                <a:ea typeface="Verdana" panose="020B0604030504040204" pitchFamily="34" charset="0"/>
                <a:cs typeface="Verdana" panose="020B0604030504040204" pitchFamily="34" charset="0"/>
              </a:rPr>
              <a:t> restoration?</a:t>
            </a:r>
          </a:p>
          <a:p>
            <a:pPr marL="230188" indent="-230188">
              <a:spcAft>
                <a:spcPts val="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Resistance </a:t>
            </a:r>
            <a:r>
              <a:rPr lang="en-US" sz="3200" i="1" u="sng" dirty="0">
                <a:solidFill>
                  <a:schemeClr val="bg1"/>
                </a:solidFill>
                <a:ea typeface="Verdana" panose="020B0604030504040204" pitchFamily="34" charset="0"/>
                <a:cs typeface="Verdana" panose="020B0604030504040204" pitchFamily="34" charset="0"/>
              </a:rPr>
              <a:t>of</a:t>
            </a:r>
            <a:r>
              <a:rPr lang="en-US" sz="3200" dirty="0">
                <a:solidFill>
                  <a:schemeClr val="bg1"/>
                </a:solidFill>
                <a:ea typeface="Verdana" panose="020B0604030504040204" pitchFamily="34" charset="0"/>
                <a:cs typeface="Verdana" panose="020B0604030504040204" pitchFamily="34" charset="0"/>
              </a:rPr>
              <a:t> restoration?</a:t>
            </a:r>
          </a:p>
          <a:p>
            <a:pPr marL="630238" lvl="1" indent="-230188">
              <a:spcAft>
                <a:spcPts val="6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Mt.12:13, </a:t>
            </a:r>
            <a:r>
              <a:rPr lang="en-US" sz="3200" dirty="0">
                <a:solidFill>
                  <a:srgbClr val="FFFFCC"/>
                </a:solidFill>
                <a:ea typeface="Verdana" panose="020B0604030504040204" pitchFamily="34" charset="0"/>
                <a:cs typeface="Verdana" panose="020B0604030504040204" pitchFamily="34" charset="0"/>
              </a:rPr>
              <a:t>hand restored</a:t>
            </a:r>
          </a:p>
          <a:p>
            <a:pPr marL="630238" lvl="1" indent="-230188">
              <a:spcAft>
                <a:spcPts val="6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Lk.19:…8, </a:t>
            </a:r>
            <a:r>
              <a:rPr lang="en-US" sz="3200" dirty="0">
                <a:solidFill>
                  <a:srgbClr val="FFFFCC"/>
                </a:solidFill>
                <a:ea typeface="Verdana" panose="020B0604030504040204" pitchFamily="34" charset="0"/>
                <a:cs typeface="Verdana" panose="020B0604030504040204" pitchFamily="34" charset="0"/>
              </a:rPr>
              <a:t>money</a:t>
            </a:r>
          </a:p>
          <a:p>
            <a:pPr marL="630238" lvl="1" indent="-230188">
              <a:spcAft>
                <a:spcPts val="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Jer.6:16, </a:t>
            </a:r>
            <a:r>
              <a:rPr lang="en-US" sz="3200" dirty="0">
                <a:solidFill>
                  <a:srgbClr val="FFFFCC"/>
                </a:solidFill>
                <a:ea typeface="Verdana" panose="020B0604030504040204" pitchFamily="34" charset="0"/>
                <a:cs typeface="Verdana" panose="020B0604030504040204" pitchFamily="34" charset="0"/>
              </a:rPr>
              <a:t>spiritual plea – no joy</a:t>
            </a:r>
          </a:p>
          <a:p>
            <a:pPr marL="1030288" lvl="2" indent="-230188">
              <a:spcAft>
                <a:spcPts val="3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Some hate authority, 16     [10:23]</a:t>
            </a:r>
          </a:p>
          <a:p>
            <a:pPr marL="1030288" lvl="2" indent="-230188">
              <a:spcAft>
                <a:spcPts val="3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Some cling to past, 17</a:t>
            </a:r>
          </a:p>
          <a:p>
            <a:pPr marL="1030288" lvl="2" indent="-230188">
              <a:spcAft>
                <a:spcPts val="600"/>
              </a:spcAft>
              <a:buFont typeface="Arial" panose="020B0604020202020204" pitchFamily="34" charset="0"/>
              <a:buChar char="•"/>
            </a:pPr>
            <a:r>
              <a:rPr lang="en-US" sz="3200" dirty="0">
                <a:solidFill>
                  <a:schemeClr val="bg1"/>
                </a:solidFill>
                <a:ea typeface="Verdana" panose="020B0604030504040204" pitchFamily="34" charset="0"/>
                <a:cs typeface="Verdana" panose="020B0604030504040204" pitchFamily="34" charset="0"/>
              </a:rPr>
              <a:t>Some rely on rituals to stay safe, 19-20</a:t>
            </a:r>
            <a:endParaRPr lang="en-US" sz="2800" dirty="0">
              <a:solidFill>
                <a:schemeClr val="bg1"/>
              </a:solidFill>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3040058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838200"/>
          </a:xfrm>
        </p:spPr>
        <p:txBody>
          <a:bodyPr/>
          <a:lstStyle/>
          <a:p>
            <a:pPr algn="ct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1805, James Haldane book</a:t>
            </a:r>
          </a:p>
        </p:txBody>
      </p:sp>
      <p:sp>
        <p:nvSpPr>
          <p:cNvPr id="3" name="Content Placeholder 2"/>
          <p:cNvSpPr>
            <a:spLocks noGrp="1"/>
          </p:cNvSpPr>
          <p:nvPr>
            <p:ph idx="4294967295"/>
          </p:nvPr>
        </p:nvSpPr>
        <p:spPr>
          <a:xfrm>
            <a:off x="295564" y="914400"/>
            <a:ext cx="8568378" cy="5638800"/>
          </a:xfrm>
        </p:spPr>
        <p:txBody>
          <a:bodyPr/>
          <a:lstStyle/>
          <a:p>
            <a:pPr marL="230188" lvl="0" indent="-230188">
              <a:spcBef>
                <a:spcPts val="0"/>
              </a:spcBef>
              <a:spcAft>
                <a:spcPts val="900"/>
              </a:spcAft>
              <a:buSzPts val="1400"/>
              <a:buFont typeface="Wingdings" panose="05000000000000000000" pitchFamily="2" charset="2"/>
              <a:buChar char="§"/>
            </a:pPr>
            <a:r>
              <a:rPr lang="en-US" dirty="0">
                <a:solidFill>
                  <a:schemeClr val="bg1"/>
                </a:solidFill>
                <a:ea typeface="Verdana" panose="020B0604030504040204" pitchFamily="34" charset="0"/>
              </a:rPr>
              <a:t>Title: </a:t>
            </a:r>
          </a:p>
          <a:p>
            <a:pPr marL="341313" lvl="0" indent="0">
              <a:spcBef>
                <a:spcPts val="0"/>
              </a:spcBef>
              <a:spcAft>
                <a:spcPts val="900"/>
              </a:spcAft>
              <a:buSzPts val="1400"/>
              <a:buNone/>
            </a:pPr>
            <a:r>
              <a:rPr lang="en-US" i="1" dirty="0">
                <a:solidFill>
                  <a:srgbClr val="CCFFFF"/>
                </a:solidFill>
                <a:latin typeface="Calibri" panose="020F0502020204030204" pitchFamily="34" charset="0"/>
                <a:ea typeface="Times New Roman" panose="02020603050405020304" pitchFamily="18" charset="0"/>
              </a:rPr>
              <a:t>View of the Social Worship and Ordinances  Observed by the First Christians, Drawn from the Scriptures Alone, Being an Attempt to Enforce Their Divine Obligation, and to Represent the Guilty and Evil Consequences of Neglecting Them.</a:t>
            </a:r>
            <a:r>
              <a:rPr lang="en-US" dirty="0">
                <a:solidFill>
                  <a:srgbClr val="CCFFFF"/>
                </a:solidFill>
                <a:latin typeface="Calibri" panose="020F0502020204030204" pitchFamily="34" charset="0"/>
                <a:ea typeface="Times New Roman" panose="02020603050405020304" pitchFamily="18" charset="0"/>
              </a:rPr>
              <a:t> </a:t>
            </a:r>
            <a:endParaRPr lang="en-US" dirty="0">
              <a:solidFill>
                <a:srgbClr val="CCFFFF"/>
              </a:solidFill>
              <a:ea typeface="Verdana" panose="020B0604030504040204" pitchFamily="34" charset="0"/>
            </a:endParaRPr>
          </a:p>
        </p:txBody>
      </p:sp>
    </p:spTree>
    <p:extLst>
      <p:ext uri="{BB962C8B-B14F-4D97-AF65-F5344CB8AC3E}">
        <p14:creationId xmlns="" xmlns:p14="http://schemas.microsoft.com/office/powerpoint/2010/main" val="18415522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838200"/>
          </a:xfrm>
        </p:spPr>
        <p:txBody>
          <a:bodyPr/>
          <a:lstStyle/>
          <a:p>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1805, James Haldane book</a:t>
            </a:r>
          </a:p>
        </p:txBody>
      </p:sp>
      <p:sp>
        <p:nvSpPr>
          <p:cNvPr id="3" name="Content Placeholder 2"/>
          <p:cNvSpPr>
            <a:spLocks noGrp="1"/>
          </p:cNvSpPr>
          <p:nvPr>
            <p:ph idx="4294967295"/>
          </p:nvPr>
        </p:nvSpPr>
        <p:spPr>
          <a:xfrm>
            <a:off x="295564" y="914400"/>
            <a:ext cx="8568378" cy="5638800"/>
          </a:xfrm>
        </p:spPr>
        <p:txBody>
          <a:bodyPr/>
          <a:lstStyle/>
          <a:p>
            <a:pPr marL="341313" lvl="0" indent="0">
              <a:spcBef>
                <a:spcPts val="0"/>
              </a:spcBef>
              <a:spcAft>
                <a:spcPts val="900"/>
              </a:spcAft>
              <a:buSzPts val="1400"/>
              <a:buNone/>
            </a:pPr>
            <a:r>
              <a:rPr lang="en-US" dirty="0">
                <a:solidFill>
                  <a:srgbClr val="FFFFCC"/>
                </a:solidFill>
                <a:latin typeface="Calibri" panose="020F0502020204030204" pitchFamily="34" charset="0"/>
                <a:ea typeface="Times New Roman" panose="02020603050405020304" pitchFamily="18" charset="0"/>
              </a:rPr>
              <a:t>Chapter One: </a:t>
            </a:r>
            <a:r>
              <a:rPr lang="en-US" i="1" dirty="0">
                <a:solidFill>
                  <a:srgbClr val="CCFFFF"/>
                </a:solidFill>
                <a:latin typeface="Calibri" panose="020F0502020204030204" pitchFamily="34" charset="0"/>
                <a:ea typeface="Times New Roman" panose="02020603050405020304" pitchFamily="18" charset="0"/>
              </a:rPr>
              <a:t>There is Reason to Presume that the NT Furnishes Instructions Concerning Every Part of the Worship and Conduct of Christian Societies, as Well as Concerning the Faith and Practice of Individuals.</a:t>
            </a:r>
            <a:r>
              <a:rPr lang="en-US" dirty="0">
                <a:solidFill>
                  <a:srgbClr val="CCFFFF"/>
                </a:solidFill>
                <a:latin typeface="Calibri" panose="020F0502020204030204" pitchFamily="34" charset="0"/>
                <a:ea typeface="Times New Roman" panose="02020603050405020304" pitchFamily="18" charset="0"/>
              </a:rPr>
              <a:t> </a:t>
            </a:r>
          </a:p>
          <a:p>
            <a:pPr marL="341313" lvl="0" indent="0">
              <a:spcBef>
                <a:spcPts val="0"/>
              </a:spcBef>
              <a:spcAft>
                <a:spcPts val="900"/>
              </a:spcAft>
              <a:buSzPts val="1400"/>
              <a:buNone/>
            </a:pPr>
            <a:r>
              <a:rPr lang="en-US" dirty="0">
                <a:solidFill>
                  <a:srgbClr val="FFFFCC"/>
                </a:solidFill>
                <a:latin typeface="Calibri" panose="020F0502020204030204" pitchFamily="34" charset="0"/>
                <a:ea typeface="Verdana" panose="020B0604030504040204" pitchFamily="34" charset="0"/>
              </a:rPr>
              <a:t>Chapter Two: </a:t>
            </a:r>
            <a:r>
              <a:rPr lang="en-US" i="1" dirty="0">
                <a:solidFill>
                  <a:srgbClr val="CCFFFF"/>
                </a:solidFill>
                <a:latin typeface="Calibri" panose="020F0502020204030204" pitchFamily="34" charset="0"/>
                <a:ea typeface="Times New Roman" panose="02020603050405020304" pitchFamily="18" charset="0"/>
              </a:rPr>
              <a:t>All Christians are Bound to Observe the Universal and Approved Practices of the First Churches Recorded in Scriptures.</a:t>
            </a:r>
            <a:endParaRPr lang="en-US" dirty="0">
              <a:solidFill>
                <a:srgbClr val="CCFFFF"/>
              </a:solidFill>
              <a:ea typeface="Verdana" panose="020B0604030504040204" pitchFamily="34" charset="0"/>
            </a:endParaRPr>
          </a:p>
        </p:txBody>
      </p:sp>
    </p:spTree>
    <p:extLst>
      <p:ext uri="{BB962C8B-B14F-4D97-AF65-F5344CB8AC3E}">
        <p14:creationId xmlns="" xmlns:p14="http://schemas.microsoft.com/office/powerpoint/2010/main" val="17902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838200"/>
          </a:xfrm>
        </p:spPr>
        <p:txBody>
          <a:bodyPr/>
          <a:lstStyle/>
          <a:p>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1805, James Haldane book</a:t>
            </a:r>
          </a:p>
        </p:txBody>
      </p:sp>
      <p:sp>
        <p:nvSpPr>
          <p:cNvPr id="3" name="Content Placeholder 2"/>
          <p:cNvSpPr>
            <a:spLocks noGrp="1"/>
          </p:cNvSpPr>
          <p:nvPr>
            <p:ph idx="4294967295"/>
          </p:nvPr>
        </p:nvSpPr>
        <p:spPr>
          <a:xfrm>
            <a:off x="295564" y="914400"/>
            <a:ext cx="8568378" cy="5638800"/>
          </a:xfrm>
        </p:spPr>
        <p:txBody>
          <a:bodyPr/>
          <a:lstStyle/>
          <a:p>
            <a:pPr marL="285750" lvl="0" indent="-285750">
              <a:spcBef>
                <a:spcPts val="0"/>
              </a:spcBef>
              <a:spcAft>
                <a:spcPts val="1200"/>
              </a:spcAft>
              <a:buSzPts val="1400"/>
              <a:buNone/>
            </a:pPr>
            <a:r>
              <a:rPr lang="en-US" sz="2400" dirty="0">
                <a:solidFill>
                  <a:srgbClr val="FFC000"/>
                </a:solidFill>
                <a:latin typeface="Calibri" panose="020F0502020204030204" pitchFamily="34" charset="0"/>
                <a:ea typeface="Times New Roman" panose="02020603050405020304" pitchFamily="18" charset="0"/>
              </a:rPr>
              <a:t>1. </a:t>
            </a:r>
            <a:r>
              <a:rPr lang="en-US" dirty="0">
                <a:solidFill>
                  <a:srgbClr val="FFFFCC"/>
                </a:solidFill>
                <a:latin typeface="Calibri" panose="020F0502020204030204" pitchFamily="34" charset="0"/>
                <a:ea typeface="Times New Roman" panose="02020603050405020304" pitchFamily="18" charset="0"/>
              </a:rPr>
              <a:t>Within five years, these two brothers organized 85 congregations.</a:t>
            </a:r>
          </a:p>
          <a:p>
            <a:pPr marL="285750" lvl="0" indent="-285750">
              <a:spcBef>
                <a:spcPts val="0"/>
              </a:spcBef>
              <a:spcAft>
                <a:spcPts val="1200"/>
              </a:spcAft>
              <a:buSzPts val="1400"/>
              <a:buNone/>
            </a:pPr>
            <a:r>
              <a:rPr lang="en-US" sz="2400" dirty="0">
                <a:solidFill>
                  <a:srgbClr val="FFC000"/>
                </a:solidFill>
                <a:ea typeface="Verdana" panose="020B0604030504040204" pitchFamily="34" charset="0"/>
              </a:rPr>
              <a:t>2. </a:t>
            </a:r>
            <a:r>
              <a:rPr lang="en-US" dirty="0">
                <a:solidFill>
                  <a:srgbClr val="FFFFCC"/>
                </a:solidFill>
                <a:latin typeface="Calibri" panose="020F0502020204030204" pitchFamily="34" charset="0"/>
                <a:ea typeface="Verdana" panose="020B0604030504040204" pitchFamily="34" charset="0"/>
                <a:cs typeface="Calibri" panose="020F0502020204030204" pitchFamily="34" charset="0"/>
              </a:rPr>
              <a:t>In Scotland, </a:t>
            </a:r>
            <a:r>
              <a:rPr lang="en-US" dirty="0">
                <a:solidFill>
                  <a:srgbClr val="FFFFCC"/>
                </a:solidFill>
                <a:latin typeface="Calibri" panose="020F0502020204030204" pitchFamily="34" charset="0"/>
                <a:ea typeface="Times New Roman" panose="02020603050405020304" pitchFamily="18" charset="0"/>
              </a:rPr>
              <a:t>Alex. Campbell often went to hear Haldane preach. </a:t>
            </a:r>
          </a:p>
          <a:p>
            <a:pPr marL="285750" lvl="0" indent="-285750">
              <a:spcBef>
                <a:spcPts val="0"/>
              </a:spcBef>
              <a:spcAft>
                <a:spcPts val="900"/>
              </a:spcAft>
              <a:buSzPts val="1400"/>
              <a:buNone/>
            </a:pPr>
            <a:r>
              <a:rPr lang="en-US" sz="2400" dirty="0">
                <a:solidFill>
                  <a:srgbClr val="FFC000"/>
                </a:solidFill>
                <a:latin typeface="Calibri" panose="020F0502020204030204" pitchFamily="34" charset="0"/>
                <a:ea typeface="Verdana" panose="020B0604030504040204" pitchFamily="34" charset="0"/>
              </a:rPr>
              <a:t>3. </a:t>
            </a:r>
            <a:r>
              <a:rPr lang="en-US" dirty="0" err="1">
                <a:solidFill>
                  <a:srgbClr val="FFFFCC"/>
                </a:solidFill>
                <a:latin typeface="Calibri" panose="020F0502020204030204" pitchFamily="34" charset="0"/>
                <a:ea typeface="Verdana" panose="020B0604030504040204" pitchFamily="34" charset="0"/>
              </a:rPr>
              <a:t>Greville</a:t>
            </a:r>
            <a:r>
              <a:rPr lang="en-US" dirty="0">
                <a:solidFill>
                  <a:srgbClr val="FFFFCC"/>
                </a:solidFill>
                <a:latin typeface="Calibri" panose="020F0502020204030204" pitchFamily="34" charset="0"/>
                <a:ea typeface="Verdana" panose="020B0604030504040204" pitchFamily="34" charset="0"/>
              </a:rPr>
              <a:t> Ewing </a:t>
            </a:r>
            <a:r>
              <a:rPr lang="en-US" dirty="0">
                <a:solidFill>
                  <a:srgbClr val="FFFFCC"/>
                </a:solidFill>
                <a:latin typeface="Calibri" panose="020F0502020204030204" pitchFamily="34" charset="0"/>
                <a:ea typeface="Times New Roman" panose="02020603050405020304" pitchFamily="18" charset="0"/>
              </a:rPr>
              <a:t>advocated congregational independence and weekly observance of LS.  </a:t>
            </a:r>
            <a:br>
              <a:rPr lang="en-US" dirty="0">
                <a:solidFill>
                  <a:srgbClr val="FFFFCC"/>
                </a:solidFill>
                <a:latin typeface="Calibri" panose="020F0502020204030204" pitchFamily="34" charset="0"/>
                <a:ea typeface="Times New Roman" panose="02020603050405020304" pitchFamily="18" charset="0"/>
              </a:rPr>
            </a:br>
            <a:r>
              <a:rPr lang="en-US" dirty="0">
                <a:solidFill>
                  <a:schemeClr val="bg1"/>
                </a:solidFill>
                <a:latin typeface="Calibri" panose="020F0502020204030204" pitchFamily="34" charset="0"/>
                <a:ea typeface="Times New Roman" panose="02020603050405020304" pitchFamily="18" charset="0"/>
              </a:rPr>
              <a:t>[A. Campbell spent a year in Glasgow as a student, became close friend with Ewing…]</a:t>
            </a:r>
            <a:endParaRPr lang="en-US" dirty="0">
              <a:solidFill>
                <a:schemeClr val="bg1"/>
              </a:solidFill>
              <a:ea typeface="Verdana" panose="020B0604030504040204" pitchFamily="34" charset="0"/>
            </a:endParaRPr>
          </a:p>
        </p:txBody>
      </p:sp>
    </p:spTree>
    <p:extLst>
      <p:ext uri="{BB962C8B-B14F-4D97-AF65-F5344CB8AC3E}">
        <p14:creationId xmlns="" xmlns:p14="http://schemas.microsoft.com/office/powerpoint/2010/main" val="291093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838200"/>
          </a:xfrm>
        </p:spPr>
        <p:txBody>
          <a:bodyPr/>
          <a:lstStyle/>
          <a:p>
            <a:pPr algn="ct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1805, teachings…</a:t>
            </a:r>
          </a:p>
        </p:txBody>
      </p:sp>
      <p:sp>
        <p:nvSpPr>
          <p:cNvPr id="3" name="Content Placeholder 2"/>
          <p:cNvSpPr>
            <a:spLocks noGrp="1"/>
          </p:cNvSpPr>
          <p:nvPr>
            <p:ph idx="4294967295"/>
          </p:nvPr>
        </p:nvSpPr>
        <p:spPr>
          <a:xfrm>
            <a:off x="295564" y="914400"/>
            <a:ext cx="8568378" cy="5638800"/>
          </a:xfrm>
        </p:spPr>
        <p:txBody>
          <a:bodyPr/>
          <a:lstStyle/>
          <a:p>
            <a:pPr marL="285750" lvl="1">
              <a:spcBef>
                <a:spcPts val="0"/>
              </a:spcBef>
              <a:spcAft>
                <a:spcPts val="600"/>
              </a:spcAft>
              <a:buSzPts val="1200"/>
              <a:buFont typeface="+mj-lt"/>
              <a:buAutoNum type="alphaLcPeriod"/>
              <a:tabLst>
                <a:tab pos="914400" algn="l"/>
              </a:tabLst>
            </a:pPr>
            <a:r>
              <a:rPr lang="en-US" sz="3000" dirty="0">
                <a:solidFill>
                  <a:schemeClr val="bg1"/>
                </a:solidFill>
                <a:latin typeface="Calibri" panose="020F0502020204030204" pitchFamily="34" charset="0"/>
                <a:ea typeface="Times New Roman" panose="02020603050405020304" pitchFamily="18" charset="0"/>
              </a:rPr>
              <a:t>NT contains pattern for all Christian service. </a:t>
            </a:r>
            <a:endParaRPr lang="en-US" sz="3000" dirty="0">
              <a:solidFill>
                <a:schemeClr val="bg1"/>
              </a:solidFill>
              <a:latin typeface="Times New Roman" panose="02020603050405020304" pitchFamily="18" charset="0"/>
              <a:ea typeface="Times New Roman" panose="02020603050405020304" pitchFamily="18" charset="0"/>
            </a:endParaRPr>
          </a:p>
          <a:p>
            <a:pPr marL="285750" lvl="1">
              <a:spcBef>
                <a:spcPts val="0"/>
              </a:spcBef>
              <a:spcAft>
                <a:spcPts val="600"/>
              </a:spcAft>
              <a:buSzPts val="1200"/>
              <a:buFont typeface="+mj-lt"/>
              <a:buAutoNum type="alphaLcPeriod"/>
              <a:tabLst>
                <a:tab pos="914400" algn="l"/>
              </a:tabLst>
            </a:pPr>
            <a:r>
              <a:rPr lang="en-US" sz="3000" dirty="0">
                <a:solidFill>
                  <a:schemeClr val="bg1"/>
                </a:solidFill>
                <a:latin typeface="Calibri" panose="020F0502020204030204" pitchFamily="34" charset="0"/>
                <a:ea typeface="Times New Roman" panose="02020603050405020304" pitchFamily="18" charset="0"/>
              </a:rPr>
              <a:t>Apostolic churches provided model for Christians in all ages (thus, concept: ‘restoration’ or ‘restitution.’</a:t>
            </a:r>
            <a:endParaRPr lang="en-US" sz="3000" dirty="0">
              <a:solidFill>
                <a:schemeClr val="bg1"/>
              </a:solidFill>
              <a:latin typeface="Times New Roman" panose="02020603050405020304" pitchFamily="18" charset="0"/>
              <a:ea typeface="Times New Roman" panose="02020603050405020304" pitchFamily="18" charset="0"/>
            </a:endParaRPr>
          </a:p>
          <a:p>
            <a:pPr marL="285750" lvl="1">
              <a:spcBef>
                <a:spcPts val="0"/>
              </a:spcBef>
              <a:spcAft>
                <a:spcPts val="600"/>
              </a:spcAft>
              <a:buSzPts val="1200"/>
              <a:buFont typeface="+mj-lt"/>
              <a:buAutoNum type="alphaLcPeriod"/>
              <a:tabLst>
                <a:tab pos="914400" algn="l"/>
              </a:tabLst>
            </a:pPr>
            <a:r>
              <a:rPr lang="en-US" sz="3000" dirty="0">
                <a:solidFill>
                  <a:schemeClr val="bg1"/>
                </a:solidFill>
                <a:latin typeface="Calibri" panose="020F0502020204030204" pitchFamily="34" charset="0"/>
                <a:ea typeface="Times New Roman" panose="02020603050405020304" pitchFamily="18" charset="0"/>
              </a:rPr>
              <a:t>Congregational autonomy.</a:t>
            </a:r>
            <a:endParaRPr lang="en-US" sz="3000" dirty="0">
              <a:solidFill>
                <a:schemeClr val="bg1"/>
              </a:solidFill>
              <a:latin typeface="Times New Roman" panose="02020603050405020304" pitchFamily="18" charset="0"/>
              <a:ea typeface="Times New Roman" panose="02020603050405020304" pitchFamily="18" charset="0"/>
            </a:endParaRPr>
          </a:p>
          <a:p>
            <a:pPr marL="285750" lvl="1">
              <a:spcBef>
                <a:spcPts val="0"/>
              </a:spcBef>
              <a:spcAft>
                <a:spcPts val="600"/>
              </a:spcAft>
              <a:buSzPts val="1200"/>
              <a:buFont typeface="+mj-lt"/>
              <a:buAutoNum type="alphaLcPeriod"/>
              <a:tabLst>
                <a:tab pos="914400" algn="l"/>
              </a:tabLst>
            </a:pPr>
            <a:r>
              <a:rPr lang="en-US" sz="3000" dirty="0">
                <a:solidFill>
                  <a:schemeClr val="bg1"/>
                </a:solidFill>
                <a:latin typeface="Calibri" panose="020F0502020204030204" pitchFamily="34" charset="0"/>
                <a:ea typeface="Times New Roman" panose="02020603050405020304" pitchFamily="18" charset="0"/>
              </a:rPr>
              <a:t>Elders served in each cong., teaching and ruling.</a:t>
            </a:r>
            <a:endParaRPr lang="en-US" sz="3000" dirty="0">
              <a:solidFill>
                <a:schemeClr val="bg1"/>
              </a:solidFill>
              <a:latin typeface="Times New Roman" panose="02020603050405020304" pitchFamily="18" charset="0"/>
              <a:ea typeface="Times New Roman" panose="02020603050405020304" pitchFamily="18" charset="0"/>
            </a:endParaRPr>
          </a:p>
          <a:p>
            <a:pPr marL="285750" lvl="1">
              <a:spcBef>
                <a:spcPts val="0"/>
              </a:spcBef>
              <a:spcAft>
                <a:spcPts val="600"/>
              </a:spcAft>
              <a:buSzPts val="1200"/>
              <a:buFont typeface="+mj-lt"/>
              <a:buAutoNum type="alphaLcPeriod"/>
              <a:tabLst>
                <a:tab pos="914400" algn="l"/>
              </a:tabLst>
            </a:pPr>
            <a:r>
              <a:rPr lang="en-US" sz="3000" dirty="0">
                <a:solidFill>
                  <a:schemeClr val="bg1"/>
                </a:solidFill>
                <a:latin typeface="Calibri" panose="020F0502020204030204" pitchFamily="34" charset="0"/>
                <a:ea typeface="Times New Roman" panose="02020603050405020304" pitchFamily="18" charset="0"/>
              </a:rPr>
              <a:t>Each church had its own deacons &amp; minister.</a:t>
            </a:r>
            <a:endParaRPr lang="en-US" sz="3000" dirty="0">
              <a:solidFill>
                <a:schemeClr val="bg1"/>
              </a:solidFill>
              <a:latin typeface="Times New Roman" panose="02020603050405020304" pitchFamily="18" charset="0"/>
              <a:ea typeface="Times New Roman" panose="02020603050405020304" pitchFamily="18" charset="0"/>
            </a:endParaRPr>
          </a:p>
          <a:p>
            <a:pPr marL="285750" lvl="1">
              <a:spcBef>
                <a:spcPts val="0"/>
              </a:spcBef>
              <a:spcAft>
                <a:spcPts val="600"/>
              </a:spcAft>
              <a:buSzPts val="1200"/>
              <a:buFont typeface="+mj-lt"/>
              <a:buAutoNum type="alphaLcPeriod"/>
              <a:tabLst>
                <a:tab pos="914400" algn="l"/>
              </a:tabLst>
            </a:pPr>
            <a:r>
              <a:rPr lang="en-US" sz="3000" dirty="0">
                <a:solidFill>
                  <a:schemeClr val="bg1"/>
                </a:solidFill>
                <a:latin typeface="Calibri" panose="020F0502020204030204" pitchFamily="34" charset="0"/>
                <a:ea typeface="Times New Roman" panose="02020603050405020304" pitchFamily="18" charset="0"/>
              </a:rPr>
              <a:t>Civil authorities had no authority in the church.</a:t>
            </a:r>
            <a:endParaRPr lang="en-US" sz="3000" dirty="0">
              <a:solidFill>
                <a:schemeClr val="bg1"/>
              </a:solidFill>
              <a:latin typeface="Times New Roman" panose="02020603050405020304" pitchFamily="18" charset="0"/>
              <a:ea typeface="Times New Roman" panose="02020603050405020304" pitchFamily="18" charset="0"/>
            </a:endParaRPr>
          </a:p>
          <a:p>
            <a:pPr marL="285750" lvl="1">
              <a:spcBef>
                <a:spcPts val="0"/>
              </a:spcBef>
              <a:spcAft>
                <a:spcPts val="600"/>
              </a:spcAft>
              <a:buSzPts val="1200"/>
              <a:buFont typeface="+mj-lt"/>
              <a:buAutoNum type="alphaLcPeriod"/>
              <a:tabLst>
                <a:tab pos="914400" algn="l"/>
              </a:tabLst>
            </a:pPr>
            <a:r>
              <a:rPr lang="en-US" sz="3000" dirty="0">
                <a:solidFill>
                  <a:schemeClr val="bg1"/>
                </a:solidFill>
                <a:latin typeface="Calibri" panose="020F0502020204030204" pitchFamily="34" charset="0"/>
                <a:ea typeface="Times New Roman" panose="02020603050405020304" pitchFamily="18" charset="0"/>
              </a:rPr>
              <a:t>Weekly observance of Lord’s Supper. </a:t>
            </a:r>
            <a:endParaRPr lang="en-US" sz="3000" dirty="0">
              <a:solidFill>
                <a:schemeClr val="bg1"/>
              </a:solidFill>
              <a:latin typeface="Times New Roman" panose="02020603050405020304" pitchFamily="18" charset="0"/>
              <a:ea typeface="Times New Roman" panose="02020603050405020304" pitchFamily="18" charset="0"/>
            </a:endParaRPr>
          </a:p>
          <a:p>
            <a:pPr marL="285750" lvl="1">
              <a:spcBef>
                <a:spcPts val="0"/>
              </a:spcBef>
              <a:spcAft>
                <a:spcPts val="600"/>
              </a:spcAft>
              <a:buSzPts val="1200"/>
              <a:buFont typeface="+mj-lt"/>
              <a:buAutoNum type="alphaLcPeriod"/>
              <a:tabLst>
                <a:tab pos="914400" algn="l"/>
              </a:tabLst>
            </a:pPr>
            <a:r>
              <a:rPr lang="en-US" sz="3000" dirty="0">
                <a:solidFill>
                  <a:schemeClr val="bg1"/>
                </a:solidFill>
                <a:latin typeface="Calibri" panose="020F0502020204030204" pitchFamily="34" charset="0"/>
                <a:ea typeface="Times New Roman" panose="02020603050405020304" pitchFamily="18" charset="0"/>
              </a:rPr>
              <a:t>By 1808, immersion is proper mode of baptism.  </a:t>
            </a:r>
            <a:endParaRPr lang="en-US" sz="3000" dirty="0">
              <a:solidFill>
                <a:schemeClr val="bg1"/>
              </a:solidFill>
              <a:latin typeface="Times New Roman" panose="02020603050405020304" pitchFamily="18" charset="0"/>
              <a:ea typeface="Times New Roman" panose="02020603050405020304" pitchFamily="18" charset="0"/>
            </a:endParaRPr>
          </a:p>
          <a:p>
            <a:pPr marL="285750" lvl="1">
              <a:spcBef>
                <a:spcPts val="0"/>
              </a:spcBef>
              <a:spcAft>
                <a:spcPts val="300"/>
              </a:spcAft>
              <a:buSzPts val="1200"/>
              <a:buFont typeface="+mj-lt"/>
              <a:buAutoNum type="alphaLcPeriod"/>
              <a:tabLst>
                <a:tab pos="914400" algn="l"/>
              </a:tabLst>
            </a:pPr>
            <a:r>
              <a:rPr lang="en-US" dirty="0">
                <a:solidFill>
                  <a:schemeClr val="bg1"/>
                </a:solidFill>
                <a:latin typeface="Calibri" panose="020F0502020204030204" pitchFamily="34" charset="0"/>
                <a:ea typeface="Times New Roman" panose="02020603050405020304" pitchFamily="18" charset="0"/>
              </a:rPr>
              <a:t>A. Campbell could not have started church of Christ. </a:t>
            </a:r>
            <a:endParaRPr lang="en-US" dirty="0">
              <a:solidFill>
                <a:schemeClr val="bg1"/>
              </a:solidFill>
              <a:ea typeface="Verdana" panose="020B0604030504040204" pitchFamily="34" charset="0"/>
            </a:endParaRPr>
          </a:p>
        </p:txBody>
      </p:sp>
    </p:spTree>
    <p:extLst>
      <p:ext uri="{BB962C8B-B14F-4D97-AF65-F5344CB8AC3E}">
        <p14:creationId xmlns="" xmlns:p14="http://schemas.microsoft.com/office/powerpoint/2010/main" val="334527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CCFFFF"/>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CCFFFF"/>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CCFFFF"/>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CCFFFF"/>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CCFFFF"/>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CCFFFF"/>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CCFFFF"/>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CCFFFF"/>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838200"/>
          </a:xfrm>
        </p:spPr>
        <p:txBody>
          <a:bodyPr/>
          <a:lstStyle/>
          <a:p>
            <a:pPr algn="ct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18</a:t>
            </a:r>
            <a:r>
              <a:rPr lang="en-US" sz="3600" baseline="30000" dirty="0">
                <a:solidFill>
                  <a:srgbClr val="FFFFCC"/>
                </a:solidFill>
                <a:latin typeface="Verdana" panose="020B0604030504040204" pitchFamily="34" charset="0"/>
                <a:ea typeface="Verdana" panose="020B0604030504040204" pitchFamily="34" charset="0"/>
                <a:cs typeface="Verdana" panose="020B0604030504040204" pitchFamily="34" charset="0"/>
              </a:rPr>
              <a:t>th</a:t>
            </a: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 Century</a:t>
            </a:r>
          </a:p>
        </p:txBody>
      </p:sp>
      <p:sp>
        <p:nvSpPr>
          <p:cNvPr id="3" name="Content Placeholder 2"/>
          <p:cNvSpPr>
            <a:spLocks noGrp="1"/>
          </p:cNvSpPr>
          <p:nvPr>
            <p:ph idx="4294967295"/>
          </p:nvPr>
        </p:nvSpPr>
        <p:spPr>
          <a:xfrm>
            <a:off x="228600" y="990600"/>
            <a:ext cx="8696036" cy="5304972"/>
          </a:xfrm>
        </p:spPr>
        <p:txBody>
          <a:bodyPr/>
          <a:lstStyle/>
          <a:p>
            <a:pPr marL="0" lvl="1" indent="0">
              <a:spcBef>
                <a:spcPts val="0"/>
              </a:spcBef>
              <a:spcAft>
                <a:spcPts val="1200"/>
              </a:spcAft>
              <a:buSzPts val="1400"/>
              <a:buNone/>
            </a:pPr>
            <a:r>
              <a:rPr lang="en-US" sz="3000" dirty="0">
                <a:solidFill>
                  <a:schemeClr val="bg1"/>
                </a:solidFill>
                <a:ea typeface="Verdana" panose="020B0604030504040204" pitchFamily="34" charset="0"/>
              </a:rPr>
              <a:t>Several </a:t>
            </a:r>
            <a:r>
              <a:rPr lang="en-US" sz="3000" dirty="0">
                <a:solidFill>
                  <a:schemeClr val="bg1"/>
                </a:solidFill>
                <a:ea typeface="Times New Roman" panose="02020603050405020304" pitchFamily="18" charset="0"/>
              </a:rPr>
              <a:t>small groups followed NT.  </a:t>
            </a:r>
          </a:p>
          <a:p>
            <a:pPr marL="0" lvl="1" indent="0">
              <a:spcBef>
                <a:spcPts val="0"/>
              </a:spcBef>
              <a:spcAft>
                <a:spcPts val="600"/>
              </a:spcAft>
              <a:buSzPts val="1400"/>
              <a:buNone/>
            </a:pPr>
            <a:r>
              <a:rPr lang="en-US" sz="3000" dirty="0">
                <a:solidFill>
                  <a:schemeClr val="bg1"/>
                </a:solidFill>
                <a:ea typeface="Times New Roman" panose="02020603050405020304" pitchFamily="18" charset="0"/>
              </a:rPr>
              <a:t>Historian lists 40 independent ‘movements.’  </a:t>
            </a:r>
          </a:p>
        </p:txBody>
      </p:sp>
    </p:spTree>
    <p:extLst>
      <p:ext uri="{BB962C8B-B14F-4D97-AF65-F5344CB8AC3E}">
        <p14:creationId xmlns="" xmlns:p14="http://schemas.microsoft.com/office/powerpoint/2010/main" val="37093021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838200"/>
          </a:xfrm>
        </p:spPr>
        <p:txBody>
          <a:bodyPr/>
          <a:lstStyle/>
          <a:p>
            <a:pPr algn="ct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18</a:t>
            </a:r>
            <a:r>
              <a:rPr lang="en-US" sz="3600" baseline="30000" dirty="0">
                <a:solidFill>
                  <a:srgbClr val="FFFFCC"/>
                </a:solidFill>
                <a:latin typeface="Verdana" panose="020B0604030504040204" pitchFamily="34" charset="0"/>
                <a:ea typeface="Verdana" panose="020B0604030504040204" pitchFamily="34" charset="0"/>
                <a:cs typeface="Verdana" panose="020B0604030504040204" pitchFamily="34" charset="0"/>
              </a:rPr>
              <a:t>th</a:t>
            </a: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 Century</a:t>
            </a:r>
          </a:p>
        </p:txBody>
      </p:sp>
      <p:sp>
        <p:nvSpPr>
          <p:cNvPr id="3" name="Content Placeholder 2"/>
          <p:cNvSpPr>
            <a:spLocks noGrp="1"/>
          </p:cNvSpPr>
          <p:nvPr>
            <p:ph idx="4294967295"/>
          </p:nvPr>
        </p:nvSpPr>
        <p:spPr>
          <a:xfrm>
            <a:off x="228600" y="762000"/>
            <a:ext cx="8696036" cy="5791200"/>
          </a:xfrm>
        </p:spPr>
        <p:txBody>
          <a:bodyPr/>
          <a:lstStyle/>
          <a:p>
            <a:pPr marL="0" lvl="1" indent="0" algn="ctr">
              <a:spcBef>
                <a:spcPts val="0"/>
              </a:spcBef>
              <a:spcAft>
                <a:spcPts val="600"/>
              </a:spcAft>
              <a:buSzPts val="1400"/>
              <a:buNone/>
            </a:pPr>
            <a:r>
              <a:rPr lang="en-US" sz="3200" u="sng" dirty="0">
                <a:solidFill>
                  <a:srgbClr val="CCFFFF"/>
                </a:solidFill>
                <a:ea typeface="Times New Roman" panose="02020603050405020304" pitchFamily="18" charset="0"/>
              </a:rPr>
              <a:t>Common beliefs</a:t>
            </a:r>
            <a:r>
              <a:rPr lang="en-US" sz="3200" dirty="0">
                <a:solidFill>
                  <a:srgbClr val="CCFFFF"/>
                </a:solidFill>
                <a:ea typeface="Times New Roman" panose="02020603050405020304" pitchFamily="18" charset="0"/>
              </a:rPr>
              <a:t>:</a:t>
            </a:r>
          </a:p>
          <a:p>
            <a:pPr marL="176213" indent="-176213">
              <a:spcBef>
                <a:spcPts val="0"/>
              </a:spcBef>
              <a:spcAft>
                <a:spcPts val="800"/>
              </a:spcAft>
              <a:buSzPts val="1400"/>
              <a:buFont typeface="Arial" panose="020B0604020202020204" pitchFamily="34" charset="0"/>
              <a:buChar char="•"/>
              <a:tabLst>
                <a:tab pos="685800" algn="l"/>
              </a:tabLst>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Churches cluttered with human additions.</a:t>
            </a:r>
            <a:endPar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marL="176213" indent="-176213">
              <a:spcBef>
                <a:spcPts val="0"/>
              </a:spcBef>
              <a:spcAft>
                <a:spcPts val="800"/>
              </a:spcAft>
              <a:buSzPts val="1400"/>
              <a:buFont typeface="Arial" panose="020B0604020202020204" pitchFamily="34" charset="0"/>
              <a:buChar char="•"/>
              <a:tabLst>
                <a:tab pos="685800" algn="l"/>
              </a:tabLst>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Creeds too complicated; went beyond Word.</a:t>
            </a:r>
            <a:endPar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marL="176213" indent="-176213">
              <a:spcBef>
                <a:spcPts val="0"/>
              </a:spcBef>
              <a:spcAft>
                <a:spcPts val="800"/>
              </a:spcAft>
              <a:buSzPts val="1400"/>
              <a:buFont typeface="Arial" panose="020B0604020202020204" pitchFamily="34" charset="0"/>
              <a:buChar char="•"/>
              <a:tabLst>
                <a:tab pos="685800" algn="l"/>
              </a:tabLst>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Worship was too formal.</a:t>
            </a:r>
            <a:endPar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marL="176213" indent="-176213">
              <a:spcBef>
                <a:spcPts val="0"/>
              </a:spcBef>
              <a:spcAft>
                <a:spcPts val="800"/>
              </a:spcAft>
              <a:buSzPts val="1400"/>
              <a:buFont typeface="Arial" panose="020B0604020202020204" pitchFamily="34" charset="0"/>
              <a:buChar char="•"/>
              <a:tabLst>
                <a:tab pos="685800" algn="l"/>
              </a:tabLst>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‘Clergy’: too professionalized; authoritative in lording it over church; sought worldly advantages.</a:t>
            </a:r>
            <a:endPar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marL="176213" indent="-176213">
              <a:spcBef>
                <a:spcPts val="0"/>
              </a:spcBef>
              <a:spcAft>
                <a:spcPts val="800"/>
              </a:spcAft>
              <a:buSzPts val="1400"/>
              <a:buFont typeface="Arial" panose="020B0604020202020204" pitchFamily="34" charset="0"/>
              <a:buChar char="•"/>
              <a:tabLst>
                <a:tab pos="685800" algn="l"/>
              </a:tabLst>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Stressed independence of local congregation.</a:t>
            </a:r>
            <a:endPar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marL="176213" indent="-176213">
              <a:spcBef>
                <a:spcPts val="0"/>
              </a:spcBef>
              <a:spcAft>
                <a:spcPts val="800"/>
              </a:spcAft>
              <a:buSzPts val="1400"/>
              <a:buFont typeface="Arial" panose="020B0604020202020204" pitchFamily="34" charset="0"/>
              <a:buChar char="•"/>
              <a:tabLst>
                <a:tab pos="685800" algn="l"/>
              </a:tabLst>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Repudiated connection between church - state.</a:t>
            </a:r>
            <a:endPar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marL="176213" indent="-176213">
              <a:spcBef>
                <a:spcPts val="0"/>
              </a:spcBef>
              <a:spcAft>
                <a:spcPts val="800"/>
              </a:spcAft>
              <a:buSzPts val="1400"/>
              <a:buFont typeface="Arial" panose="020B0604020202020204" pitchFamily="34" charset="0"/>
              <a:buChar char="•"/>
              <a:tabLst>
                <a:tab pos="685800" algn="l"/>
              </a:tabLst>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Union was no part of the program in any of these.</a:t>
            </a:r>
            <a:endPar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marL="176213" indent="-176213">
              <a:spcBef>
                <a:spcPts val="0"/>
              </a:spcBef>
              <a:spcAft>
                <a:spcPts val="100"/>
              </a:spcAft>
              <a:buSzPts val="1400"/>
              <a:buFont typeface="Arial" panose="020B0604020202020204" pitchFamily="34" charset="0"/>
              <a:buChar char="•"/>
              <a:tabLst>
                <a:tab pos="685800" algn="l"/>
              </a:tabLst>
            </a:pPr>
            <a:r>
              <a:rPr lang="en-US" dirty="0">
                <a:solidFill>
                  <a:schemeClr val="bg1"/>
                </a:solidFill>
                <a:latin typeface="Calibri" panose="020F0502020204030204" pitchFamily="34" charset="0"/>
                <a:ea typeface="Times New Roman" panose="02020603050405020304" pitchFamily="18" charset="0"/>
              </a:rPr>
              <a:t>Their one desire was to be right with God.</a:t>
            </a:r>
            <a:endParaRPr lang="en-US" dirty="0">
              <a:solidFill>
                <a:schemeClr val="bg1"/>
              </a:solidFill>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398818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CCFFCC"/>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CC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CCFFCC"/>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CCFFCC"/>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CCFFCC"/>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CCFFCC"/>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CCFFCC"/>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831273" y="685800"/>
            <a:ext cx="7481455" cy="457200"/>
          </a:xfrm>
          <a:prstGeom prst="rect">
            <a:avLst/>
          </a:prstGeom>
          <a:solidFill>
            <a:srgbClr val="000066"/>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FF99"/>
                </a:solidFill>
                <a:latin typeface="Verdana" panose="020B0604030504040204" pitchFamily="34" charset="0"/>
                <a:ea typeface="Verdana" panose="020B0604030504040204" pitchFamily="34" charset="0"/>
                <a:cs typeface="Verdana" panose="020B0604030504040204" pitchFamily="34" charset="0"/>
              </a:rPr>
              <a:t>I.</a:t>
            </a:r>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 Reformation Churches Have Long Embraced Error</a:t>
            </a:r>
          </a:p>
        </p:txBody>
      </p:sp>
      <p:sp>
        <p:nvSpPr>
          <p:cNvPr id="3" name="Rectangle 2">
            <a:extLst>
              <a:ext uri="{FF2B5EF4-FFF2-40B4-BE49-F238E27FC236}">
                <a16:creationId xmlns="" xmlns:a16="http://schemas.microsoft.com/office/drawing/2014/main" id="{8C258212-C957-46A0-A31B-7F026B570E20}"/>
              </a:ext>
            </a:extLst>
          </p:cNvPr>
          <p:cNvSpPr/>
          <p:nvPr/>
        </p:nvSpPr>
        <p:spPr>
          <a:xfrm>
            <a:off x="838200" y="2514600"/>
            <a:ext cx="7481455" cy="1244600"/>
          </a:xfrm>
          <a:prstGeom prst="rect">
            <a:avLst/>
          </a:prstGeom>
          <a:solidFill>
            <a:srgbClr val="000066"/>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99"/>
                </a:solidFill>
                <a:latin typeface="Verdana" panose="020B0604030504040204" pitchFamily="34" charset="0"/>
                <a:ea typeface="Verdana" panose="020B0604030504040204" pitchFamily="34" charset="0"/>
                <a:cs typeface="Verdana" panose="020B0604030504040204" pitchFamily="34" charset="0"/>
              </a:rPr>
              <a:t>IV.</a:t>
            </a: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Results Of</a:t>
            </a:r>
            <a:b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Denominational Confusion</a:t>
            </a:r>
          </a:p>
        </p:txBody>
      </p:sp>
      <p:sp>
        <p:nvSpPr>
          <p:cNvPr id="5" name="Rectangle 4">
            <a:extLst>
              <a:ext uri="{FF2B5EF4-FFF2-40B4-BE49-F238E27FC236}">
                <a16:creationId xmlns="" xmlns:a16="http://schemas.microsoft.com/office/drawing/2014/main" id="{223E5967-CF7B-49F2-8AD7-2A407B5E48FB}"/>
              </a:ext>
            </a:extLst>
          </p:cNvPr>
          <p:cNvSpPr/>
          <p:nvPr/>
        </p:nvSpPr>
        <p:spPr>
          <a:xfrm>
            <a:off x="838200" y="1295400"/>
            <a:ext cx="7481455" cy="457200"/>
          </a:xfrm>
          <a:prstGeom prst="rect">
            <a:avLst/>
          </a:prstGeom>
          <a:solidFill>
            <a:srgbClr val="000066"/>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FF99"/>
                </a:solidFill>
                <a:latin typeface="Verdana" panose="020B0604030504040204" pitchFamily="34" charset="0"/>
                <a:ea typeface="Verdana" panose="020B0604030504040204" pitchFamily="34" charset="0"/>
                <a:cs typeface="Verdana" panose="020B0604030504040204" pitchFamily="34" charset="0"/>
              </a:rPr>
              <a:t>II.</a:t>
            </a:r>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 Reasons For Reformation Failures</a:t>
            </a:r>
          </a:p>
        </p:txBody>
      </p:sp>
      <p:sp>
        <p:nvSpPr>
          <p:cNvPr id="6" name="Rectangle 5">
            <a:extLst>
              <a:ext uri="{FF2B5EF4-FFF2-40B4-BE49-F238E27FC236}">
                <a16:creationId xmlns="" xmlns:a16="http://schemas.microsoft.com/office/drawing/2014/main" id="{E286EBEC-FE26-441D-A742-EA0840F759B1}"/>
              </a:ext>
            </a:extLst>
          </p:cNvPr>
          <p:cNvSpPr/>
          <p:nvPr/>
        </p:nvSpPr>
        <p:spPr>
          <a:xfrm>
            <a:off x="838200" y="1905000"/>
            <a:ext cx="7481455" cy="457200"/>
          </a:xfrm>
          <a:prstGeom prst="rect">
            <a:avLst/>
          </a:prstGeom>
          <a:solidFill>
            <a:srgbClr val="000066"/>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FF99"/>
                </a:solidFill>
                <a:latin typeface="Verdana" panose="020B0604030504040204" pitchFamily="34" charset="0"/>
                <a:ea typeface="Verdana" panose="020B0604030504040204" pitchFamily="34" charset="0"/>
                <a:cs typeface="Verdana" panose="020B0604030504040204" pitchFamily="34" charset="0"/>
              </a:rPr>
              <a:t>III.</a:t>
            </a:r>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 Restoration Attempts On Foreign Soil</a:t>
            </a:r>
          </a:p>
        </p:txBody>
      </p:sp>
    </p:spTree>
    <p:extLst>
      <p:ext uri="{BB962C8B-B14F-4D97-AF65-F5344CB8AC3E}">
        <p14:creationId xmlns="" xmlns:p14="http://schemas.microsoft.com/office/powerpoint/2010/main" val="24524725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685800"/>
          </a:xfrm>
        </p:spPr>
        <p:txBody>
          <a:bodyPr/>
          <a:lstStyle/>
          <a:p>
            <a:pPr algn="ct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They assume…</a:t>
            </a:r>
          </a:p>
        </p:txBody>
      </p:sp>
      <p:sp>
        <p:nvSpPr>
          <p:cNvPr id="3" name="Content Placeholder 2"/>
          <p:cNvSpPr>
            <a:spLocks noGrp="1"/>
          </p:cNvSpPr>
          <p:nvPr>
            <p:ph idx="4294967295"/>
          </p:nvPr>
        </p:nvSpPr>
        <p:spPr>
          <a:xfrm>
            <a:off x="228600" y="762000"/>
            <a:ext cx="8696036" cy="5791200"/>
          </a:xfrm>
        </p:spPr>
        <p:txBody>
          <a:bodyPr/>
          <a:lstStyle/>
          <a:p>
            <a:pPr marL="0" indent="0">
              <a:spcBef>
                <a:spcPts val="0"/>
              </a:spcBef>
              <a:spcAft>
                <a:spcPts val="800"/>
              </a:spcAft>
              <a:buSzPts val="1400"/>
              <a:buNone/>
              <a:tabLst>
                <a:tab pos="685800" algn="l"/>
              </a:tabLst>
            </a:pPr>
            <a:r>
              <a:rPr lang="en-US" sz="2400" dirty="0">
                <a:solidFill>
                  <a:srgbClr val="FFC000"/>
                </a:solidFill>
                <a:latin typeface="Calibri" panose="020F0502020204030204" pitchFamily="34" charset="0"/>
                <a:ea typeface="Times New Roman" panose="02020603050405020304" pitchFamily="18" charset="0"/>
                <a:cs typeface="Calibri" panose="020F0502020204030204" pitchFamily="34" charset="0"/>
              </a:rPr>
              <a:t>1. </a:t>
            </a:r>
            <a:r>
              <a:rPr lang="en-US" dirty="0">
                <a:solidFill>
                  <a:schemeClr val="bg1"/>
                </a:solidFill>
                <a:ea typeface="Times New Roman" panose="02020603050405020304" pitchFamily="18" charset="0"/>
                <a:cs typeface="Calibri" panose="020F0502020204030204" pitchFamily="34" charset="0"/>
              </a:rPr>
              <a:t>All groups are right.   Mt.16:18, singular.</a:t>
            </a:r>
          </a:p>
          <a:p>
            <a:pPr marL="457200" lvl="1" indent="0">
              <a:spcBef>
                <a:spcPts val="0"/>
              </a:spcBef>
              <a:spcAft>
                <a:spcPts val="0"/>
              </a:spcAft>
              <a:buSzPts val="1400"/>
              <a:buNone/>
              <a:tabLst>
                <a:tab pos="685800" algn="l"/>
              </a:tabLst>
            </a:pPr>
            <a:r>
              <a:rPr lang="en-US" sz="3200" dirty="0">
                <a:solidFill>
                  <a:schemeClr val="bg1"/>
                </a:solidFill>
                <a:ea typeface="Verdana" panose="020B0604030504040204" pitchFamily="34" charset="0"/>
                <a:cs typeface="Calibri" panose="020F0502020204030204" pitchFamily="34" charset="0"/>
              </a:rPr>
              <a:t>Fourth Century plea: one  holy  catholic apostolic  church</a:t>
            </a:r>
          </a:p>
          <a:p>
            <a:pPr marL="457200" lvl="1" indent="0">
              <a:spcBef>
                <a:spcPts val="0"/>
              </a:spcBef>
              <a:spcAft>
                <a:spcPts val="800"/>
              </a:spcAft>
              <a:buSzPts val="1400"/>
              <a:buNone/>
              <a:tabLst>
                <a:tab pos="685800" algn="l"/>
              </a:tabLst>
            </a:pPr>
            <a:r>
              <a:rPr lang="en-US" sz="2400" dirty="0">
                <a:solidFill>
                  <a:srgbClr val="FFCC99"/>
                </a:solidFill>
                <a:ea typeface="Verdana" panose="020B0604030504040204" pitchFamily="34" charset="0"/>
                <a:cs typeface="Calibri" panose="020F0502020204030204" pitchFamily="34" charset="0"/>
              </a:rPr>
              <a:t>a. </a:t>
            </a:r>
            <a:r>
              <a:rPr lang="en-US" sz="3200" dirty="0">
                <a:solidFill>
                  <a:srgbClr val="CCFFFF"/>
                </a:solidFill>
                <a:ea typeface="Verdana" panose="020B0604030504040204" pitchFamily="34" charset="0"/>
                <a:cs typeface="Calibri" panose="020F0502020204030204" pitchFamily="34" charset="0"/>
              </a:rPr>
              <a:t>One:</a:t>
            </a:r>
            <a:r>
              <a:rPr lang="en-US" sz="3200" dirty="0">
                <a:solidFill>
                  <a:schemeClr val="bg1"/>
                </a:solidFill>
                <a:ea typeface="Verdana" panose="020B0604030504040204" pitchFamily="34" charset="0"/>
                <a:cs typeface="Calibri" panose="020F0502020204030204" pitchFamily="34" charset="0"/>
              </a:rPr>
              <a:t> unity.   NT silent on denominations</a:t>
            </a:r>
          </a:p>
          <a:p>
            <a:pPr marL="457200" lvl="1" indent="0">
              <a:spcBef>
                <a:spcPts val="0"/>
              </a:spcBef>
              <a:spcAft>
                <a:spcPts val="800"/>
              </a:spcAft>
              <a:buSzPts val="1400"/>
              <a:buNone/>
              <a:tabLst>
                <a:tab pos="685800" algn="l"/>
              </a:tabLst>
            </a:pPr>
            <a:r>
              <a:rPr lang="en-US" sz="2400" dirty="0">
                <a:solidFill>
                  <a:srgbClr val="FFC000"/>
                </a:solidFill>
                <a:ea typeface="Verdana" panose="020B0604030504040204" pitchFamily="34" charset="0"/>
                <a:cs typeface="Verdana" panose="020B0604030504040204" pitchFamily="34" charset="0"/>
              </a:rPr>
              <a:t>b.</a:t>
            </a:r>
            <a:r>
              <a:rPr lang="en-US" sz="3200" dirty="0">
                <a:solidFill>
                  <a:srgbClr val="FFC000"/>
                </a:solidFill>
                <a:ea typeface="Verdana" panose="020B0604030504040204" pitchFamily="34" charset="0"/>
                <a:cs typeface="Verdana" panose="020B0604030504040204" pitchFamily="34" charset="0"/>
              </a:rPr>
              <a:t> </a:t>
            </a:r>
            <a:r>
              <a:rPr lang="en-US" sz="3200" dirty="0">
                <a:solidFill>
                  <a:srgbClr val="CCFFFF"/>
                </a:solidFill>
                <a:ea typeface="Verdana" panose="020B0604030504040204" pitchFamily="34" charset="0"/>
                <a:cs typeface="Verdana" panose="020B0604030504040204" pitchFamily="34" charset="0"/>
              </a:rPr>
              <a:t>Holy: </a:t>
            </a:r>
            <a:r>
              <a:rPr lang="en-US" sz="3200" dirty="0">
                <a:solidFill>
                  <a:schemeClr val="bg1"/>
                </a:solidFill>
                <a:ea typeface="Verdana" panose="020B0604030504040204" pitchFamily="34" charset="0"/>
                <a:cs typeface="Verdana" panose="020B0604030504040204" pitchFamily="34" charset="0"/>
              </a:rPr>
              <a:t>proper life, morally upright, etc.</a:t>
            </a:r>
          </a:p>
          <a:p>
            <a:pPr marL="803275" lvl="1" indent="-346075">
              <a:spcBef>
                <a:spcPts val="0"/>
              </a:spcBef>
              <a:spcAft>
                <a:spcPts val="800"/>
              </a:spcAft>
              <a:buSzPts val="1400"/>
              <a:buNone/>
              <a:tabLst>
                <a:tab pos="685800" algn="l"/>
              </a:tabLst>
            </a:pPr>
            <a:r>
              <a:rPr lang="en-US" sz="2400" dirty="0">
                <a:solidFill>
                  <a:srgbClr val="FFC000"/>
                </a:solidFill>
                <a:ea typeface="Verdana" panose="020B0604030504040204" pitchFamily="34" charset="0"/>
                <a:cs typeface="Verdana" panose="020B0604030504040204" pitchFamily="34" charset="0"/>
              </a:rPr>
              <a:t>c.</a:t>
            </a:r>
            <a:r>
              <a:rPr lang="en-US" sz="3200" dirty="0">
                <a:solidFill>
                  <a:srgbClr val="FFC000"/>
                </a:solidFill>
                <a:ea typeface="Verdana" panose="020B0604030504040204" pitchFamily="34" charset="0"/>
                <a:cs typeface="Verdana" panose="020B0604030504040204" pitchFamily="34" charset="0"/>
              </a:rPr>
              <a:t> </a:t>
            </a:r>
            <a:r>
              <a:rPr lang="en-US" sz="3200" dirty="0">
                <a:solidFill>
                  <a:srgbClr val="CCFFFF"/>
                </a:solidFill>
                <a:ea typeface="Verdana" panose="020B0604030504040204" pitchFamily="34" charset="0"/>
                <a:cs typeface="Verdana" panose="020B0604030504040204" pitchFamily="34" charset="0"/>
              </a:rPr>
              <a:t>Catholic:</a:t>
            </a:r>
            <a:r>
              <a:rPr lang="en-US" sz="3200" dirty="0">
                <a:solidFill>
                  <a:schemeClr val="bg1"/>
                </a:solidFill>
                <a:ea typeface="Verdana" panose="020B0604030504040204" pitchFamily="34" charset="0"/>
                <a:cs typeface="Verdana" panose="020B0604030504040204" pitchFamily="34" charset="0"/>
              </a:rPr>
              <a:t> universal church is one, not many</a:t>
            </a:r>
          </a:p>
          <a:p>
            <a:pPr marL="803275" lvl="1" indent="-346075">
              <a:spcBef>
                <a:spcPts val="0"/>
              </a:spcBef>
              <a:spcAft>
                <a:spcPts val="800"/>
              </a:spcAft>
              <a:buSzPts val="1400"/>
              <a:buNone/>
              <a:tabLst>
                <a:tab pos="685800" algn="l"/>
              </a:tabLst>
            </a:pPr>
            <a:r>
              <a:rPr lang="en-US" sz="2400" dirty="0">
                <a:solidFill>
                  <a:srgbClr val="FFC000"/>
                </a:solidFill>
                <a:ea typeface="Verdana" panose="020B0604030504040204" pitchFamily="34" charset="0"/>
                <a:cs typeface="Verdana" panose="020B0604030504040204" pitchFamily="34" charset="0"/>
              </a:rPr>
              <a:t>d.</a:t>
            </a:r>
            <a:r>
              <a:rPr lang="en-US" sz="3200" dirty="0">
                <a:solidFill>
                  <a:srgbClr val="FFC000"/>
                </a:solidFill>
                <a:ea typeface="Verdana" panose="020B0604030504040204" pitchFamily="34" charset="0"/>
                <a:cs typeface="Verdana" panose="020B0604030504040204" pitchFamily="34" charset="0"/>
              </a:rPr>
              <a:t> </a:t>
            </a:r>
            <a:r>
              <a:rPr lang="en-US" sz="3200" dirty="0">
                <a:solidFill>
                  <a:srgbClr val="CCFFFF"/>
                </a:solidFill>
                <a:ea typeface="Verdana" panose="020B0604030504040204" pitchFamily="34" charset="0"/>
                <a:cs typeface="Verdana" panose="020B0604030504040204" pitchFamily="34" charset="0"/>
              </a:rPr>
              <a:t>Apostolic: </a:t>
            </a:r>
            <a:r>
              <a:rPr lang="en-US" sz="3200" dirty="0">
                <a:solidFill>
                  <a:schemeClr val="bg1"/>
                </a:solidFill>
                <a:ea typeface="Verdana" panose="020B0604030504040204" pitchFamily="34" charset="0"/>
                <a:cs typeface="Verdana" panose="020B0604030504040204" pitchFamily="34" charset="0"/>
              </a:rPr>
              <a:t>bound to NT; cannot change apostles’ teaching.   Ac.2:42</a:t>
            </a:r>
          </a:p>
        </p:txBody>
      </p:sp>
      <p:sp>
        <p:nvSpPr>
          <p:cNvPr id="4" name="Rectangle 3">
            <a:extLst>
              <a:ext uri="{FF2B5EF4-FFF2-40B4-BE49-F238E27FC236}">
                <a16:creationId xmlns="" xmlns:a16="http://schemas.microsoft.com/office/drawing/2014/main" id="{92B54BE6-B5FC-416A-82F7-D742AF5B6294}"/>
              </a:ext>
            </a:extLst>
          </p:cNvPr>
          <p:cNvSpPr/>
          <p:nvPr/>
        </p:nvSpPr>
        <p:spPr>
          <a:xfrm>
            <a:off x="685800" y="5715000"/>
            <a:ext cx="7772400" cy="609600"/>
          </a:xfrm>
          <a:prstGeom prst="rect">
            <a:avLst/>
          </a:prstGeom>
          <a:solidFill>
            <a:schemeClr val="tx1"/>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Most are guided by personal preferences.</a:t>
            </a:r>
          </a:p>
        </p:txBody>
      </p:sp>
    </p:spTree>
    <p:extLst>
      <p:ext uri="{BB962C8B-B14F-4D97-AF65-F5344CB8AC3E}">
        <p14:creationId xmlns="" xmlns:p14="http://schemas.microsoft.com/office/powerpoint/2010/main" val="266949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CCFFCC"/>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CC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CCFFCC"/>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CCFFCC"/>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CCFFCC"/>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CCFFCC"/>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685800"/>
          </a:xfrm>
        </p:spPr>
        <p:txBody>
          <a:bodyPr/>
          <a:lstStyle/>
          <a:p>
            <a:pPr algn="ct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They assume…</a:t>
            </a:r>
          </a:p>
        </p:txBody>
      </p:sp>
      <p:sp>
        <p:nvSpPr>
          <p:cNvPr id="3" name="Content Placeholder 2"/>
          <p:cNvSpPr>
            <a:spLocks noGrp="1"/>
          </p:cNvSpPr>
          <p:nvPr>
            <p:ph idx="4294967295"/>
          </p:nvPr>
        </p:nvSpPr>
        <p:spPr>
          <a:xfrm>
            <a:off x="228600" y="762000"/>
            <a:ext cx="8696036" cy="5791200"/>
          </a:xfrm>
        </p:spPr>
        <p:txBody>
          <a:bodyPr/>
          <a:lstStyle/>
          <a:p>
            <a:pPr marL="0" indent="0">
              <a:spcBef>
                <a:spcPts val="0"/>
              </a:spcBef>
              <a:spcAft>
                <a:spcPts val="800"/>
              </a:spcAft>
              <a:buSzPts val="1400"/>
              <a:buNone/>
              <a:tabLst>
                <a:tab pos="685800" algn="l"/>
              </a:tabLst>
            </a:pPr>
            <a:r>
              <a:rPr lang="en-US" sz="2400" dirty="0">
                <a:solidFill>
                  <a:schemeClr val="bg1">
                    <a:lumMod val="85000"/>
                  </a:schemeClr>
                </a:solidFill>
                <a:latin typeface="Calibri" panose="020F0502020204030204" pitchFamily="34" charset="0"/>
                <a:ea typeface="Times New Roman" panose="02020603050405020304" pitchFamily="18" charset="0"/>
                <a:cs typeface="Calibri" panose="020F0502020204030204" pitchFamily="34" charset="0"/>
              </a:rPr>
              <a:t>1. </a:t>
            </a:r>
            <a:r>
              <a:rPr lang="en-US" sz="2800" dirty="0">
                <a:solidFill>
                  <a:schemeClr val="bg1">
                    <a:lumMod val="85000"/>
                  </a:schemeClr>
                </a:solidFill>
                <a:ea typeface="Times New Roman" panose="02020603050405020304" pitchFamily="18" charset="0"/>
                <a:cs typeface="Calibri" panose="020F0502020204030204" pitchFamily="34" charset="0"/>
              </a:rPr>
              <a:t>All groups are right.   Mt.16:18, singular.</a:t>
            </a:r>
          </a:p>
          <a:p>
            <a:pPr marL="0" indent="0">
              <a:spcBef>
                <a:spcPts val="0"/>
              </a:spcBef>
              <a:spcAft>
                <a:spcPts val="800"/>
              </a:spcAft>
              <a:buSzPts val="1400"/>
              <a:buNone/>
              <a:tabLst>
                <a:tab pos="685800" algn="l"/>
              </a:tabLst>
            </a:pPr>
            <a:r>
              <a:rPr lang="en-US" sz="2400" dirty="0">
                <a:solidFill>
                  <a:srgbClr val="FFC000"/>
                </a:solidFill>
                <a:ea typeface="Times New Roman" panose="02020603050405020304" pitchFamily="18" charset="0"/>
                <a:cs typeface="Calibri" panose="020F0502020204030204" pitchFamily="34" charset="0"/>
              </a:rPr>
              <a:t>2. </a:t>
            </a:r>
            <a:r>
              <a:rPr lang="en-US" dirty="0">
                <a:solidFill>
                  <a:schemeClr val="bg1"/>
                </a:solidFill>
                <a:ea typeface="Times New Roman" panose="02020603050405020304" pitchFamily="18" charset="0"/>
                <a:cs typeface="Calibri" panose="020F0502020204030204" pitchFamily="34" charset="0"/>
              </a:rPr>
              <a:t>They know more than Jesus.</a:t>
            </a:r>
          </a:p>
          <a:p>
            <a:pPr marL="457200" lvl="1" indent="0">
              <a:spcBef>
                <a:spcPts val="0"/>
              </a:spcBef>
              <a:spcAft>
                <a:spcPts val="800"/>
              </a:spcAft>
              <a:buSzPts val="1400"/>
              <a:buNone/>
              <a:tabLst>
                <a:tab pos="685800" algn="l"/>
              </a:tabLst>
            </a:pPr>
            <a:r>
              <a:rPr lang="en-US" sz="2400" dirty="0">
                <a:solidFill>
                  <a:srgbClr val="FFCC99"/>
                </a:solidFill>
                <a:ea typeface="Verdana" panose="020B0604030504040204" pitchFamily="34" charset="0"/>
                <a:cs typeface="Calibri" panose="020F0502020204030204" pitchFamily="34" charset="0"/>
              </a:rPr>
              <a:t>a. </a:t>
            </a:r>
            <a:r>
              <a:rPr lang="en-US" sz="3200" dirty="0">
                <a:solidFill>
                  <a:schemeClr val="bg1"/>
                </a:solidFill>
                <a:ea typeface="Verdana" panose="020B0604030504040204" pitchFamily="34" charset="0"/>
                <a:cs typeface="Calibri" panose="020F0502020204030204" pitchFamily="34" charset="0"/>
              </a:rPr>
              <a:t>He prayed for unity:  Jn.17:20-21</a:t>
            </a:r>
          </a:p>
          <a:p>
            <a:pPr marL="457200" lvl="1" indent="0">
              <a:spcBef>
                <a:spcPts val="0"/>
              </a:spcBef>
              <a:spcAft>
                <a:spcPts val="800"/>
              </a:spcAft>
              <a:buSzPts val="1400"/>
              <a:buNone/>
              <a:tabLst>
                <a:tab pos="685800" algn="l"/>
              </a:tabLst>
            </a:pPr>
            <a:r>
              <a:rPr lang="en-US" sz="2400" dirty="0">
                <a:solidFill>
                  <a:srgbClr val="FFC000"/>
                </a:solidFill>
                <a:ea typeface="Verdana" panose="020B0604030504040204" pitchFamily="34" charset="0"/>
                <a:cs typeface="Verdana" panose="020B0604030504040204" pitchFamily="34" charset="0"/>
              </a:rPr>
              <a:t>b.</a:t>
            </a:r>
            <a:r>
              <a:rPr lang="en-US" sz="3200" dirty="0">
                <a:solidFill>
                  <a:srgbClr val="FFC000"/>
                </a:solidFill>
                <a:ea typeface="Verdana" panose="020B0604030504040204" pitchFamily="34" charset="0"/>
                <a:cs typeface="Verdana" panose="020B0604030504040204" pitchFamily="34" charset="0"/>
              </a:rPr>
              <a:t> </a:t>
            </a:r>
            <a:r>
              <a:rPr lang="en-US" sz="3200" dirty="0">
                <a:solidFill>
                  <a:schemeClr val="bg1"/>
                </a:solidFill>
                <a:ea typeface="Verdana" panose="020B0604030504040204" pitchFamily="34" charset="0"/>
                <a:cs typeface="Verdana" panose="020B0604030504040204" pitchFamily="34" charset="0"/>
              </a:rPr>
              <a:t>Imagine Jesus praying as denominations?</a:t>
            </a:r>
          </a:p>
          <a:p>
            <a:pPr marL="803275" lvl="1" indent="-346075">
              <a:spcBef>
                <a:spcPts val="0"/>
              </a:spcBef>
              <a:spcAft>
                <a:spcPts val="800"/>
              </a:spcAft>
              <a:buSzPts val="1400"/>
              <a:buNone/>
              <a:tabLst>
                <a:tab pos="685800" algn="l"/>
              </a:tabLst>
            </a:pPr>
            <a:r>
              <a:rPr lang="en-US" sz="2400" dirty="0">
                <a:solidFill>
                  <a:srgbClr val="FFC000"/>
                </a:solidFill>
                <a:ea typeface="Verdana" panose="020B0604030504040204" pitchFamily="34" charset="0"/>
                <a:cs typeface="Verdana" panose="020B0604030504040204" pitchFamily="34" charset="0"/>
              </a:rPr>
              <a:t>c.</a:t>
            </a:r>
            <a:r>
              <a:rPr lang="en-US" sz="3200" dirty="0">
                <a:solidFill>
                  <a:srgbClr val="FFC000"/>
                </a:solidFill>
                <a:ea typeface="Verdana" panose="020B0604030504040204" pitchFamily="34" charset="0"/>
                <a:cs typeface="Verdana" panose="020B0604030504040204" pitchFamily="34" charset="0"/>
              </a:rPr>
              <a:t> </a:t>
            </a:r>
            <a:r>
              <a:rPr lang="en-US" sz="3200" dirty="0">
                <a:solidFill>
                  <a:schemeClr val="bg1"/>
                </a:solidFill>
                <a:ea typeface="Verdana" panose="020B0604030504040204" pitchFamily="34" charset="0"/>
                <a:cs typeface="Verdana" panose="020B0604030504040204" pitchFamily="34" charset="0"/>
              </a:rPr>
              <a:t>If preferences overrule NT, are they really following Jesus?</a:t>
            </a:r>
          </a:p>
          <a:p>
            <a:pPr marL="803275" lvl="1" indent="-346075">
              <a:spcBef>
                <a:spcPts val="0"/>
              </a:spcBef>
              <a:spcAft>
                <a:spcPts val="800"/>
              </a:spcAft>
              <a:buSzPts val="1400"/>
              <a:buNone/>
              <a:tabLst>
                <a:tab pos="685800" algn="l"/>
              </a:tabLst>
            </a:pPr>
            <a:r>
              <a:rPr lang="en-US" sz="2400" dirty="0">
                <a:solidFill>
                  <a:srgbClr val="FFC000"/>
                </a:solidFill>
                <a:ea typeface="Verdana" panose="020B0604030504040204" pitchFamily="34" charset="0"/>
                <a:cs typeface="Verdana" panose="020B0604030504040204" pitchFamily="34" charset="0"/>
              </a:rPr>
              <a:t>d.</a:t>
            </a:r>
            <a:r>
              <a:rPr lang="en-US" sz="3200" dirty="0">
                <a:solidFill>
                  <a:srgbClr val="FFC000"/>
                </a:solidFill>
                <a:ea typeface="Verdana" panose="020B0604030504040204" pitchFamily="34" charset="0"/>
                <a:cs typeface="Verdana" panose="020B0604030504040204" pitchFamily="34" charset="0"/>
              </a:rPr>
              <a:t> </a:t>
            </a:r>
            <a:r>
              <a:rPr lang="en-US" sz="3200" dirty="0">
                <a:solidFill>
                  <a:schemeClr val="bg1"/>
                </a:solidFill>
                <a:ea typeface="Verdana" panose="020B0604030504040204" pitchFamily="34" charset="0"/>
                <a:cs typeface="Verdana" panose="020B0604030504040204" pitchFamily="34" charset="0"/>
              </a:rPr>
              <a:t>Prefer division to unity.</a:t>
            </a:r>
          </a:p>
        </p:txBody>
      </p:sp>
      <p:sp>
        <p:nvSpPr>
          <p:cNvPr id="4" name="Rectangle 3">
            <a:extLst>
              <a:ext uri="{FF2B5EF4-FFF2-40B4-BE49-F238E27FC236}">
                <a16:creationId xmlns="" xmlns:a16="http://schemas.microsoft.com/office/drawing/2014/main" id="{92B54BE6-B5FC-416A-82F7-D742AF5B6294}"/>
              </a:ext>
            </a:extLst>
          </p:cNvPr>
          <p:cNvSpPr/>
          <p:nvPr/>
        </p:nvSpPr>
        <p:spPr>
          <a:xfrm>
            <a:off x="1258456" y="4953000"/>
            <a:ext cx="6629400" cy="1143000"/>
          </a:xfrm>
          <a:prstGeom prst="rect">
            <a:avLst/>
          </a:prstGeom>
          <a:solidFill>
            <a:schemeClr val="tx1"/>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ea typeface="Times New Roman" panose="02020603050405020304" pitchFamily="18" charset="0"/>
              </a:rPr>
              <a:t>“The price of a divided Christendom is an unbelieving world” </a:t>
            </a:r>
            <a:r>
              <a:rPr lang="en-US" sz="2400" dirty="0">
                <a:latin typeface="Times New Roman" panose="02020603050405020304" pitchFamily="18" charset="0"/>
                <a:ea typeface="Times New Roman" panose="02020603050405020304" pitchFamily="18" charset="0"/>
              </a:rPr>
              <a:t>– G. K. Chesterton </a:t>
            </a:r>
            <a:endParaRPr lang="en-US" sz="3200" dirty="0"/>
          </a:p>
        </p:txBody>
      </p:sp>
    </p:spTree>
    <p:extLst>
      <p:ext uri="{BB962C8B-B14F-4D97-AF65-F5344CB8AC3E}">
        <p14:creationId xmlns="" xmlns:p14="http://schemas.microsoft.com/office/powerpoint/2010/main" val="752579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CCFFCC"/>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CC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CCFFCC"/>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CCFFCC"/>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685800"/>
          </a:xfrm>
        </p:spPr>
        <p:txBody>
          <a:bodyPr/>
          <a:lstStyle/>
          <a:p>
            <a:pPr algn="ct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They assume…</a:t>
            </a:r>
          </a:p>
        </p:txBody>
      </p:sp>
      <p:sp>
        <p:nvSpPr>
          <p:cNvPr id="3" name="Content Placeholder 2"/>
          <p:cNvSpPr>
            <a:spLocks noGrp="1"/>
          </p:cNvSpPr>
          <p:nvPr>
            <p:ph idx="4294967295"/>
          </p:nvPr>
        </p:nvSpPr>
        <p:spPr>
          <a:xfrm>
            <a:off x="228600" y="762000"/>
            <a:ext cx="8696036" cy="5791200"/>
          </a:xfrm>
        </p:spPr>
        <p:txBody>
          <a:bodyPr/>
          <a:lstStyle/>
          <a:p>
            <a:pPr marL="0" indent="0">
              <a:spcBef>
                <a:spcPts val="0"/>
              </a:spcBef>
              <a:spcAft>
                <a:spcPts val="800"/>
              </a:spcAft>
              <a:buSzPts val="1400"/>
              <a:buNone/>
              <a:tabLst>
                <a:tab pos="685800" algn="l"/>
              </a:tabLst>
            </a:pPr>
            <a:r>
              <a:rPr lang="en-US" sz="2400" dirty="0">
                <a:solidFill>
                  <a:schemeClr val="bg1">
                    <a:lumMod val="85000"/>
                  </a:schemeClr>
                </a:solidFill>
                <a:latin typeface="Calibri" panose="020F0502020204030204" pitchFamily="34" charset="0"/>
                <a:ea typeface="Times New Roman" panose="02020603050405020304" pitchFamily="18" charset="0"/>
                <a:cs typeface="Calibri" panose="020F0502020204030204" pitchFamily="34" charset="0"/>
              </a:rPr>
              <a:t>1. </a:t>
            </a:r>
            <a:r>
              <a:rPr lang="en-US" sz="2800" dirty="0">
                <a:solidFill>
                  <a:schemeClr val="bg1">
                    <a:lumMod val="85000"/>
                  </a:schemeClr>
                </a:solidFill>
                <a:ea typeface="Times New Roman" panose="02020603050405020304" pitchFamily="18" charset="0"/>
                <a:cs typeface="Calibri" panose="020F0502020204030204" pitchFamily="34" charset="0"/>
              </a:rPr>
              <a:t>All groups are right.   Mt.16:18, singular.</a:t>
            </a:r>
          </a:p>
          <a:p>
            <a:pPr marL="0" indent="0">
              <a:spcBef>
                <a:spcPts val="0"/>
              </a:spcBef>
              <a:spcAft>
                <a:spcPts val="800"/>
              </a:spcAft>
              <a:buSzPts val="1400"/>
              <a:buNone/>
              <a:tabLst>
                <a:tab pos="685800" algn="l"/>
              </a:tabLst>
            </a:pPr>
            <a:r>
              <a:rPr lang="en-US" sz="2400" dirty="0">
                <a:solidFill>
                  <a:schemeClr val="bg1">
                    <a:lumMod val="85000"/>
                  </a:schemeClr>
                </a:solidFill>
                <a:ea typeface="Times New Roman" panose="02020603050405020304" pitchFamily="18" charset="0"/>
                <a:cs typeface="Calibri" panose="020F0502020204030204" pitchFamily="34" charset="0"/>
              </a:rPr>
              <a:t>2. </a:t>
            </a:r>
            <a:r>
              <a:rPr lang="en-US" sz="2800" dirty="0">
                <a:solidFill>
                  <a:schemeClr val="bg1">
                    <a:lumMod val="85000"/>
                  </a:schemeClr>
                </a:solidFill>
                <a:ea typeface="Times New Roman" panose="02020603050405020304" pitchFamily="18" charset="0"/>
                <a:cs typeface="Calibri" panose="020F0502020204030204" pitchFamily="34" charset="0"/>
              </a:rPr>
              <a:t>They know more than Jesus.</a:t>
            </a:r>
          </a:p>
          <a:p>
            <a:pPr marL="341313" indent="-341313" defTabSz="1200150">
              <a:spcBef>
                <a:spcPts val="0"/>
              </a:spcBef>
              <a:spcAft>
                <a:spcPts val="600"/>
              </a:spcAft>
              <a:buSzPts val="1400"/>
              <a:buNone/>
              <a:tabLst>
                <a:tab pos="685800" algn="l"/>
              </a:tabLst>
            </a:pPr>
            <a:r>
              <a:rPr lang="en-US" sz="2400" dirty="0">
                <a:solidFill>
                  <a:srgbClr val="FFC000"/>
                </a:solidFill>
                <a:ea typeface="Times New Roman" panose="02020603050405020304" pitchFamily="18" charset="0"/>
                <a:cs typeface="Calibri" panose="020F0502020204030204" pitchFamily="34" charset="0"/>
              </a:rPr>
              <a:t>3. </a:t>
            </a:r>
            <a:r>
              <a:rPr lang="en-US" dirty="0">
                <a:solidFill>
                  <a:schemeClr val="bg1"/>
                </a:solidFill>
                <a:ea typeface="Times New Roman" panose="02020603050405020304" pitchFamily="18" charset="0"/>
                <a:cs typeface="Calibri" panose="020F0502020204030204" pitchFamily="34" charset="0"/>
              </a:rPr>
              <a:t>All in ‘church’ are saved, no matter what they believe.</a:t>
            </a:r>
          </a:p>
          <a:p>
            <a:pPr marL="457200" lvl="1" indent="0">
              <a:spcBef>
                <a:spcPts val="0"/>
              </a:spcBef>
              <a:spcAft>
                <a:spcPts val="800"/>
              </a:spcAft>
              <a:buSzPts val="1400"/>
              <a:buNone/>
              <a:tabLst>
                <a:tab pos="685800" algn="l"/>
              </a:tabLst>
            </a:pPr>
            <a:r>
              <a:rPr lang="en-US" sz="2400" dirty="0">
                <a:solidFill>
                  <a:srgbClr val="FFCC99"/>
                </a:solidFill>
                <a:ea typeface="Verdana" panose="020B0604030504040204" pitchFamily="34" charset="0"/>
                <a:cs typeface="Calibri" panose="020F0502020204030204" pitchFamily="34" charset="0"/>
              </a:rPr>
              <a:t>a. </a:t>
            </a:r>
            <a:r>
              <a:rPr lang="en-US" sz="3200" dirty="0">
                <a:solidFill>
                  <a:schemeClr val="bg1"/>
                </a:solidFill>
                <a:ea typeface="Verdana" panose="020B0604030504040204" pitchFamily="34" charset="0"/>
                <a:cs typeface="Calibri" panose="020F0502020204030204" pitchFamily="34" charset="0"/>
              </a:rPr>
              <a:t>Purchased with His own blood, Acts 20:28</a:t>
            </a:r>
          </a:p>
          <a:p>
            <a:pPr marL="457200" lvl="1" indent="0">
              <a:spcBef>
                <a:spcPts val="0"/>
              </a:spcBef>
              <a:spcAft>
                <a:spcPts val="800"/>
              </a:spcAft>
              <a:buSzPts val="1400"/>
              <a:buNone/>
              <a:tabLst>
                <a:tab pos="685800" algn="l"/>
              </a:tabLst>
            </a:pPr>
            <a:r>
              <a:rPr lang="en-US" sz="2400" dirty="0">
                <a:solidFill>
                  <a:srgbClr val="FFC000"/>
                </a:solidFill>
                <a:ea typeface="Verdana" panose="020B0604030504040204" pitchFamily="34" charset="0"/>
                <a:cs typeface="Verdana" panose="020B0604030504040204" pitchFamily="34" charset="0"/>
              </a:rPr>
              <a:t>b.</a:t>
            </a:r>
            <a:r>
              <a:rPr lang="en-US" sz="3200" dirty="0">
                <a:solidFill>
                  <a:srgbClr val="FFC000"/>
                </a:solidFill>
                <a:ea typeface="Verdana" panose="020B0604030504040204" pitchFamily="34" charset="0"/>
                <a:cs typeface="Verdana" panose="020B0604030504040204" pitchFamily="34" charset="0"/>
              </a:rPr>
              <a:t> </a:t>
            </a:r>
            <a:r>
              <a:rPr lang="en-US" sz="3200" dirty="0">
                <a:solidFill>
                  <a:schemeClr val="bg1"/>
                </a:solidFill>
                <a:ea typeface="Verdana" panose="020B0604030504040204" pitchFamily="34" charset="0"/>
                <a:cs typeface="Verdana" panose="020B0604030504040204" pitchFamily="34" charset="0"/>
              </a:rPr>
              <a:t>Gen.25:10.</a:t>
            </a:r>
          </a:p>
        </p:txBody>
      </p:sp>
    </p:spTree>
    <p:extLst>
      <p:ext uri="{BB962C8B-B14F-4D97-AF65-F5344CB8AC3E}">
        <p14:creationId xmlns="" xmlns:p14="http://schemas.microsoft.com/office/powerpoint/2010/main" val="3584649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831273" y="685800"/>
            <a:ext cx="7481455" cy="1244600"/>
          </a:xfrm>
          <a:prstGeom prst="rect">
            <a:avLst/>
          </a:prstGeom>
          <a:solidFill>
            <a:srgbClr val="000066"/>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99"/>
                </a:solidFill>
                <a:latin typeface="Verdana" panose="020B0604030504040204" pitchFamily="34" charset="0"/>
                <a:ea typeface="Verdana" panose="020B0604030504040204" pitchFamily="34" charset="0"/>
                <a:cs typeface="Verdana" panose="020B0604030504040204" pitchFamily="34" charset="0"/>
              </a:rPr>
              <a:t>I.</a:t>
            </a: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Reformation Churches Have Long Embraced Error</a:t>
            </a:r>
          </a:p>
        </p:txBody>
      </p:sp>
    </p:spTree>
    <p:extLst>
      <p:ext uri="{BB962C8B-B14F-4D97-AF65-F5344CB8AC3E}">
        <p14:creationId xmlns="" xmlns:p14="http://schemas.microsoft.com/office/powerpoint/2010/main" val="11651572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685800"/>
          </a:xfrm>
        </p:spPr>
        <p:txBody>
          <a:bodyPr/>
          <a:lstStyle/>
          <a:p>
            <a:pPr algn="ct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They assume…</a:t>
            </a:r>
          </a:p>
        </p:txBody>
      </p:sp>
      <p:sp>
        <p:nvSpPr>
          <p:cNvPr id="3" name="Content Placeholder 2"/>
          <p:cNvSpPr>
            <a:spLocks noGrp="1"/>
          </p:cNvSpPr>
          <p:nvPr>
            <p:ph idx="4294967295"/>
          </p:nvPr>
        </p:nvSpPr>
        <p:spPr>
          <a:xfrm>
            <a:off x="228600" y="762000"/>
            <a:ext cx="8696036" cy="5791200"/>
          </a:xfrm>
        </p:spPr>
        <p:txBody>
          <a:bodyPr/>
          <a:lstStyle/>
          <a:p>
            <a:pPr marL="0" indent="0">
              <a:spcBef>
                <a:spcPts val="0"/>
              </a:spcBef>
              <a:spcAft>
                <a:spcPts val="800"/>
              </a:spcAft>
              <a:buSzPts val="1400"/>
              <a:buNone/>
              <a:tabLst>
                <a:tab pos="685800" algn="l"/>
              </a:tabLst>
            </a:pPr>
            <a:r>
              <a:rPr lang="en-US" sz="2400" dirty="0">
                <a:solidFill>
                  <a:schemeClr val="bg1">
                    <a:lumMod val="85000"/>
                  </a:schemeClr>
                </a:solidFill>
                <a:latin typeface="Calibri" panose="020F0502020204030204" pitchFamily="34" charset="0"/>
                <a:ea typeface="Times New Roman" panose="02020603050405020304" pitchFamily="18" charset="0"/>
                <a:cs typeface="Calibri" panose="020F0502020204030204" pitchFamily="34" charset="0"/>
              </a:rPr>
              <a:t>1. </a:t>
            </a:r>
            <a:r>
              <a:rPr lang="en-US" sz="2800" dirty="0">
                <a:solidFill>
                  <a:schemeClr val="bg1">
                    <a:lumMod val="85000"/>
                  </a:schemeClr>
                </a:solidFill>
                <a:ea typeface="Times New Roman" panose="02020603050405020304" pitchFamily="18" charset="0"/>
                <a:cs typeface="Calibri" panose="020F0502020204030204" pitchFamily="34" charset="0"/>
              </a:rPr>
              <a:t>All groups are right.   Mt.16:18, singular.</a:t>
            </a:r>
          </a:p>
          <a:p>
            <a:pPr marL="0" indent="0">
              <a:spcBef>
                <a:spcPts val="0"/>
              </a:spcBef>
              <a:spcAft>
                <a:spcPts val="800"/>
              </a:spcAft>
              <a:buSzPts val="1400"/>
              <a:buNone/>
              <a:tabLst>
                <a:tab pos="685800" algn="l"/>
              </a:tabLst>
            </a:pPr>
            <a:r>
              <a:rPr lang="en-US" sz="2400" dirty="0">
                <a:solidFill>
                  <a:schemeClr val="bg1">
                    <a:lumMod val="85000"/>
                  </a:schemeClr>
                </a:solidFill>
                <a:ea typeface="Times New Roman" panose="02020603050405020304" pitchFamily="18" charset="0"/>
                <a:cs typeface="Calibri" panose="020F0502020204030204" pitchFamily="34" charset="0"/>
              </a:rPr>
              <a:t>2. </a:t>
            </a:r>
            <a:r>
              <a:rPr lang="en-US" sz="2800" dirty="0">
                <a:solidFill>
                  <a:schemeClr val="bg1">
                    <a:lumMod val="85000"/>
                  </a:schemeClr>
                </a:solidFill>
                <a:ea typeface="Times New Roman" panose="02020603050405020304" pitchFamily="18" charset="0"/>
                <a:cs typeface="Calibri" panose="020F0502020204030204" pitchFamily="34" charset="0"/>
              </a:rPr>
              <a:t>They know more than Jesus.</a:t>
            </a:r>
          </a:p>
          <a:p>
            <a:pPr marL="341313" indent="-341313" defTabSz="1200150">
              <a:spcBef>
                <a:spcPts val="0"/>
              </a:spcBef>
              <a:spcAft>
                <a:spcPts val="800"/>
              </a:spcAft>
              <a:buSzPts val="1400"/>
              <a:buNone/>
              <a:tabLst>
                <a:tab pos="685800" algn="l"/>
              </a:tabLst>
            </a:pPr>
            <a:r>
              <a:rPr lang="en-US" sz="2400" dirty="0">
                <a:solidFill>
                  <a:schemeClr val="bg1">
                    <a:lumMod val="85000"/>
                  </a:schemeClr>
                </a:solidFill>
                <a:ea typeface="Times New Roman" panose="02020603050405020304" pitchFamily="18" charset="0"/>
                <a:cs typeface="Calibri" panose="020F0502020204030204" pitchFamily="34" charset="0"/>
              </a:rPr>
              <a:t>3. </a:t>
            </a:r>
            <a:r>
              <a:rPr lang="en-US" sz="2800" dirty="0">
                <a:solidFill>
                  <a:schemeClr val="bg1">
                    <a:lumMod val="85000"/>
                  </a:schemeClr>
                </a:solidFill>
                <a:ea typeface="Times New Roman" panose="02020603050405020304" pitchFamily="18" charset="0"/>
                <a:cs typeface="Calibri" panose="020F0502020204030204" pitchFamily="34" charset="0"/>
              </a:rPr>
              <a:t>All in some church are saved, no matter what they believe.</a:t>
            </a:r>
          </a:p>
          <a:p>
            <a:pPr marL="341313" indent="-341313" defTabSz="1200150">
              <a:spcBef>
                <a:spcPts val="0"/>
              </a:spcBef>
              <a:spcAft>
                <a:spcPts val="600"/>
              </a:spcAft>
              <a:buSzPts val="1400"/>
              <a:buNone/>
              <a:tabLst>
                <a:tab pos="685800" algn="l"/>
              </a:tabLst>
            </a:pPr>
            <a:r>
              <a:rPr lang="en-US" sz="2400" dirty="0">
                <a:solidFill>
                  <a:srgbClr val="FFC000"/>
                </a:solidFill>
                <a:ea typeface="Times New Roman" panose="02020603050405020304" pitchFamily="18" charset="0"/>
                <a:cs typeface="Calibri" panose="020F0502020204030204" pitchFamily="34" charset="0"/>
              </a:rPr>
              <a:t>4. </a:t>
            </a:r>
            <a:r>
              <a:rPr lang="en-US" dirty="0">
                <a:solidFill>
                  <a:schemeClr val="bg1"/>
                </a:solidFill>
                <a:ea typeface="Times New Roman" panose="02020603050405020304" pitchFamily="18" charset="0"/>
                <a:cs typeface="Calibri" panose="020F0502020204030204" pitchFamily="34" charset="0"/>
              </a:rPr>
              <a:t>Each church is its own standard, though all say different things.</a:t>
            </a:r>
          </a:p>
          <a:p>
            <a:pPr marL="457200" lvl="1" indent="0" defTabSz="803275">
              <a:spcBef>
                <a:spcPts val="0"/>
              </a:spcBef>
              <a:spcAft>
                <a:spcPts val="800"/>
              </a:spcAft>
              <a:buSzPts val="1400"/>
              <a:buNone/>
              <a:tabLst>
                <a:tab pos="684213" algn="l"/>
                <a:tab pos="685800" algn="l"/>
              </a:tabLst>
            </a:pPr>
            <a:endParaRPr lang="en-US" sz="3200" dirty="0">
              <a:solidFill>
                <a:schemeClr val="bg1"/>
              </a:solidFill>
              <a:ea typeface="Verdana" panose="020B0604030504040204" pitchFamily="34" charset="0"/>
              <a:cs typeface="Verdana" panose="020B0604030504040204" pitchFamily="34" charset="0"/>
            </a:endParaRPr>
          </a:p>
        </p:txBody>
      </p:sp>
      <p:sp>
        <p:nvSpPr>
          <p:cNvPr id="4" name="Rectangle 3">
            <a:extLst>
              <a:ext uri="{FF2B5EF4-FFF2-40B4-BE49-F238E27FC236}">
                <a16:creationId xmlns="" xmlns:a16="http://schemas.microsoft.com/office/drawing/2014/main" id="{4BF6E3A5-AAAE-4A7F-B58E-1E997D2AF8F6}"/>
              </a:ext>
            </a:extLst>
          </p:cNvPr>
          <p:cNvSpPr/>
          <p:nvPr/>
        </p:nvSpPr>
        <p:spPr>
          <a:xfrm>
            <a:off x="2362200" y="3962400"/>
            <a:ext cx="4419600" cy="1143000"/>
          </a:xfrm>
          <a:prstGeom prst="rect">
            <a:avLst/>
          </a:prstGeom>
          <a:solidFill>
            <a:schemeClr val="tx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1313" lvl="0" indent="-341313" defTabSz="1200150" eaLnBrk="1" hangingPunct="1">
              <a:spcBef>
                <a:spcPts val="0"/>
              </a:spcBef>
              <a:spcAft>
                <a:spcPts val="600"/>
              </a:spcAft>
              <a:buSzPts val="1400"/>
              <a:tabLst>
                <a:tab pos="685800" algn="l"/>
              </a:tabLst>
            </a:pPr>
            <a:r>
              <a:rPr lang="en-US" sz="3200" kern="0" dirty="0">
                <a:solidFill>
                  <a:srgbClr val="FFFFFF"/>
                </a:solidFill>
                <a:ea typeface="Verdana" panose="020B0604030504040204" pitchFamily="34" charset="0"/>
                <a:cs typeface="Calibri" panose="020F0502020204030204" pitchFamily="34" charset="0"/>
              </a:rPr>
              <a:t>Contrast Ac.17:11…not</a:t>
            </a:r>
          </a:p>
          <a:p>
            <a:pPr marL="341313" lvl="0" indent="-341313" defTabSz="1200150" eaLnBrk="1" hangingPunct="1">
              <a:spcBef>
                <a:spcPts val="0"/>
              </a:spcBef>
              <a:spcAft>
                <a:spcPts val="600"/>
              </a:spcAft>
              <a:buSzPts val="1400"/>
              <a:tabLst>
                <a:tab pos="685800" algn="l"/>
              </a:tabLst>
            </a:pPr>
            <a:r>
              <a:rPr lang="en-US" sz="3200" kern="0" dirty="0">
                <a:solidFill>
                  <a:srgbClr val="FFFFFF"/>
                </a:solidFill>
                <a:ea typeface="Verdana" panose="020B0604030504040204" pitchFamily="34" charset="0"/>
                <a:cs typeface="Calibri" panose="020F0502020204030204" pitchFamily="34" charset="0"/>
              </a:rPr>
              <a:t>churches but chapters</a:t>
            </a:r>
          </a:p>
        </p:txBody>
      </p:sp>
    </p:spTree>
    <p:extLst>
      <p:ext uri="{BB962C8B-B14F-4D97-AF65-F5344CB8AC3E}">
        <p14:creationId xmlns="" xmlns:p14="http://schemas.microsoft.com/office/powerpoint/2010/main" val="195512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685800"/>
          </a:xfrm>
        </p:spPr>
        <p:txBody>
          <a:bodyPr/>
          <a:lstStyle/>
          <a:p>
            <a:pPr algn="ct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Romans 6:17</a:t>
            </a:r>
          </a:p>
        </p:txBody>
      </p:sp>
      <p:sp>
        <p:nvSpPr>
          <p:cNvPr id="3" name="Content Placeholder 2"/>
          <p:cNvSpPr>
            <a:spLocks noGrp="1"/>
          </p:cNvSpPr>
          <p:nvPr>
            <p:ph idx="4294967295"/>
          </p:nvPr>
        </p:nvSpPr>
        <p:spPr>
          <a:xfrm>
            <a:off x="228600" y="762000"/>
            <a:ext cx="8696036" cy="5791200"/>
          </a:xfrm>
        </p:spPr>
        <p:txBody>
          <a:bodyPr/>
          <a:lstStyle/>
          <a:p>
            <a:pPr marL="0" indent="0">
              <a:spcAft>
                <a:spcPts val="1200"/>
              </a:spcAft>
              <a:buNone/>
            </a:pPr>
            <a:r>
              <a:rPr lang="en-US" sz="3000" dirty="0">
                <a:solidFill>
                  <a:srgbClr val="FFFFCC"/>
                </a:solidFill>
              </a:rPr>
              <a:t>“But God be thanked that though you were slaves of sin, yet you obeyed from the heart that </a:t>
            </a:r>
            <a:r>
              <a:rPr lang="en-US" sz="3000" u="sng" dirty="0">
                <a:solidFill>
                  <a:srgbClr val="FFFF00"/>
                </a:solidFill>
              </a:rPr>
              <a:t>form</a:t>
            </a:r>
            <a:r>
              <a:rPr lang="en-US" sz="3000" dirty="0">
                <a:solidFill>
                  <a:schemeClr val="bg1"/>
                </a:solidFill>
              </a:rPr>
              <a:t> </a:t>
            </a:r>
            <a:r>
              <a:rPr lang="en-US" sz="3000" dirty="0">
                <a:solidFill>
                  <a:srgbClr val="FFFF00"/>
                </a:solidFill>
              </a:rPr>
              <a:t>of doctrine</a:t>
            </a:r>
            <a:r>
              <a:rPr lang="en-US" sz="3000" dirty="0">
                <a:solidFill>
                  <a:schemeClr val="bg1"/>
                </a:solidFill>
              </a:rPr>
              <a:t> </a:t>
            </a:r>
            <a:r>
              <a:rPr lang="en-US" sz="3000" dirty="0">
                <a:solidFill>
                  <a:srgbClr val="FFFFCC"/>
                </a:solidFill>
              </a:rPr>
              <a:t>to which you were delivered.”</a:t>
            </a:r>
            <a:endParaRPr lang="en-US" sz="3000" dirty="0">
              <a:solidFill>
                <a:srgbClr val="FFFFCC"/>
              </a:solidFill>
              <a:ea typeface="Times New Roman" panose="02020603050405020304" pitchFamily="18" charset="0"/>
              <a:cs typeface="Calibri" panose="020F0502020204030204" pitchFamily="34" charset="0"/>
            </a:endParaRPr>
          </a:p>
          <a:p>
            <a:pPr marL="0" indent="0" defTabSz="1200150">
              <a:spcBef>
                <a:spcPts val="0"/>
              </a:spcBef>
              <a:spcAft>
                <a:spcPts val="1200"/>
              </a:spcAft>
              <a:buSzPts val="1400"/>
              <a:buNone/>
              <a:tabLst>
                <a:tab pos="685800" algn="l"/>
              </a:tabLst>
            </a:pPr>
            <a:r>
              <a:rPr lang="en-US" dirty="0">
                <a:solidFill>
                  <a:srgbClr val="FFFF00"/>
                </a:solidFill>
                <a:ea typeface="Times New Roman" panose="02020603050405020304" pitchFamily="18" charset="0"/>
                <a:cs typeface="Calibri" panose="020F0502020204030204" pitchFamily="34" charset="0"/>
              </a:rPr>
              <a:t>Form</a:t>
            </a:r>
            <a:r>
              <a:rPr lang="en-US" dirty="0">
                <a:solidFill>
                  <a:schemeClr val="bg1"/>
                </a:solidFill>
                <a:ea typeface="Times New Roman" panose="02020603050405020304" pitchFamily="18" charset="0"/>
                <a:cs typeface="Calibri" panose="020F0502020204030204" pitchFamily="34" charset="0"/>
              </a:rPr>
              <a:t> (pattern, standard, type) of teaching.</a:t>
            </a:r>
          </a:p>
          <a:p>
            <a:pPr marL="341313" indent="-341313" defTabSz="1200150">
              <a:spcBef>
                <a:spcPts val="0"/>
              </a:spcBef>
              <a:spcAft>
                <a:spcPts val="1200"/>
              </a:spcAft>
              <a:buSzPts val="1400"/>
              <a:buNone/>
              <a:tabLst>
                <a:tab pos="685800" algn="l"/>
              </a:tabLst>
            </a:pPr>
            <a:r>
              <a:rPr lang="en-US" u="sng" dirty="0">
                <a:solidFill>
                  <a:schemeClr val="bg1"/>
                </a:solidFill>
                <a:ea typeface="Times New Roman" panose="02020603050405020304" pitchFamily="18" charset="0"/>
                <a:cs typeface="Calibri" panose="020F0502020204030204" pitchFamily="34" charset="0"/>
              </a:rPr>
              <a:t>Figure</a:t>
            </a:r>
            <a:r>
              <a:rPr lang="en-US" dirty="0">
                <a:solidFill>
                  <a:schemeClr val="bg1"/>
                </a:solidFill>
                <a:ea typeface="Times New Roman" panose="02020603050405020304" pitchFamily="18" charset="0"/>
                <a:cs typeface="Calibri" panose="020F0502020204030204" pitchFamily="34" charset="0"/>
              </a:rPr>
              <a:t>: master sells slave, </a:t>
            </a:r>
            <a:r>
              <a:rPr lang="en-US" u="sng" dirty="0">
                <a:solidFill>
                  <a:schemeClr val="bg1"/>
                </a:solidFill>
                <a:ea typeface="Times New Roman" panose="02020603050405020304" pitchFamily="18" charset="0"/>
                <a:cs typeface="Calibri" panose="020F0502020204030204" pitchFamily="34" charset="0"/>
              </a:rPr>
              <a:t>hands him over</a:t>
            </a:r>
            <a:r>
              <a:rPr lang="en-US" dirty="0">
                <a:solidFill>
                  <a:schemeClr val="bg1"/>
                </a:solidFill>
                <a:ea typeface="Times New Roman" panose="02020603050405020304" pitchFamily="18" charset="0"/>
                <a:cs typeface="Calibri" panose="020F0502020204030204" pitchFamily="34" charset="0"/>
              </a:rPr>
              <a:t> to another master </a:t>
            </a:r>
            <a:r>
              <a:rPr lang="en-US" dirty="0">
                <a:solidFill>
                  <a:srgbClr val="FFFFCC"/>
                </a:solidFill>
                <a:ea typeface="Times New Roman" panose="02020603050405020304" pitchFamily="18" charset="0"/>
                <a:cs typeface="Calibri" panose="020F0502020204030204" pitchFamily="34" charset="0"/>
              </a:rPr>
              <a:t>(delivered)</a:t>
            </a:r>
            <a:r>
              <a:rPr lang="en-US" dirty="0">
                <a:solidFill>
                  <a:schemeClr val="bg1"/>
                </a:solidFill>
                <a:ea typeface="Times New Roman" panose="02020603050405020304" pitchFamily="18" charset="0"/>
                <a:cs typeface="Calibri" panose="020F0502020204030204" pitchFamily="34" charset="0"/>
              </a:rPr>
              <a:t>.</a:t>
            </a:r>
          </a:p>
          <a:p>
            <a:pPr marL="341313" indent="-341313" defTabSz="1200150">
              <a:spcBef>
                <a:spcPts val="0"/>
              </a:spcBef>
              <a:spcAft>
                <a:spcPts val="600"/>
              </a:spcAft>
              <a:buSzPts val="1400"/>
              <a:buNone/>
              <a:tabLst>
                <a:tab pos="685800" algn="l"/>
              </a:tabLst>
            </a:pPr>
            <a:r>
              <a:rPr lang="en-US" dirty="0">
                <a:solidFill>
                  <a:schemeClr val="bg1"/>
                </a:solidFill>
                <a:ea typeface="Times New Roman" panose="02020603050405020304" pitchFamily="18" charset="0"/>
                <a:cs typeface="Calibri" panose="020F0502020204030204" pitchFamily="34" charset="0"/>
              </a:rPr>
              <a:t>They have been </a:t>
            </a:r>
            <a:r>
              <a:rPr lang="en-US" u="sng" dirty="0">
                <a:solidFill>
                  <a:schemeClr val="bg1"/>
                </a:solidFill>
                <a:ea typeface="Times New Roman" panose="02020603050405020304" pitchFamily="18" charset="0"/>
                <a:cs typeface="Calibri" panose="020F0502020204030204" pitchFamily="34" charset="0"/>
              </a:rPr>
              <a:t>handed over</a:t>
            </a:r>
            <a:r>
              <a:rPr lang="en-US" dirty="0">
                <a:solidFill>
                  <a:schemeClr val="bg1"/>
                </a:solidFill>
                <a:ea typeface="Times New Roman" panose="02020603050405020304" pitchFamily="18" charset="0"/>
                <a:cs typeface="Calibri" panose="020F0502020204030204" pitchFamily="34" charset="0"/>
              </a:rPr>
              <a:t>, in baptism to new kind of life (parallel to ‘baptized into Christ, v.3 </a:t>
            </a:r>
            <a:r>
              <a:rPr lang="en-US" sz="2400" dirty="0">
                <a:solidFill>
                  <a:schemeClr val="bg1"/>
                </a:solidFill>
                <a:ea typeface="Times New Roman" panose="02020603050405020304" pitchFamily="18" charset="0"/>
                <a:cs typeface="Calibri" panose="020F0502020204030204" pitchFamily="34" charset="0"/>
              </a:rPr>
              <a:t>– CGT)</a:t>
            </a:r>
            <a:r>
              <a:rPr lang="en-US" dirty="0">
                <a:solidFill>
                  <a:schemeClr val="bg1"/>
                </a:solidFill>
                <a:ea typeface="Times New Roman" panose="02020603050405020304" pitchFamily="18" charset="0"/>
                <a:cs typeface="Calibri" panose="020F0502020204030204" pitchFamily="34" charset="0"/>
              </a:rPr>
              <a:t>.</a:t>
            </a:r>
          </a:p>
        </p:txBody>
      </p:sp>
    </p:spTree>
    <p:extLst>
      <p:ext uri="{BB962C8B-B14F-4D97-AF65-F5344CB8AC3E}">
        <p14:creationId xmlns="" xmlns:p14="http://schemas.microsoft.com/office/powerpoint/2010/main" val="690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685800"/>
          </a:xfrm>
        </p:spPr>
        <p:txBody>
          <a:bodyPr/>
          <a:lstStyle/>
          <a:p>
            <a:pPr algn="ct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Romans 6:17</a:t>
            </a:r>
          </a:p>
        </p:txBody>
      </p:sp>
      <p:sp>
        <p:nvSpPr>
          <p:cNvPr id="3" name="Content Placeholder 2"/>
          <p:cNvSpPr>
            <a:spLocks noGrp="1"/>
          </p:cNvSpPr>
          <p:nvPr>
            <p:ph idx="4294967295"/>
          </p:nvPr>
        </p:nvSpPr>
        <p:spPr>
          <a:xfrm>
            <a:off x="228600" y="762000"/>
            <a:ext cx="8696036" cy="5791200"/>
          </a:xfrm>
        </p:spPr>
        <p:txBody>
          <a:bodyPr/>
          <a:lstStyle/>
          <a:p>
            <a:pPr marL="0" indent="0">
              <a:spcAft>
                <a:spcPts val="1200"/>
              </a:spcAft>
              <a:buNone/>
            </a:pPr>
            <a:r>
              <a:rPr lang="en-US" sz="3000" dirty="0">
                <a:solidFill>
                  <a:srgbClr val="FFFFCC"/>
                </a:solidFill>
              </a:rPr>
              <a:t>“But God be thanked that though you were slaves of sin, yet you obeyed from the heart that </a:t>
            </a:r>
            <a:r>
              <a:rPr lang="en-US" sz="3000" u="sng" dirty="0">
                <a:solidFill>
                  <a:srgbClr val="FFFF00"/>
                </a:solidFill>
              </a:rPr>
              <a:t>form</a:t>
            </a:r>
            <a:r>
              <a:rPr lang="en-US" sz="3000" dirty="0">
                <a:solidFill>
                  <a:schemeClr val="bg1"/>
                </a:solidFill>
              </a:rPr>
              <a:t> </a:t>
            </a:r>
            <a:r>
              <a:rPr lang="en-US" sz="3000" dirty="0">
                <a:solidFill>
                  <a:srgbClr val="FFFF00"/>
                </a:solidFill>
              </a:rPr>
              <a:t>of doctrine</a:t>
            </a:r>
            <a:r>
              <a:rPr lang="en-US" sz="3000" dirty="0">
                <a:solidFill>
                  <a:schemeClr val="bg1"/>
                </a:solidFill>
              </a:rPr>
              <a:t> </a:t>
            </a:r>
            <a:r>
              <a:rPr lang="en-US" sz="3000" dirty="0">
                <a:solidFill>
                  <a:srgbClr val="FFFFCC"/>
                </a:solidFill>
              </a:rPr>
              <a:t>to which you were delivered.”</a:t>
            </a:r>
            <a:endParaRPr lang="en-US" sz="3000" dirty="0">
              <a:solidFill>
                <a:srgbClr val="FFFFCC"/>
              </a:solidFill>
              <a:ea typeface="Times New Roman" panose="02020603050405020304" pitchFamily="18" charset="0"/>
              <a:cs typeface="Calibri" panose="020F0502020204030204" pitchFamily="34" charset="0"/>
            </a:endParaRPr>
          </a:p>
          <a:p>
            <a:pPr marL="0" indent="0" defTabSz="1200150">
              <a:spcBef>
                <a:spcPts val="0"/>
              </a:spcBef>
              <a:spcAft>
                <a:spcPts val="1200"/>
              </a:spcAft>
              <a:buSzPts val="1400"/>
              <a:buNone/>
              <a:tabLst>
                <a:tab pos="685800" algn="l"/>
              </a:tabLst>
            </a:pPr>
            <a:r>
              <a:rPr lang="en-US" sz="3100" dirty="0">
                <a:solidFill>
                  <a:schemeClr val="bg1"/>
                </a:solidFill>
                <a:ea typeface="Times New Roman" panose="02020603050405020304" pitchFamily="18" charset="0"/>
                <a:cs typeface="Calibri" panose="020F0502020204030204" pitchFamily="34" charset="0"/>
              </a:rPr>
              <a:t>When we become God’s slave, He delivers us over to a body of </a:t>
            </a:r>
            <a:r>
              <a:rPr lang="en-US" sz="3100" dirty="0">
                <a:solidFill>
                  <a:srgbClr val="FFFF00"/>
                </a:solidFill>
                <a:ea typeface="Times New Roman" panose="02020603050405020304" pitchFamily="18" charset="0"/>
                <a:cs typeface="Calibri" panose="020F0502020204030204" pitchFamily="34" charset="0"/>
              </a:rPr>
              <a:t>doctrine</a:t>
            </a:r>
            <a:r>
              <a:rPr lang="en-US" sz="3100" dirty="0">
                <a:solidFill>
                  <a:schemeClr val="bg1"/>
                </a:solidFill>
                <a:ea typeface="Times New Roman" panose="02020603050405020304" pitchFamily="18" charset="0"/>
                <a:cs typeface="Calibri" panose="020F0502020204030204" pitchFamily="34" charset="0"/>
              </a:rPr>
              <a:t> (NT) and instructs us to conform ourselves to it.   (Ep.4:20)</a:t>
            </a:r>
          </a:p>
          <a:p>
            <a:pPr marL="0" indent="0" defTabSz="1200150">
              <a:spcBef>
                <a:spcPts val="0"/>
              </a:spcBef>
              <a:spcAft>
                <a:spcPts val="600"/>
              </a:spcAft>
              <a:buSzPts val="1400"/>
              <a:buNone/>
              <a:tabLst>
                <a:tab pos="685800" algn="l"/>
              </a:tabLst>
            </a:pPr>
            <a:r>
              <a:rPr lang="en-US" sz="3100" dirty="0">
                <a:solidFill>
                  <a:schemeClr val="bg1"/>
                </a:solidFill>
                <a:ea typeface="Times New Roman" panose="02020603050405020304" pitchFamily="18" charset="0"/>
                <a:cs typeface="Calibri" panose="020F0502020204030204" pitchFamily="34" charset="0"/>
              </a:rPr>
              <a:t>‘</a:t>
            </a:r>
            <a:r>
              <a:rPr lang="en-US" sz="3100" dirty="0">
                <a:solidFill>
                  <a:schemeClr val="bg1"/>
                </a:solidFill>
                <a:ea typeface="Times New Roman" panose="02020603050405020304" pitchFamily="18" charset="0"/>
              </a:rPr>
              <a:t>The nuance would be that of a sort of </a:t>
            </a:r>
            <a:r>
              <a:rPr lang="en-US" sz="3100" u="sng" dirty="0">
                <a:solidFill>
                  <a:schemeClr val="bg1"/>
                </a:solidFill>
                <a:ea typeface="Times New Roman" panose="02020603050405020304" pitchFamily="18" charset="0"/>
              </a:rPr>
              <a:t>yardstick</a:t>
            </a:r>
            <a:r>
              <a:rPr lang="en-US" sz="3100" dirty="0">
                <a:solidFill>
                  <a:schemeClr val="bg1"/>
                </a:solidFill>
                <a:ea typeface="Times New Roman" panose="02020603050405020304" pitchFamily="18" charset="0"/>
              </a:rPr>
              <a:t> according to which the authenticity of the faith could be verified; the opposite of individual conceptions, fantasies, even customs’ </a:t>
            </a:r>
            <a:r>
              <a:rPr lang="en-US" sz="2400" dirty="0">
                <a:solidFill>
                  <a:schemeClr val="bg1"/>
                </a:solidFill>
                <a:ea typeface="Times New Roman" panose="02020603050405020304" pitchFamily="18" charset="0"/>
              </a:rPr>
              <a:t>– </a:t>
            </a:r>
            <a:r>
              <a:rPr lang="en-US" sz="2400" dirty="0" err="1">
                <a:solidFill>
                  <a:schemeClr val="bg1"/>
                </a:solidFill>
                <a:ea typeface="Times New Roman" panose="02020603050405020304" pitchFamily="18" charset="0"/>
              </a:rPr>
              <a:t>Spicq</a:t>
            </a:r>
            <a:endParaRPr lang="en-US" sz="3100" dirty="0">
              <a:solidFill>
                <a:schemeClr val="bg1"/>
              </a:solidFill>
              <a:ea typeface="Times New Roman" panose="02020603050405020304" pitchFamily="18" charset="0"/>
              <a:cs typeface="Calibri" panose="020F0502020204030204" pitchFamily="34" charset="0"/>
            </a:endParaRPr>
          </a:p>
        </p:txBody>
      </p:sp>
    </p:spTree>
    <p:extLst>
      <p:ext uri="{BB962C8B-B14F-4D97-AF65-F5344CB8AC3E}">
        <p14:creationId xmlns="" xmlns:p14="http://schemas.microsoft.com/office/powerpoint/2010/main" val="41102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685800"/>
          </a:xfrm>
        </p:spPr>
        <p:txBody>
          <a:bodyPr/>
          <a:lstStyle/>
          <a:p>
            <a:pPr algn="ct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Summary</a:t>
            </a:r>
          </a:p>
        </p:txBody>
      </p:sp>
      <p:sp>
        <p:nvSpPr>
          <p:cNvPr id="3" name="Content Placeholder 2"/>
          <p:cNvSpPr>
            <a:spLocks noGrp="1"/>
          </p:cNvSpPr>
          <p:nvPr>
            <p:ph idx="4294967295"/>
          </p:nvPr>
        </p:nvSpPr>
        <p:spPr>
          <a:xfrm>
            <a:off x="623875" y="762000"/>
            <a:ext cx="7905487" cy="5791200"/>
          </a:xfrm>
        </p:spPr>
        <p:txBody>
          <a:bodyPr/>
          <a:lstStyle/>
          <a:p>
            <a:pPr marL="396875" lvl="0" indent="-396875">
              <a:spcBef>
                <a:spcPts val="600"/>
              </a:spcBef>
              <a:spcAft>
                <a:spcPts val="600"/>
              </a:spcAft>
              <a:buNone/>
            </a:pPr>
            <a:r>
              <a:rPr lang="en-US" sz="2400" dirty="0">
                <a:solidFill>
                  <a:srgbClr val="CCFFFF"/>
                </a:solidFill>
                <a:latin typeface="Calibri" panose="020F0502020204030204" pitchFamily="34" charset="0"/>
                <a:ea typeface="Times New Roman" panose="02020603050405020304" pitchFamily="18" charset="0"/>
              </a:rPr>
              <a:t>1.</a:t>
            </a:r>
            <a:r>
              <a:rPr lang="en-US" dirty="0">
                <a:solidFill>
                  <a:schemeClr val="bg1"/>
                </a:solidFill>
                <a:latin typeface="Calibri" panose="020F0502020204030204" pitchFamily="34" charset="0"/>
                <a:ea typeface="Times New Roman" panose="02020603050405020304" pitchFamily="18" charset="0"/>
              </a:rPr>
              <a:t>  </a:t>
            </a:r>
            <a:r>
              <a:rPr lang="en-US" dirty="0">
                <a:solidFill>
                  <a:srgbClr val="FFFF99"/>
                </a:solidFill>
                <a:latin typeface="Calibri" panose="020F0502020204030204" pitchFamily="34" charset="0"/>
                <a:ea typeface="Times New Roman" panose="02020603050405020304" pitchFamily="18" charset="0"/>
              </a:rPr>
              <a:t>These men sought to go back to Lord’s </a:t>
            </a:r>
            <a:r>
              <a:rPr lang="en-US" u="sng" dirty="0">
                <a:solidFill>
                  <a:srgbClr val="FFFF99"/>
                </a:solidFill>
                <a:latin typeface="Calibri" panose="020F0502020204030204" pitchFamily="34" charset="0"/>
                <a:ea typeface="Times New Roman" panose="02020603050405020304" pitchFamily="18" charset="0"/>
              </a:rPr>
              <a:t>pattern</a:t>
            </a:r>
            <a:r>
              <a:rPr lang="en-US" dirty="0">
                <a:solidFill>
                  <a:srgbClr val="FFFF99"/>
                </a:solidFill>
                <a:latin typeface="Calibri" panose="020F0502020204030204" pitchFamily="34" charset="0"/>
                <a:ea typeface="Times New Roman" panose="02020603050405020304" pitchFamily="18" charset="0"/>
              </a:rPr>
              <a:t> – do it His way.</a:t>
            </a:r>
            <a:r>
              <a:rPr lang="en-US" dirty="0">
                <a:solidFill>
                  <a:schemeClr val="bg1"/>
                </a:solidFill>
                <a:latin typeface="Calibri" panose="020F0502020204030204" pitchFamily="34" charset="0"/>
                <a:ea typeface="Times New Roman" panose="02020603050405020304" pitchFamily="18" charset="0"/>
              </a:rPr>
              <a:t>  1 Tim.1:16; </a:t>
            </a:r>
            <a:br>
              <a:rPr lang="en-US" dirty="0">
                <a:solidFill>
                  <a:schemeClr val="bg1"/>
                </a:solidFill>
                <a:latin typeface="Calibri" panose="020F0502020204030204" pitchFamily="34" charset="0"/>
                <a:ea typeface="Times New Roman" panose="02020603050405020304" pitchFamily="18" charset="0"/>
              </a:rPr>
            </a:br>
            <a:r>
              <a:rPr lang="en-US" dirty="0">
                <a:solidFill>
                  <a:schemeClr val="bg1"/>
                </a:solidFill>
                <a:latin typeface="Calibri" panose="020F0502020204030204" pitchFamily="34" charset="0"/>
                <a:ea typeface="Times New Roman" panose="02020603050405020304" pitchFamily="18" charset="0"/>
              </a:rPr>
              <a:t>2 Tim.1:13.</a:t>
            </a:r>
            <a:endParaRPr lang="en-US" dirty="0">
              <a:solidFill>
                <a:schemeClr val="bg1"/>
              </a:solidFill>
              <a:latin typeface="Times New Roman" panose="02020603050405020304" pitchFamily="18" charset="0"/>
              <a:ea typeface="Times New Roman" panose="02020603050405020304" pitchFamily="18" charset="0"/>
            </a:endParaRPr>
          </a:p>
          <a:p>
            <a:pPr marL="396875" lvl="0" indent="-396875">
              <a:spcBef>
                <a:spcPts val="600"/>
              </a:spcBef>
              <a:spcAft>
                <a:spcPts val="600"/>
              </a:spcAft>
              <a:buNone/>
            </a:pPr>
            <a:r>
              <a:rPr lang="en-US" sz="2400" dirty="0">
                <a:solidFill>
                  <a:srgbClr val="CCFFFF"/>
                </a:solidFill>
                <a:latin typeface="Calibri" panose="020F0502020204030204" pitchFamily="34" charset="0"/>
                <a:ea typeface="Times New Roman" panose="02020603050405020304" pitchFamily="18" charset="0"/>
              </a:rPr>
              <a:t>2.  </a:t>
            </a:r>
            <a:r>
              <a:rPr lang="en-US" dirty="0">
                <a:solidFill>
                  <a:srgbClr val="FFFF99"/>
                </a:solidFill>
                <a:latin typeface="Calibri" panose="020F0502020204030204" pitchFamily="34" charset="0"/>
                <a:ea typeface="Times New Roman" panose="02020603050405020304" pitchFamily="18" charset="0"/>
              </a:rPr>
              <a:t>What these men did, earlier ‘reformers’ could have done.  </a:t>
            </a:r>
            <a:r>
              <a:rPr lang="en-US" dirty="0">
                <a:solidFill>
                  <a:schemeClr val="bg1"/>
                </a:solidFill>
                <a:latin typeface="Calibri" panose="020F0502020204030204" pitchFamily="34" charset="0"/>
                <a:ea typeface="Times New Roman" panose="02020603050405020304" pitchFamily="18" charset="0"/>
              </a:rPr>
              <a:t>Jn.7:17.</a:t>
            </a:r>
            <a:endParaRPr lang="en-US" dirty="0">
              <a:solidFill>
                <a:schemeClr val="bg1"/>
              </a:solidFill>
              <a:latin typeface="Times New Roman" panose="02020603050405020304" pitchFamily="18" charset="0"/>
              <a:ea typeface="Times New Roman" panose="02020603050405020304" pitchFamily="18" charset="0"/>
            </a:endParaRPr>
          </a:p>
          <a:p>
            <a:pPr marL="396875" lvl="0" indent="-396875">
              <a:spcBef>
                <a:spcPts val="1200"/>
              </a:spcBef>
              <a:spcAft>
                <a:spcPts val="100"/>
              </a:spcAft>
              <a:buNone/>
            </a:pPr>
            <a:r>
              <a:rPr lang="en-US" sz="2400" dirty="0">
                <a:solidFill>
                  <a:srgbClr val="CCFFFF"/>
                </a:solidFill>
                <a:latin typeface="Calibri" panose="020F0502020204030204" pitchFamily="34" charset="0"/>
                <a:ea typeface="Times New Roman" panose="02020603050405020304" pitchFamily="18" charset="0"/>
              </a:rPr>
              <a:t>3.  </a:t>
            </a:r>
            <a:r>
              <a:rPr lang="en-US" dirty="0">
                <a:solidFill>
                  <a:srgbClr val="FFFF99"/>
                </a:solidFill>
                <a:latin typeface="Calibri" panose="020F0502020204030204" pitchFamily="34" charset="0"/>
                <a:ea typeface="Times New Roman" panose="02020603050405020304" pitchFamily="18" charset="0"/>
              </a:rPr>
              <a:t>Attitude toward truth secured their success.   </a:t>
            </a:r>
            <a:r>
              <a:rPr lang="en-US" dirty="0">
                <a:solidFill>
                  <a:schemeClr val="bg1"/>
                </a:solidFill>
                <a:latin typeface="Calibri" panose="020F0502020204030204" pitchFamily="34" charset="0"/>
                <a:ea typeface="Times New Roman" panose="02020603050405020304" pitchFamily="18" charset="0"/>
              </a:rPr>
              <a:t>Jn.8:31-32.</a:t>
            </a:r>
            <a:endParaRPr lang="en-US" dirty="0">
              <a:solidFill>
                <a:schemeClr val="bg1"/>
              </a:solidFill>
              <a:latin typeface="Times New Roman" panose="02020603050405020304" pitchFamily="18" charset="0"/>
              <a:ea typeface="Times New Roman" panose="02020603050405020304" pitchFamily="18" charset="0"/>
            </a:endParaRPr>
          </a:p>
          <a:p>
            <a:pPr marL="0" indent="0">
              <a:spcAft>
                <a:spcPts val="600"/>
              </a:spcAft>
              <a:buNone/>
            </a:pPr>
            <a:endParaRPr lang="en-US" sz="3100" dirty="0">
              <a:solidFill>
                <a:schemeClr val="bg1"/>
              </a:solidFill>
              <a:ea typeface="Times New Roman" panose="02020603050405020304" pitchFamily="18" charset="0"/>
              <a:cs typeface="Calibri" panose="020F0502020204030204" pitchFamily="34" charset="0"/>
            </a:endParaRPr>
          </a:p>
        </p:txBody>
      </p:sp>
    </p:spTree>
    <p:extLst>
      <p:ext uri="{BB962C8B-B14F-4D97-AF65-F5344CB8AC3E}">
        <p14:creationId xmlns="" xmlns:p14="http://schemas.microsoft.com/office/powerpoint/2010/main" val="285714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685800"/>
          </a:xfrm>
        </p:spPr>
        <p:txBody>
          <a:bodyPr/>
          <a:lstStyle/>
          <a:p>
            <a:pPr algn="ct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Summary</a:t>
            </a:r>
          </a:p>
        </p:txBody>
      </p:sp>
      <p:sp>
        <p:nvSpPr>
          <p:cNvPr id="3" name="Content Placeholder 2"/>
          <p:cNvSpPr>
            <a:spLocks noGrp="1"/>
          </p:cNvSpPr>
          <p:nvPr>
            <p:ph idx="4294967295"/>
          </p:nvPr>
        </p:nvSpPr>
        <p:spPr>
          <a:xfrm>
            <a:off x="623875" y="762000"/>
            <a:ext cx="7905487" cy="5791200"/>
          </a:xfrm>
        </p:spPr>
        <p:txBody>
          <a:bodyPr/>
          <a:lstStyle/>
          <a:p>
            <a:pPr marL="396875" lvl="0" indent="-396875">
              <a:spcBef>
                <a:spcPts val="600"/>
              </a:spcBef>
              <a:spcAft>
                <a:spcPts val="600"/>
              </a:spcAft>
              <a:buNone/>
            </a:pPr>
            <a:r>
              <a:rPr lang="en-US" sz="2400" dirty="0">
                <a:solidFill>
                  <a:srgbClr val="CCFFFF"/>
                </a:solidFill>
                <a:latin typeface="Calibri" panose="020F0502020204030204" pitchFamily="34" charset="0"/>
                <a:ea typeface="Times New Roman" panose="02020603050405020304" pitchFamily="18" charset="0"/>
              </a:rPr>
              <a:t>4.  </a:t>
            </a:r>
            <a:r>
              <a:rPr lang="en-US" dirty="0">
                <a:solidFill>
                  <a:srgbClr val="FFFF99"/>
                </a:solidFill>
                <a:latin typeface="Calibri" panose="020F0502020204030204" pitchFamily="34" charset="0"/>
                <a:ea typeface="Times New Roman" panose="02020603050405020304" pitchFamily="18" charset="0"/>
              </a:rPr>
              <a:t>Every generation faces same challenges – partial vs complete commitment.   </a:t>
            </a:r>
            <a:r>
              <a:rPr lang="en-US" dirty="0">
                <a:solidFill>
                  <a:schemeClr val="bg1"/>
                </a:solidFill>
                <a:latin typeface="Calibri" panose="020F0502020204030204" pitchFamily="34" charset="0"/>
                <a:ea typeface="Times New Roman" panose="02020603050405020304" pitchFamily="18" charset="0"/>
              </a:rPr>
              <a:t>Remember Jg.1-2….  2 Tim.2:2.   </a:t>
            </a:r>
            <a:endParaRPr lang="en-US" dirty="0">
              <a:solidFill>
                <a:schemeClr val="bg1"/>
              </a:solidFill>
              <a:latin typeface="Times New Roman" panose="02020603050405020304" pitchFamily="18" charset="0"/>
              <a:ea typeface="Times New Roman" panose="02020603050405020304" pitchFamily="18" charset="0"/>
            </a:endParaRPr>
          </a:p>
          <a:p>
            <a:pPr marL="396875" lvl="0" indent="-396875">
              <a:spcBef>
                <a:spcPts val="600"/>
              </a:spcBef>
              <a:spcAft>
                <a:spcPts val="600"/>
              </a:spcAft>
              <a:buNone/>
            </a:pPr>
            <a:r>
              <a:rPr lang="en-US" sz="2400" dirty="0">
                <a:solidFill>
                  <a:srgbClr val="CCFFFF"/>
                </a:solidFill>
                <a:latin typeface="Calibri" panose="020F0502020204030204" pitchFamily="34" charset="0"/>
                <a:ea typeface="Times New Roman" panose="02020603050405020304" pitchFamily="18" charset="0"/>
              </a:rPr>
              <a:t>5.  </a:t>
            </a:r>
            <a:r>
              <a:rPr lang="en-US" dirty="0">
                <a:solidFill>
                  <a:srgbClr val="FFFF99"/>
                </a:solidFill>
                <a:latin typeface="Calibri" panose="020F0502020204030204" pitchFamily="34" charset="0"/>
                <a:ea typeface="Times New Roman" panose="02020603050405020304" pitchFamily="18" charset="0"/>
              </a:rPr>
              <a:t>Every generation is put to the test by some who grow weary in well-doing – throw in towel; give up fight</a:t>
            </a:r>
            <a:r>
              <a:rPr lang="en-US" dirty="0">
                <a:solidFill>
                  <a:schemeClr val="bg1"/>
                </a:solidFill>
                <a:latin typeface="Calibri" panose="020F0502020204030204" pitchFamily="34" charset="0"/>
                <a:ea typeface="Times New Roman" panose="02020603050405020304" pitchFamily="18" charset="0"/>
              </a:rPr>
              <a:t>.   Ac.2:42;  1 Co.15:58;  4:16-17 (= Ac.2:42).</a:t>
            </a:r>
            <a:endParaRPr lang="en-US" dirty="0">
              <a:solidFill>
                <a:schemeClr val="bg1"/>
              </a:solidFill>
              <a:latin typeface="Times New Roman" panose="02020603050405020304" pitchFamily="18" charset="0"/>
              <a:ea typeface="Times New Roman" panose="02020603050405020304" pitchFamily="18" charset="0"/>
            </a:endParaRPr>
          </a:p>
          <a:p>
            <a:pPr marL="0" indent="0">
              <a:spcAft>
                <a:spcPts val="600"/>
              </a:spcAft>
              <a:buNone/>
            </a:pPr>
            <a:endParaRPr lang="en-US" sz="3100" dirty="0">
              <a:solidFill>
                <a:schemeClr val="bg1"/>
              </a:solidFill>
              <a:ea typeface="Times New Roman" panose="02020603050405020304" pitchFamily="18" charset="0"/>
              <a:cs typeface="Calibri" panose="020F0502020204030204" pitchFamily="34" charset="0"/>
            </a:endParaRPr>
          </a:p>
        </p:txBody>
      </p:sp>
    </p:spTree>
    <p:extLst>
      <p:ext uri="{BB962C8B-B14F-4D97-AF65-F5344CB8AC3E}">
        <p14:creationId xmlns="" xmlns:p14="http://schemas.microsoft.com/office/powerpoint/2010/main" val="296215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28600"/>
            <a:ext cx="8229600" cy="838200"/>
          </a:xfrm>
        </p:spPr>
        <p:txBody>
          <a:bodyPr/>
          <a:lstStyle/>
          <a:p>
            <a:pPr algn="ctr"/>
            <a:r>
              <a:rPr lang="en-US" sz="3600" dirty="0">
                <a:solidFill>
                  <a:srgbClr val="FFFF00"/>
                </a:solidFill>
                <a:latin typeface="Verdana" panose="020B0604030504040204" pitchFamily="34" charset="0"/>
                <a:ea typeface="Verdana" panose="020B0604030504040204" pitchFamily="34" charset="0"/>
                <a:cs typeface="Verdana" panose="020B0604030504040204" pitchFamily="34" charset="0"/>
              </a:rPr>
              <a:t>Reformation creeds</a:t>
            </a:r>
          </a:p>
        </p:txBody>
      </p:sp>
      <p:sp>
        <p:nvSpPr>
          <p:cNvPr id="3" name="Content Placeholder 2"/>
          <p:cNvSpPr>
            <a:spLocks noGrp="1"/>
          </p:cNvSpPr>
          <p:nvPr>
            <p:ph idx="4294967295"/>
          </p:nvPr>
        </p:nvSpPr>
        <p:spPr>
          <a:xfrm>
            <a:off x="347022" y="1095828"/>
            <a:ext cx="8458200" cy="5457372"/>
          </a:xfrm>
        </p:spPr>
        <p:txBody>
          <a:bodyPr/>
          <a:lstStyle/>
          <a:p>
            <a:pPr>
              <a:spcAft>
                <a:spcPts val="600"/>
              </a:spcAft>
              <a:buFont typeface="Wingdings" panose="05000000000000000000" pitchFamily="2" charset="2"/>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Allow ‘wise’ men to determine beliefs, actions.</a:t>
            </a:r>
          </a:p>
          <a:p>
            <a:pPr>
              <a:spcAft>
                <a:spcPts val="100"/>
              </a:spcAft>
              <a:buFont typeface="Wingdings" panose="05000000000000000000" pitchFamily="2" charset="2"/>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Every creed gives . . . </a:t>
            </a:r>
          </a:p>
          <a:p>
            <a:pPr lvl="1">
              <a:spcAft>
                <a:spcPts val="600"/>
              </a:spcAft>
              <a:buFont typeface="Wingdings" panose="05000000000000000000" pitchFamily="2" charset="2"/>
              <a:buChar char="§"/>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Too much</a:t>
            </a:r>
          </a:p>
          <a:p>
            <a:pPr lvl="1">
              <a:spcAft>
                <a:spcPts val="600"/>
              </a:spcAft>
              <a:buFont typeface="Wingdings" panose="05000000000000000000" pitchFamily="2" charset="2"/>
              <a:buChar char="§"/>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Too little</a:t>
            </a:r>
          </a:p>
          <a:p>
            <a:pPr lvl="1">
              <a:spcAft>
                <a:spcPts val="600"/>
              </a:spcAft>
              <a:buFont typeface="Wingdings" panose="05000000000000000000" pitchFamily="2" charset="2"/>
              <a:buChar char="§"/>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Errors</a:t>
            </a:r>
          </a:p>
          <a:p>
            <a:pPr lvl="1">
              <a:spcAft>
                <a:spcPts val="600"/>
              </a:spcAft>
              <a:buFont typeface="Wingdings" panose="05000000000000000000" pitchFamily="2" charset="2"/>
              <a:buChar char="§"/>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Presumptions</a:t>
            </a: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173867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28600"/>
            <a:ext cx="8229600" cy="838200"/>
          </a:xfrm>
        </p:spPr>
        <p:txBody>
          <a:bodyPr/>
          <a:lstStyle/>
          <a:p>
            <a:pPr algn="ctr"/>
            <a:r>
              <a:rPr lang="en-US" sz="3600" dirty="0">
                <a:solidFill>
                  <a:srgbClr val="FFFF00"/>
                </a:solidFill>
                <a:latin typeface="Verdana" panose="020B0604030504040204" pitchFamily="34" charset="0"/>
                <a:ea typeface="Verdana" panose="020B0604030504040204" pitchFamily="34" charset="0"/>
                <a:cs typeface="Verdana" panose="020B0604030504040204" pitchFamily="34" charset="0"/>
              </a:rPr>
              <a:t>Reformation organization</a:t>
            </a:r>
          </a:p>
        </p:txBody>
      </p:sp>
      <p:sp>
        <p:nvSpPr>
          <p:cNvPr id="3" name="Content Placeholder 2"/>
          <p:cNvSpPr>
            <a:spLocks noGrp="1"/>
          </p:cNvSpPr>
          <p:nvPr>
            <p:ph idx="4294967295"/>
          </p:nvPr>
        </p:nvSpPr>
        <p:spPr>
          <a:xfrm>
            <a:off x="347022" y="1095828"/>
            <a:ext cx="8458200" cy="5457372"/>
          </a:xfrm>
        </p:spPr>
        <p:txBody>
          <a:bodyPr/>
          <a:lstStyle/>
          <a:p>
            <a:pPr>
              <a:spcAft>
                <a:spcPts val="600"/>
              </a:spcAft>
              <a:buFont typeface="Wingdings" panose="05000000000000000000" pitchFamily="2" charset="2"/>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Unlike autonomou</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s churches of NT.</a:t>
            </a:r>
          </a:p>
          <a:p>
            <a:pPr>
              <a:spcAft>
                <a:spcPts val="600"/>
              </a:spcAft>
              <a:buFont typeface="Wingdings" panose="05000000000000000000" pitchFamily="2" charset="2"/>
              <a:buChar char="§"/>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Most grew into hierarchy (highly developed organization) unknown to NT</a:t>
            </a:r>
          </a:p>
          <a:p>
            <a:pPr marL="0" indent="0">
              <a:spcAft>
                <a:spcPts val="600"/>
              </a:spcAft>
              <a:buNone/>
            </a:pPr>
            <a:endPar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216435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28600"/>
            <a:ext cx="8229600" cy="838200"/>
          </a:xfrm>
        </p:spPr>
        <p:txBody>
          <a:bodyPr/>
          <a:lstStyle/>
          <a:p>
            <a:pPr algn="ctr"/>
            <a:r>
              <a:rPr lang="en-US" sz="3600" dirty="0">
                <a:solidFill>
                  <a:srgbClr val="FFFF00"/>
                </a:solidFill>
                <a:latin typeface="Verdana" panose="020B0604030504040204" pitchFamily="34" charset="0"/>
                <a:ea typeface="Verdana" panose="020B0604030504040204" pitchFamily="34" charset="0"/>
                <a:cs typeface="Verdana" panose="020B0604030504040204" pitchFamily="34" charset="0"/>
              </a:rPr>
              <a:t>Reformation divisions</a:t>
            </a:r>
          </a:p>
        </p:txBody>
      </p:sp>
      <p:sp>
        <p:nvSpPr>
          <p:cNvPr id="3" name="Content Placeholder 2"/>
          <p:cNvSpPr>
            <a:spLocks noGrp="1"/>
          </p:cNvSpPr>
          <p:nvPr>
            <p:ph idx="4294967295"/>
          </p:nvPr>
        </p:nvSpPr>
        <p:spPr>
          <a:xfrm>
            <a:off x="347022" y="1095828"/>
            <a:ext cx="8458200" cy="5457372"/>
          </a:xfrm>
        </p:spPr>
        <p:txBody>
          <a:bodyPr/>
          <a:lstStyle/>
          <a:p>
            <a:pPr>
              <a:spcAft>
                <a:spcPts val="600"/>
              </a:spcAft>
              <a:buFont typeface="Wingdings" panose="05000000000000000000" pitchFamily="2" charset="2"/>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Seventeen major divisions in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Presby-terian</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churches alone.</a:t>
            </a:r>
          </a:p>
          <a:p>
            <a:pPr>
              <a:spcAft>
                <a:spcPts val="600"/>
              </a:spcAft>
              <a:buFont typeface="Wingdings" panose="05000000000000000000" pitchFamily="2" charset="2"/>
              <a:buChar char="§"/>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Justify division (denominationalism).</a:t>
            </a:r>
          </a:p>
          <a:p>
            <a:pPr marL="0" indent="0">
              <a:spcAft>
                <a:spcPts val="600"/>
              </a:spcAft>
              <a:buNone/>
            </a:pPr>
            <a:endPar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2708887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28600"/>
            <a:ext cx="8229600" cy="838200"/>
          </a:xfrm>
        </p:spPr>
        <p:txBody>
          <a:bodyPr/>
          <a:lstStyle/>
          <a:p>
            <a:pPr algn="ctr"/>
            <a:r>
              <a:rPr lang="en-US" sz="3600" dirty="0">
                <a:solidFill>
                  <a:srgbClr val="FFFF00"/>
                </a:solidFill>
                <a:latin typeface="Verdana" panose="020B0604030504040204" pitchFamily="34" charset="0"/>
                <a:ea typeface="Verdana" panose="020B0604030504040204" pitchFamily="34" charset="0"/>
                <a:cs typeface="Verdana" panose="020B0604030504040204" pitchFamily="34" charset="0"/>
              </a:rPr>
              <a:t>Reformation salvation</a:t>
            </a:r>
          </a:p>
        </p:txBody>
      </p:sp>
      <p:sp>
        <p:nvSpPr>
          <p:cNvPr id="3" name="Content Placeholder 2"/>
          <p:cNvSpPr>
            <a:spLocks noGrp="1"/>
          </p:cNvSpPr>
          <p:nvPr>
            <p:ph idx="4294967295"/>
          </p:nvPr>
        </p:nvSpPr>
        <p:spPr>
          <a:xfrm>
            <a:off x="347022" y="1095828"/>
            <a:ext cx="8458200" cy="5457372"/>
          </a:xfrm>
        </p:spPr>
        <p:txBody>
          <a:bodyPr/>
          <a:lstStyle/>
          <a:p>
            <a:pPr>
              <a:spcAft>
                <a:spcPts val="600"/>
              </a:spcAft>
              <a:buFont typeface="Wingdings" panose="05000000000000000000" pitchFamily="2" charset="2"/>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Most </a:t>
            </a:r>
            <a:r>
              <a:rPr lang="en-US" dirty="0">
                <a:solidFill>
                  <a:schemeClr val="bg1"/>
                </a:solidFill>
                <a:ea typeface="Times New Roman" panose="02020603050405020304" pitchFamily="18" charset="0"/>
              </a:rPr>
              <a:t>embraced Calvinism (part or whole).</a:t>
            </a:r>
          </a:p>
          <a:p>
            <a:pPr>
              <a:spcAft>
                <a:spcPts val="600"/>
              </a:spcAft>
              <a:buFont typeface="Wingdings" panose="05000000000000000000" pitchFamily="2" charset="2"/>
              <a:buChar char="§"/>
            </a:pPr>
            <a:r>
              <a:rPr lang="en-US" dirty="0">
                <a:solidFill>
                  <a:schemeClr val="bg1"/>
                </a:solidFill>
                <a:ea typeface="Times New Roman" panose="02020603050405020304" pitchFamily="18" charset="0"/>
              </a:rPr>
              <a:t>Includes prayer salvation;  direct operation of H.S.  </a:t>
            </a:r>
          </a:p>
          <a:p>
            <a:pPr>
              <a:spcAft>
                <a:spcPts val="600"/>
              </a:spcAft>
              <a:buFont typeface="Wingdings" panose="05000000000000000000" pitchFamily="2" charset="2"/>
              <a:buChar char="§"/>
            </a:pPr>
            <a:r>
              <a:rPr lang="en-US" dirty="0">
                <a:solidFill>
                  <a:schemeClr val="bg1"/>
                </a:solidFill>
                <a:ea typeface="Times New Roman" panose="02020603050405020304" pitchFamily="18" charset="0"/>
              </a:rPr>
              <a:t>Reject plain commands of NT (Ac.2); faith versus works, etc. </a:t>
            </a:r>
            <a:endParaRPr lang="en-US" sz="3200" dirty="0">
              <a:solidFill>
                <a:schemeClr val="bg1"/>
              </a:solidFill>
              <a:ea typeface="Verdana" panose="020B0604030504040204" pitchFamily="34" charset="0"/>
              <a:cs typeface="Verdana" panose="020B0604030504040204" pitchFamily="34" charset="0"/>
            </a:endParaRPr>
          </a:p>
          <a:p>
            <a:pPr marL="0" indent="0">
              <a:spcAft>
                <a:spcPts val="600"/>
              </a:spcAft>
              <a:buNone/>
            </a:pPr>
            <a:endParaRPr lang="en-US" sz="3200" dirty="0">
              <a:solidFill>
                <a:schemeClr val="bg1"/>
              </a:solidFill>
              <a:ea typeface="Verdana" panose="020B0604030504040204" pitchFamily="34" charset="0"/>
              <a:cs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26754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28600"/>
            <a:ext cx="8229600" cy="838200"/>
          </a:xfrm>
        </p:spPr>
        <p:txBody>
          <a:bodyPr/>
          <a:lstStyle/>
          <a:p>
            <a:pPr algn="ctr"/>
            <a:r>
              <a:rPr lang="en-US" sz="3600" dirty="0">
                <a:solidFill>
                  <a:srgbClr val="FFFF00"/>
                </a:solidFill>
                <a:latin typeface="Verdana" panose="020B0604030504040204" pitchFamily="34" charset="0"/>
                <a:ea typeface="Verdana" panose="020B0604030504040204" pitchFamily="34" charset="0"/>
                <a:cs typeface="Verdana" panose="020B0604030504040204" pitchFamily="34" charset="0"/>
              </a:rPr>
              <a:t>Reformation worship</a:t>
            </a:r>
          </a:p>
        </p:txBody>
      </p:sp>
      <p:sp>
        <p:nvSpPr>
          <p:cNvPr id="3" name="Content Placeholder 2"/>
          <p:cNvSpPr>
            <a:spLocks noGrp="1"/>
          </p:cNvSpPr>
          <p:nvPr>
            <p:ph idx="4294967295"/>
          </p:nvPr>
        </p:nvSpPr>
        <p:spPr>
          <a:xfrm>
            <a:off x="347022" y="1095828"/>
            <a:ext cx="8458200" cy="5457372"/>
          </a:xfrm>
        </p:spPr>
        <p:txBody>
          <a:bodyPr/>
          <a:lstStyle/>
          <a:p>
            <a:pPr>
              <a:spcAft>
                <a:spcPts val="600"/>
              </a:spcAft>
              <a:buFont typeface="Wingdings" panose="05000000000000000000" pitchFamily="2" charset="2"/>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Mechanical music in worship</a:t>
            </a:r>
          </a:p>
          <a:p>
            <a:pPr>
              <a:spcAft>
                <a:spcPts val="600"/>
              </a:spcAft>
              <a:buFont typeface="Wingdings" panose="05000000000000000000" pitchFamily="2" charset="2"/>
              <a:buChar char="§"/>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Choruses</a:t>
            </a:r>
          </a:p>
          <a:p>
            <a:pPr>
              <a:spcAft>
                <a:spcPts val="600"/>
              </a:spcAft>
              <a:buFont typeface="Wingdings" panose="05000000000000000000" pitchFamily="2" charset="2"/>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Crucifixes</a:t>
            </a:r>
          </a:p>
          <a:p>
            <a:pPr lvl="1">
              <a:spcAft>
                <a:spcPts val="600"/>
              </a:spcAft>
              <a:buFont typeface="Wingdings" panose="05000000000000000000" pitchFamily="2" charset="2"/>
              <a:buChar char="§"/>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Ct. Jn.4:24</a:t>
            </a:r>
            <a:endParaRPr lang="en-US" sz="3200" dirty="0">
              <a:solidFill>
                <a:schemeClr val="bg1"/>
              </a:solidFill>
              <a:ea typeface="Verdana" panose="020B0604030504040204" pitchFamily="34" charset="0"/>
              <a:cs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1612484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28600"/>
            <a:ext cx="8229600" cy="838200"/>
          </a:xfrm>
        </p:spPr>
        <p:txBody>
          <a:bodyPr/>
          <a:lstStyle/>
          <a:p>
            <a:pPr algn="ctr"/>
            <a:r>
              <a:rPr lang="en-US" sz="3600" dirty="0">
                <a:solidFill>
                  <a:srgbClr val="FFFF00"/>
                </a:solidFill>
                <a:latin typeface="Verdana" panose="020B0604030504040204" pitchFamily="34" charset="0"/>
                <a:ea typeface="Verdana" panose="020B0604030504040204" pitchFamily="34" charset="0"/>
                <a:cs typeface="Verdana" panose="020B0604030504040204" pitchFamily="34" charset="0"/>
              </a:rPr>
              <a:t>Reformation work</a:t>
            </a:r>
          </a:p>
        </p:txBody>
      </p:sp>
      <p:sp>
        <p:nvSpPr>
          <p:cNvPr id="3" name="Content Placeholder 2"/>
          <p:cNvSpPr>
            <a:spLocks noGrp="1"/>
          </p:cNvSpPr>
          <p:nvPr>
            <p:ph idx="4294967295"/>
          </p:nvPr>
        </p:nvSpPr>
        <p:spPr>
          <a:xfrm>
            <a:off x="347022" y="1095828"/>
            <a:ext cx="8458200" cy="5457372"/>
          </a:xfrm>
        </p:spPr>
        <p:txBody>
          <a:bodyPr/>
          <a:lstStyle/>
          <a:p>
            <a:pPr>
              <a:spcAft>
                <a:spcPts val="600"/>
              </a:spcAft>
              <a:buFont typeface="Wingdings" panose="05000000000000000000" pitchFamily="2" charset="2"/>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Luther: may do anything not </a:t>
            </a:r>
            <a:r>
              <a:rPr lang="en-US" dirty="0" err="1">
                <a:solidFill>
                  <a:schemeClr val="bg1"/>
                </a:solidFill>
                <a:latin typeface="Verdana" panose="020B0604030504040204" pitchFamily="34" charset="0"/>
                <a:ea typeface="Verdana" panose="020B0604030504040204" pitchFamily="34" charset="0"/>
                <a:cs typeface="Verdana" panose="020B0604030504040204" pitchFamily="34" charset="0"/>
              </a:rPr>
              <a:t>specifi-cally</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 condemned in Scripture.</a:t>
            </a:r>
          </a:p>
          <a:p>
            <a:pPr>
              <a:spcAft>
                <a:spcPts val="600"/>
              </a:spcAft>
              <a:buFont typeface="Wingdings" panose="05000000000000000000" pitchFamily="2" charset="2"/>
              <a:buChar char="§"/>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Zwingli: may do only what Scripture permits [but he too was inconsistent].</a:t>
            </a:r>
          </a:p>
          <a:p>
            <a:pPr>
              <a:spcAft>
                <a:spcPts val="600"/>
              </a:spcAft>
              <a:buFont typeface="Wingdings" panose="05000000000000000000" pitchFamily="2" charset="2"/>
              <a:buChar char="§"/>
            </a:pP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Col.3:17</a:t>
            </a:r>
            <a:endParaRPr lang="en-US" sz="3200" dirty="0">
              <a:solidFill>
                <a:schemeClr val="bg1"/>
              </a:solidFill>
              <a:ea typeface="Verdana" panose="020B0604030504040204" pitchFamily="34" charset="0"/>
              <a:cs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2013363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8289</TotalTime>
  <Words>1551</Words>
  <Application>Microsoft Office PowerPoint</Application>
  <PresentationFormat>On-screen Show (4:3)</PresentationFormat>
  <Paragraphs>165</Paragraphs>
  <Slides>34</Slides>
  <Notes>0</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Default Design</vt:lpstr>
      <vt:lpstr>1_Default Design</vt:lpstr>
      <vt:lpstr>Slide 1</vt:lpstr>
      <vt:lpstr>Restoration resistance –</vt:lpstr>
      <vt:lpstr>Slide 3</vt:lpstr>
      <vt:lpstr>Reformation creeds</vt:lpstr>
      <vt:lpstr>Reformation organization</vt:lpstr>
      <vt:lpstr>Reformation divisions</vt:lpstr>
      <vt:lpstr>Reformation salvation</vt:lpstr>
      <vt:lpstr>Reformation worship</vt:lpstr>
      <vt:lpstr>Reformation work</vt:lpstr>
      <vt:lpstr>Slide 10</vt:lpstr>
      <vt:lpstr>Reformation work</vt:lpstr>
      <vt:lpstr>Slide 12</vt:lpstr>
      <vt:lpstr>1669</vt:lpstr>
      <vt:lpstr>1695, John Glas, b. 1695</vt:lpstr>
      <vt:lpstr>1695, John Glas, b. 1695</vt:lpstr>
      <vt:lpstr>1695, John Glas, b. 1695</vt:lpstr>
      <vt:lpstr>1735, John David, Fife district</vt:lpstr>
      <vt:lpstr>1775, Robert Sandeman book</vt:lpstr>
      <vt:lpstr>1799, Robert and James Haldane</vt:lpstr>
      <vt:lpstr>1805, James Haldane book</vt:lpstr>
      <vt:lpstr>1805, James Haldane book</vt:lpstr>
      <vt:lpstr>1805, James Haldane book</vt:lpstr>
      <vt:lpstr>1805, teachings…</vt:lpstr>
      <vt:lpstr>18th Century</vt:lpstr>
      <vt:lpstr>18th Century</vt:lpstr>
      <vt:lpstr>Slide 26</vt:lpstr>
      <vt:lpstr>They assume…</vt:lpstr>
      <vt:lpstr>They assume…</vt:lpstr>
      <vt:lpstr>They assume…</vt:lpstr>
      <vt:lpstr>They assume…</vt:lpstr>
      <vt:lpstr>Romans 6:17</vt:lpstr>
      <vt:lpstr>Romans 6:17</vt:lpstr>
      <vt:lpstr>Summary</vt:lpstr>
      <vt:lpstr>Summary</vt:lpstr>
    </vt:vector>
  </TitlesOfParts>
  <Company>Duggin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church of Christ</cp:lastModifiedBy>
  <cp:revision>801</cp:revision>
  <dcterms:created xsi:type="dcterms:W3CDTF">2011-08-18T15:42:19Z</dcterms:created>
  <dcterms:modified xsi:type="dcterms:W3CDTF">2019-10-07T00:45:26Z</dcterms:modified>
</cp:coreProperties>
</file>