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05" r:id="rId2"/>
    <p:sldId id="749" r:id="rId3"/>
    <p:sldId id="586" r:id="rId4"/>
    <p:sldId id="750" r:id="rId5"/>
    <p:sldId id="739" r:id="rId6"/>
    <p:sldId id="757" r:id="rId7"/>
    <p:sldId id="758" r:id="rId8"/>
    <p:sldId id="759" r:id="rId9"/>
    <p:sldId id="760" r:id="rId10"/>
    <p:sldId id="762" r:id="rId11"/>
    <p:sldId id="763" r:id="rId12"/>
    <p:sldId id="740" r:id="rId13"/>
    <p:sldId id="718" r:id="rId14"/>
    <p:sldId id="764" r:id="rId15"/>
    <p:sldId id="752" r:id="rId16"/>
    <p:sldId id="765" r:id="rId17"/>
    <p:sldId id="753" r:id="rId18"/>
    <p:sldId id="766" r:id="rId19"/>
    <p:sldId id="767" r:id="rId20"/>
    <p:sldId id="720" r:id="rId21"/>
    <p:sldId id="768" r:id="rId22"/>
    <p:sldId id="742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00"/>
    <a:srgbClr val="FF3300"/>
    <a:srgbClr val="800000"/>
    <a:srgbClr val="FFFF99"/>
    <a:srgbClr val="99FF33"/>
    <a:srgbClr val="C0C0C0"/>
    <a:srgbClr val="FFFFCC"/>
    <a:srgbClr val="FF99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623" autoAdjust="0"/>
    <p:restoredTop sz="94660"/>
  </p:normalViewPr>
  <p:slideViewPr>
    <p:cSldViewPr showGuides="1">
      <p:cViewPr varScale="1">
        <p:scale>
          <a:sx n="95" d="100"/>
          <a:sy n="95" d="100"/>
        </p:scale>
        <p:origin x="144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01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37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34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68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058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984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97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52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077959" y="990600"/>
            <a:ext cx="4999405" cy="1524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99FF3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4000" dirty="0">
                <a:solidFill>
                  <a:srgbClr val="FFFF00"/>
                </a:solidFill>
              </a:rPr>
              <a:t>Holy, Holy, Holy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9B16E-5549-F84B-A175-3061F3E00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Earth filled with His glory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3EF68-E64D-FF43-B396-E26AED836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Ex.16:7, 10 – cloud in wilderness.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Jn.1:14 – in Jesus.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Ro.1:20, 23 – men observe then pervert.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13F94B-BCC9-47B8-A732-0FB7338EB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3256" y="3505200"/>
            <a:ext cx="6019800" cy="1981200"/>
          </a:xfrm>
          <a:prstGeom prst="rect">
            <a:avLst/>
          </a:prstGeom>
          <a:solidFill>
            <a:srgbClr val="000000"/>
          </a:solidFill>
          <a:ln w="3175">
            <a:solidFill>
              <a:srgbClr val="8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rPr>
              <a:t>Voices of Seraphim shook</a:t>
            </a:r>
            <a:br>
              <a:rPr kumimoji="0" lang="en-US" alt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rPr>
            </a:br>
            <a:r>
              <a:rPr kumimoji="0" lang="en-US" alt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rPr>
              <a:t>foundations of temple (4)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</a:rPr>
              <a:t>What of </a:t>
            </a:r>
            <a:r>
              <a:rPr kumimoji="0" lang="en-US" altLang="en-US" sz="3200" i="0" u="sng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</a:rPr>
              <a:t>God’s</a:t>
            </a:r>
            <a:r>
              <a:rPr kumimoji="0" lang="en-US" alt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</a:rPr>
              <a:t> voice?</a:t>
            </a:r>
          </a:p>
        </p:txBody>
      </p:sp>
    </p:spTree>
    <p:extLst>
      <p:ext uri="{BB962C8B-B14F-4D97-AF65-F5344CB8AC3E}">
        <p14:creationId xmlns:p14="http://schemas.microsoft.com/office/powerpoint/2010/main" val="373654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9B16E-5549-F84B-A175-3061F3E00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King…L</a:t>
            </a:r>
            <a:r>
              <a:rPr lang="en-US" sz="3400" dirty="0">
                <a:solidFill>
                  <a:schemeClr val="bg1"/>
                </a:solidFill>
                <a:latin typeface="+mn-lt"/>
              </a:rPr>
              <a:t>ORD</a:t>
            </a:r>
            <a:r>
              <a:rPr lang="en-US" sz="3600" dirty="0">
                <a:solidFill>
                  <a:schemeClr val="bg1"/>
                </a:solidFill>
                <a:latin typeface="+mn-lt"/>
              </a:rPr>
              <a:t> (5)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3EF68-E64D-FF43-B396-E26AED836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Cf. v.1, </a:t>
            </a:r>
            <a:r>
              <a:rPr lang="en-US" altLang="en-US" i="1" dirty="0">
                <a:solidFill>
                  <a:schemeClr val="bg1"/>
                </a:solidFill>
              </a:rPr>
              <a:t>Lord</a:t>
            </a:r>
            <a:r>
              <a:rPr lang="en-US" altLang="en-US" dirty="0">
                <a:solidFill>
                  <a:schemeClr val="bg1"/>
                </a:solidFill>
              </a:rPr>
              <a:t> and </a:t>
            </a:r>
            <a:r>
              <a:rPr lang="en-US" altLang="en-US" i="1" dirty="0">
                <a:solidFill>
                  <a:schemeClr val="bg1"/>
                </a:solidFill>
              </a:rPr>
              <a:t>throne</a:t>
            </a:r>
          </a:p>
          <a:p>
            <a:pPr lvl="1"/>
            <a:r>
              <a:rPr lang="en-US" altLang="en-US" sz="3200" kern="0" dirty="0">
                <a:solidFill>
                  <a:schemeClr val="bg1"/>
                </a:solidFill>
              </a:rPr>
              <a:t>Uzziah is dead . . .</a:t>
            </a:r>
          </a:p>
          <a:p>
            <a:pPr lvl="1">
              <a:spcAft>
                <a:spcPts val="600"/>
              </a:spcAft>
            </a:pPr>
            <a:r>
              <a:rPr lang="en-US" altLang="en-US" sz="3200" kern="0" dirty="0">
                <a:solidFill>
                  <a:srgbClr val="FFFF00"/>
                </a:solidFill>
              </a:rPr>
              <a:t>But eternal King remains on His throne</a:t>
            </a:r>
          </a:p>
          <a:p>
            <a:pPr>
              <a:spcAft>
                <a:spcPts val="600"/>
              </a:spcAft>
            </a:pPr>
            <a:r>
              <a:rPr lang="en-US" altLang="en-US" kern="0" dirty="0">
                <a:solidFill>
                  <a:schemeClr val="bg1"/>
                </a:solidFill>
              </a:rPr>
              <a:t>Jn.12:…41, saw His glory…  </a:t>
            </a:r>
          </a:p>
          <a:p>
            <a:r>
              <a:rPr lang="en-US" altLang="en-US" kern="0" dirty="0">
                <a:solidFill>
                  <a:schemeClr val="bg1"/>
                </a:solidFill>
              </a:rPr>
              <a:t>JHVH of Is. 6 = Jesus of Jn.12 (Ps.110:1) </a:t>
            </a:r>
            <a:endParaRPr lang="en-US" altLang="en-US" sz="2800" kern="0" dirty="0">
              <a:solidFill>
                <a:schemeClr val="bg1"/>
              </a:solidFill>
            </a:endParaRPr>
          </a:p>
          <a:p>
            <a:pPr lvl="1"/>
            <a:endParaRPr lang="en-US" alt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975620AA-66F7-4335-ACD9-BA8B2A13B4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14964" y="960436"/>
            <a:ext cx="1219200" cy="563563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57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8477" y="838200"/>
            <a:ext cx="4928696" cy="381000"/>
          </a:xfrm>
          <a:solidFill>
            <a:schemeClr val="tx1"/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Concern, 1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B436B13-E01D-4AE0-9113-EB835228A029}"/>
              </a:ext>
            </a:extLst>
          </p:cNvPr>
          <p:cNvSpPr txBox="1">
            <a:spLocks/>
          </p:cNvSpPr>
          <p:nvPr/>
        </p:nvSpPr>
        <p:spPr bwMode="auto">
          <a:xfrm>
            <a:off x="1295400" y="1923472"/>
            <a:ext cx="6560095" cy="1295400"/>
          </a:xfrm>
          <a:prstGeom prst="rect">
            <a:avLst/>
          </a:prstGeom>
          <a:solidFill>
            <a:schemeClr val="tx1"/>
          </a:solidFill>
          <a:ln>
            <a:solidFill>
              <a:srgbClr val="FF3300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lang="en-US" sz="36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7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Contrition, 5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525FC9E-0218-4367-B513-79116D6E32CC}"/>
              </a:ext>
            </a:extLst>
          </p:cNvPr>
          <p:cNvSpPr txBox="1">
            <a:spLocks/>
          </p:cNvSpPr>
          <p:nvPr/>
        </p:nvSpPr>
        <p:spPr bwMode="auto">
          <a:xfrm>
            <a:off x="2115128" y="1371600"/>
            <a:ext cx="4928696" cy="381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Confidence, 1-4</a:t>
            </a:r>
          </a:p>
        </p:txBody>
      </p:sp>
    </p:spTree>
    <p:extLst>
      <p:ext uri="{BB962C8B-B14F-4D97-AF65-F5344CB8AC3E}">
        <p14:creationId xmlns:p14="http://schemas.microsoft.com/office/powerpoint/2010/main" val="4042822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Isaiah’s first words:</a:t>
            </a:r>
            <a:endParaRPr lang="en-US" sz="3600" dirty="0">
              <a:solidFill>
                <a:srgbClr val="99FF33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74780" y="990600"/>
            <a:ext cx="8612912" cy="5562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CC"/>
                </a:solidFill>
              </a:rPr>
              <a:t>Woe is me!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CCFFFF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(Reaction to God’s majesty)</a:t>
            </a:r>
          </a:p>
          <a:p>
            <a:pPr marL="406400" indent="-406400" eaLnBrk="1" hangingPunct="1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Jews thought Isaiah was holy</a:t>
            </a:r>
          </a:p>
          <a:p>
            <a:pPr marL="406400" indent="-406400" eaLnBrk="1" hangingPunct="1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Glimpse of God’s glory: he is undone.   Job 42:5-6;  Lk.5:…8</a:t>
            </a:r>
          </a:p>
          <a:p>
            <a:pPr marL="406400" indent="-406400" eaLnBrk="1" hangingPunct="1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People cannot see holy face of God</a:t>
            </a:r>
          </a:p>
          <a:p>
            <a:pPr marL="1214438" lvl="1" indent="-533400" eaLnBrk="1" hangingPunct="1"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Ex.33:19-23;  34:29-30 </a:t>
            </a:r>
          </a:p>
          <a:p>
            <a:pPr marL="1214438" lvl="1" indent="-533400" eaLnBrk="1" hangingPunct="1"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Our goal: Mt.5:8; 1 Jn.3:2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83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8477" y="838200"/>
            <a:ext cx="4928696" cy="381000"/>
          </a:xfrm>
          <a:solidFill>
            <a:schemeClr val="tx1"/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Concern, 1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B436B13-E01D-4AE0-9113-EB835228A029}"/>
              </a:ext>
            </a:extLst>
          </p:cNvPr>
          <p:cNvSpPr txBox="1">
            <a:spLocks/>
          </p:cNvSpPr>
          <p:nvPr/>
        </p:nvSpPr>
        <p:spPr bwMode="auto">
          <a:xfrm>
            <a:off x="1295400" y="2486892"/>
            <a:ext cx="6560095" cy="1295400"/>
          </a:xfrm>
          <a:prstGeom prst="rect">
            <a:avLst/>
          </a:prstGeom>
          <a:solidFill>
            <a:schemeClr val="tx1"/>
          </a:solidFill>
          <a:ln>
            <a:solidFill>
              <a:srgbClr val="FF3300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lang="en-US" sz="36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7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Cleansing, 6-7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525FC9E-0218-4367-B513-79116D6E32CC}"/>
              </a:ext>
            </a:extLst>
          </p:cNvPr>
          <p:cNvSpPr txBox="1">
            <a:spLocks/>
          </p:cNvSpPr>
          <p:nvPr/>
        </p:nvSpPr>
        <p:spPr bwMode="auto">
          <a:xfrm>
            <a:off x="2115128" y="1371600"/>
            <a:ext cx="4928696" cy="381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Confidence, 1-4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94189D9-BB0F-45B3-9955-8BBC5525AED4}"/>
              </a:ext>
            </a:extLst>
          </p:cNvPr>
          <p:cNvSpPr txBox="1">
            <a:spLocks/>
          </p:cNvSpPr>
          <p:nvPr/>
        </p:nvSpPr>
        <p:spPr bwMode="auto">
          <a:xfrm>
            <a:off x="2115128" y="1905000"/>
            <a:ext cx="4928696" cy="381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Contrition, 5</a:t>
            </a:r>
          </a:p>
        </p:txBody>
      </p:sp>
    </p:spTree>
    <p:extLst>
      <p:ext uri="{BB962C8B-B14F-4D97-AF65-F5344CB8AC3E}">
        <p14:creationId xmlns:p14="http://schemas.microsoft.com/office/powerpoint/2010/main" val="3452736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Cleansing follows contrition</a:t>
            </a:r>
            <a:endParaRPr lang="en-US" sz="3600" dirty="0">
              <a:solidFill>
                <a:srgbClr val="99FF33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74780" y="990600"/>
            <a:ext cx="8612912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FFCC"/>
                </a:solidFill>
              </a:rPr>
              <a:t>God: slow to condemn, quick to forgive</a:t>
            </a:r>
          </a:p>
          <a:p>
            <a:pPr marL="0" indent="0">
              <a:buNone/>
            </a:pPr>
            <a:r>
              <a:rPr lang="en-US" dirty="0">
                <a:solidFill>
                  <a:srgbClr val="FFFFCC"/>
                </a:solidFill>
              </a:rPr>
              <a:t>Hot coal … combines Isaiah’s . . . 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F67453-4805-468F-A63D-9DC954457C81}"/>
              </a:ext>
            </a:extLst>
          </p:cNvPr>
          <p:cNvSpPr/>
          <p:nvPr/>
        </p:nvSpPr>
        <p:spPr>
          <a:xfrm>
            <a:off x="1015231" y="2447636"/>
            <a:ext cx="2185169" cy="1819564"/>
          </a:xfrm>
          <a:prstGeom prst="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Perception of sin</a:t>
            </a:r>
            <a:endParaRPr lang="en-US" sz="2000" dirty="0">
              <a:solidFill>
                <a:srgbClr val="CC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7B3C09-AC11-48EE-B6AF-1A9084C95E94}"/>
              </a:ext>
            </a:extLst>
          </p:cNvPr>
          <p:cNvSpPr/>
          <p:nvPr/>
        </p:nvSpPr>
        <p:spPr>
          <a:xfrm>
            <a:off x="3483651" y="2447636"/>
            <a:ext cx="2185169" cy="1819564"/>
          </a:xfrm>
          <a:prstGeom prst="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Pledge</a:t>
            </a:r>
            <a:br>
              <a:rPr lang="en-US" sz="3000" dirty="0">
                <a:solidFill>
                  <a:srgbClr val="CC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000" dirty="0">
                <a:solidFill>
                  <a:srgbClr val="CC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salvation</a:t>
            </a:r>
            <a:endParaRPr lang="en-US" sz="2000" dirty="0">
              <a:solidFill>
                <a:srgbClr val="CC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3690AEC-638E-4F37-A900-F88B7CC4FA18}"/>
              </a:ext>
            </a:extLst>
          </p:cNvPr>
          <p:cNvSpPr/>
          <p:nvPr/>
        </p:nvSpPr>
        <p:spPr>
          <a:xfrm>
            <a:off x="5943600" y="2447636"/>
            <a:ext cx="2185169" cy="1819564"/>
          </a:xfrm>
          <a:prstGeom prst="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Passion</a:t>
            </a:r>
            <a:br>
              <a:rPr lang="en-US" sz="3000" dirty="0">
                <a:solidFill>
                  <a:srgbClr val="CC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000" dirty="0">
                <a:solidFill>
                  <a:srgbClr val="CC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service</a:t>
            </a:r>
            <a:endParaRPr lang="en-US" sz="2000" dirty="0">
              <a:solidFill>
                <a:srgbClr val="CC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38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8477" y="838200"/>
            <a:ext cx="4928696" cy="381000"/>
          </a:xfrm>
          <a:solidFill>
            <a:schemeClr val="tx1"/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Concern, 1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B436B13-E01D-4AE0-9113-EB835228A029}"/>
              </a:ext>
            </a:extLst>
          </p:cNvPr>
          <p:cNvSpPr txBox="1">
            <a:spLocks/>
          </p:cNvSpPr>
          <p:nvPr/>
        </p:nvSpPr>
        <p:spPr bwMode="auto">
          <a:xfrm>
            <a:off x="1295400" y="2990272"/>
            <a:ext cx="6560095" cy="1295400"/>
          </a:xfrm>
          <a:prstGeom prst="rect">
            <a:avLst/>
          </a:prstGeom>
          <a:solidFill>
            <a:schemeClr val="tx1"/>
          </a:solidFill>
          <a:ln>
            <a:solidFill>
              <a:srgbClr val="FF3300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lang="en-US" sz="36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7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Commission, 8-10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525FC9E-0218-4367-B513-79116D6E32CC}"/>
              </a:ext>
            </a:extLst>
          </p:cNvPr>
          <p:cNvSpPr txBox="1">
            <a:spLocks/>
          </p:cNvSpPr>
          <p:nvPr/>
        </p:nvSpPr>
        <p:spPr bwMode="auto">
          <a:xfrm>
            <a:off x="2115128" y="1371600"/>
            <a:ext cx="4928696" cy="381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Confidence, 1-4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94189D9-BB0F-45B3-9955-8BBC5525AED4}"/>
              </a:ext>
            </a:extLst>
          </p:cNvPr>
          <p:cNvSpPr txBox="1">
            <a:spLocks/>
          </p:cNvSpPr>
          <p:nvPr/>
        </p:nvSpPr>
        <p:spPr bwMode="auto">
          <a:xfrm>
            <a:off x="2115128" y="1905000"/>
            <a:ext cx="4928696" cy="381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Contrition, 5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0353208-2ED4-4E69-B4F1-40F583B9CD15}"/>
              </a:ext>
            </a:extLst>
          </p:cNvPr>
          <p:cNvSpPr txBox="1">
            <a:spLocks/>
          </p:cNvSpPr>
          <p:nvPr/>
        </p:nvSpPr>
        <p:spPr bwMode="auto">
          <a:xfrm>
            <a:off x="2115128" y="2438400"/>
            <a:ext cx="4928696" cy="381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Cleansing, 6-7</a:t>
            </a:r>
          </a:p>
        </p:txBody>
      </p:sp>
    </p:spTree>
    <p:extLst>
      <p:ext uri="{BB962C8B-B14F-4D97-AF65-F5344CB8AC3E}">
        <p14:creationId xmlns:p14="http://schemas.microsoft.com/office/powerpoint/2010/main" val="23533805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Lord speaks (8)</a:t>
            </a:r>
            <a:endParaRPr lang="en-US" sz="3600" dirty="0">
              <a:solidFill>
                <a:srgbClr val="99FF33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90600"/>
            <a:ext cx="8077200" cy="5562600"/>
          </a:xfrm>
        </p:spPr>
        <p:txBody>
          <a:bodyPr/>
          <a:lstStyle/>
          <a:p>
            <a:pPr marL="341313" indent="-341313" eaLnBrk="1" hangingPunct="1">
              <a:spcAft>
                <a:spcPts val="600"/>
              </a:spcAft>
            </a:pPr>
            <a:r>
              <a:rPr lang="en-US" altLang="en-US" i="1" dirty="0">
                <a:solidFill>
                  <a:srgbClr val="FFFF00"/>
                </a:solidFill>
              </a:rPr>
              <a:t>Send</a:t>
            </a:r>
            <a:r>
              <a:rPr lang="en-US" altLang="en-US" dirty="0">
                <a:solidFill>
                  <a:srgbClr val="FFFF00"/>
                </a:solidFill>
              </a:rPr>
              <a:t> …</a:t>
            </a:r>
            <a:r>
              <a:rPr lang="en-US" altLang="en-US" i="1" dirty="0">
                <a:solidFill>
                  <a:srgbClr val="FFFF00"/>
                </a:solidFill>
              </a:rPr>
              <a:t>go…Us</a:t>
            </a:r>
            <a:r>
              <a:rPr lang="en-US" altLang="en-US" dirty="0">
                <a:solidFill>
                  <a:srgbClr val="FFFF00"/>
                </a:solidFill>
              </a:rPr>
              <a:t>?</a:t>
            </a:r>
            <a:r>
              <a:rPr lang="en-US" altLang="en-US" sz="3200" dirty="0">
                <a:solidFill>
                  <a:schemeClr val="bg1"/>
                </a:solidFill>
              </a:rPr>
              <a:t>   Jn.1:1;  Mt.28:19</a:t>
            </a:r>
          </a:p>
          <a:p>
            <a:pPr marL="341313" indent="-341313" eaLnBrk="1" hangingPunct="1">
              <a:spcAft>
                <a:spcPts val="300"/>
              </a:spcAft>
            </a:pPr>
            <a:r>
              <a:rPr lang="en-US" altLang="en-US" dirty="0">
                <a:solidFill>
                  <a:schemeClr val="bg1"/>
                </a:solidFill>
              </a:rPr>
              <a:t>Who…?   Why ask? 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200" dirty="0">
                <a:solidFill>
                  <a:srgbClr val="CCFFFF"/>
                </a:solidFill>
              </a:rPr>
              <a:t>David:</a:t>
            </a:r>
            <a:r>
              <a:rPr lang="en-US" altLang="en-US" sz="3200" dirty="0">
                <a:solidFill>
                  <a:schemeClr val="bg1"/>
                </a:solidFill>
              </a:rPr>
              <a:t>  Ps.51:13-15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200" dirty="0">
                <a:solidFill>
                  <a:srgbClr val="CCFFFF"/>
                </a:solidFill>
              </a:rPr>
              <a:t>Peter:</a:t>
            </a:r>
            <a:r>
              <a:rPr lang="en-US" altLang="en-US" sz="3200" dirty="0">
                <a:solidFill>
                  <a:schemeClr val="bg1"/>
                </a:solidFill>
              </a:rPr>
              <a:t>  Lk.22:31-32;  1 Pt.1:15-16</a:t>
            </a:r>
          </a:p>
          <a:p>
            <a:pPr marL="0" indent="0" algn="ctr">
              <a:buNone/>
            </a:pPr>
            <a:r>
              <a:rPr lang="en-US" altLang="en-US" sz="3600" dirty="0">
                <a:solidFill>
                  <a:srgbClr val="FFC000"/>
                </a:solidFill>
              </a:rPr>
              <a:t>Isaiah answers: “Here am I Send me!” </a:t>
            </a:r>
          </a:p>
          <a:p>
            <a:pPr marL="741363" lvl="1" indent="-341313"/>
            <a:r>
              <a:rPr lang="en-US" sz="3200" dirty="0">
                <a:solidFill>
                  <a:schemeClr val="bg1"/>
                </a:solidFill>
              </a:rPr>
              <a:t>Volunteers show courage.</a:t>
            </a:r>
          </a:p>
          <a:p>
            <a:pPr marL="741363" lvl="1" indent="-341313"/>
            <a:r>
              <a:rPr lang="en-US" sz="3200" dirty="0">
                <a:solidFill>
                  <a:schemeClr val="bg1"/>
                </a:solidFill>
              </a:rPr>
              <a:t>Volunteers willing to go alone.</a:t>
            </a:r>
            <a:r>
              <a:rPr lang="en-US" dirty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186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Isaiah looks . . .</a:t>
            </a:r>
            <a:endParaRPr lang="en-US" sz="3600" dirty="0">
              <a:solidFill>
                <a:srgbClr val="99FF33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90600"/>
            <a:ext cx="8077200" cy="5562600"/>
          </a:xfrm>
        </p:spPr>
        <p:txBody>
          <a:bodyPr/>
          <a:lstStyle/>
          <a:p>
            <a:pPr marL="0" indent="0" eaLnBrk="1" hangingPunct="1"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AutoShape 5">
            <a:extLst>
              <a:ext uri="{FF2B5EF4-FFF2-40B4-BE49-F238E27FC236}">
                <a16:creationId xmlns:a16="http://schemas.microsoft.com/office/drawing/2014/main" id="{4ECFCE10-45A3-437B-BBAF-A5F9A97D1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66800"/>
            <a:ext cx="2286000" cy="15240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400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Up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</a:rPr>
              <a:t>Saw Lord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kern="0" dirty="0">
                <a:solidFill>
                  <a:srgbClr val="000066"/>
                </a:solidFill>
              </a:rPr>
              <a:t>Ac.9, Saul</a:t>
            </a:r>
            <a:endParaRPr kumimoji="0" lang="en-US" altLang="en-US" sz="1800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" name="AutoShape 6">
            <a:extLst>
              <a:ext uri="{FF2B5EF4-FFF2-40B4-BE49-F238E27FC236}">
                <a16:creationId xmlns:a16="http://schemas.microsoft.com/office/drawing/2014/main" id="{2BA75D89-95D2-4A04-9356-882D11F58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1066800"/>
            <a:ext cx="2286000" cy="15240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400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Within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</a:rPr>
              <a:t>Saw self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</a:rPr>
              <a:t>Share</a:t>
            </a:r>
            <a:endParaRPr kumimoji="0" lang="en-US" altLang="en-US" sz="1800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6" name="AutoShape 7">
            <a:extLst>
              <a:ext uri="{FF2B5EF4-FFF2-40B4-BE49-F238E27FC236}">
                <a16:creationId xmlns:a16="http://schemas.microsoft.com/office/drawing/2014/main" id="{7B064765-53A5-4FC6-BF83-6A0FB75C94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1066800"/>
            <a:ext cx="2286000" cy="15240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400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Around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</a:rPr>
              <a:t>Saw needy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</a:rPr>
              <a:t>Went</a:t>
            </a:r>
            <a:endParaRPr kumimoji="0" lang="en-US" altLang="en-US" sz="1800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7" name="AutoShape 8">
            <a:extLst>
              <a:ext uri="{FF2B5EF4-FFF2-40B4-BE49-F238E27FC236}">
                <a16:creationId xmlns:a16="http://schemas.microsoft.com/office/drawing/2014/main" id="{CDAA7F1E-CED7-40A4-A702-7225798E7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1818" y="2819400"/>
            <a:ext cx="5680364" cy="2057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400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Disappointed</a:t>
            </a:r>
            <a:r>
              <a:rPr kumimoji="0" lang="en-US" altLang="en-US" sz="3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?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(9-10)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</a:rPr>
              <a:t>Harden them in sin, then…</a:t>
            </a:r>
            <a:br>
              <a:rPr kumimoji="0" lang="en-US" alt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</a:rPr>
            </a:br>
            <a:r>
              <a:rPr kumimoji="0" lang="en-US" alt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</a:rPr>
              <a:t>preach them into hell</a:t>
            </a:r>
          </a:p>
        </p:txBody>
      </p:sp>
    </p:spTree>
    <p:extLst>
      <p:ext uri="{BB962C8B-B14F-4D97-AF65-F5344CB8AC3E}">
        <p14:creationId xmlns:p14="http://schemas.microsoft.com/office/powerpoint/2010/main" val="600589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build="allAtOnce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Hard places – Is.1:2-4, 10</a:t>
            </a:r>
            <a:endParaRPr lang="en-US" sz="3600" dirty="0">
              <a:solidFill>
                <a:srgbClr val="99FF33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90600"/>
            <a:ext cx="8077200" cy="5562600"/>
          </a:xfrm>
        </p:spPr>
        <p:txBody>
          <a:bodyPr/>
          <a:lstStyle/>
          <a:p>
            <a:pPr marL="0" indent="0" algn="ctr" eaLnBrk="1" hangingPunct="1">
              <a:spcAft>
                <a:spcPts val="600"/>
              </a:spcAft>
              <a:buNone/>
            </a:pPr>
            <a:r>
              <a:rPr lang="en-US" altLang="en-US" sz="3600" dirty="0">
                <a:solidFill>
                  <a:schemeClr val="bg1"/>
                </a:solidFill>
              </a:rPr>
              <a:t>Isa.6:10</a:t>
            </a:r>
          </a:p>
          <a:p>
            <a:pPr marL="2628900" lvl="6" indent="0">
              <a:spcAft>
                <a:spcPts val="600"/>
              </a:spcAft>
              <a:buNone/>
            </a:pPr>
            <a:r>
              <a:rPr lang="en-US" sz="3200" dirty="0">
                <a:solidFill>
                  <a:srgbClr val="FFFF00"/>
                </a:solidFill>
              </a:rPr>
              <a:t>A  Heart</a:t>
            </a:r>
          </a:p>
          <a:p>
            <a:pPr marL="3086100" lvl="7" indent="0">
              <a:spcAft>
                <a:spcPts val="600"/>
              </a:spcAft>
              <a:buNone/>
            </a:pPr>
            <a:r>
              <a:rPr lang="en-US" sz="3400" dirty="0">
                <a:solidFill>
                  <a:srgbClr val="CCFFFF"/>
                </a:solidFill>
              </a:rPr>
              <a:t>B  Ears</a:t>
            </a:r>
          </a:p>
          <a:p>
            <a:pPr marL="3543300" lvl="8" indent="0">
              <a:spcAft>
                <a:spcPts val="600"/>
              </a:spcAft>
              <a:buNone/>
            </a:pPr>
            <a:r>
              <a:rPr lang="en-US" sz="3400" dirty="0">
                <a:solidFill>
                  <a:srgbClr val="99FF33"/>
                </a:solidFill>
              </a:rPr>
              <a:t>C  Eyes</a:t>
            </a:r>
          </a:p>
          <a:p>
            <a:pPr marL="3543300" lvl="8" indent="0">
              <a:spcAft>
                <a:spcPts val="600"/>
              </a:spcAft>
              <a:buNone/>
            </a:pPr>
            <a:r>
              <a:rPr lang="en-US" sz="3400" dirty="0">
                <a:solidFill>
                  <a:srgbClr val="99FF33"/>
                </a:solidFill>
              </a:rPr>
              <a:t>C</a:t>
            </a:r>
            <a:r>
              <a:rPr lang="en-US" sz="3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’</a:t>
            </a:r>
            <a:r>
              <a:rPr lang="en-US" sz="3400" dirty="0">
                <a:solidFill>
                  <a:srgbClr val="99FF33"/>
                </a:solidFill>
              </a:rPr>
              <a:t> Eyes</a:t>
            </a:r>
          </a:p>
          <a:p>
            <a:pPr marL="3086100" lvl="7" indent="0">
              <a:spcAft>
                <a:spcPts val="600"/>
              </a:spcAft>
              <a:buNone/>
            </a:pPr>
            <a:r>
              <a:rPr lang="en-US" sz="3400" dirty="0">
                <a:solidFill>
                  <a:srgbClr val="CCFFFF"/>
                </a:solidFill>
              </a:rPr>
              <a:t>B</a:t>
            </a:r>
            <a:r>
              <a:rPr lang="en-US" sz="3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’</a:t>
            </a:r>
            <a:r>
              <a:rPr lang="en-US" sz="3400" dirty="0">
                <a:solidFill>
                  <a:srgbClr val="CCFFFF"/>
                </a:solidFill>
              </a:rPr>
              <a:t> Ears</a:t>
            </a:r>
          </a:p>
          <a:p>
            <a:pPr marL="2628900" lvl="6" indent="0">
              <a:buNone/>
            </a:pPr>
            <a:r>
              <a:rPr lang="en-US" sz="3200" dirty="0">
                <a:solidFill>
                  <a:srgbClr val="FFFF00"/>
                </a:solidFill>
              </a:rPr>
              <a:t>C</a:t>
            </a:r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’</a:t>
            </a:r>
            <a:r>
              <a:rPr lang="en-US" sz="3200" dirty="0">
                <a:solidFill>
                  <a:srgbClr val="FFFF00"/>
                </a:solidFill>
              </a:rPr>
              <a:t> Heart</a:t>
            </a:r>
          </a:p>
        </p:txBody>
      </p:sp>
    </p:spTree>
    <p:extLst>
      <p:ext uri="{BB962C8B-B14F-4D97-AF65-F5344CB8AC3E}">
        <p14:creationId xmlns:p14="http://schemas.microsoft.com/office/powerpoint/2010/main" val="2136974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9B16E-5549-F84B-A175-3061F3E00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218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Isaiah 6</a:t>
            </a:r>
            <a:endParaRPr lang="en-US" sz="3600" dirty="0">
              <a:solidFill>
                <a:srgbClr val="99FF33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3EF68-E64D-FF43-B396-E26AED836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096818"/>
            <a:ext cx="7315200" cy="502934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740 BC 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6BDB0CB8-06C6-48AF-AFE2-BFA2EFEAE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057400"/>
            <a:ext cx="3733800" cy="1981200"/>
          </a:xfrm>
          <a:prstGeom prst="homePlate">
            <a:avLst>
              <a:gd name="adj" fmla="val 47115"/>
            </a:avLst>
          </a:prstGeom>
          <a:solidFill>
            <a:srgbClr val="CCCCE6"/>
          </a:solidFill>
          <a:ln w="3175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Isaiah 5: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</a:rPr>
              <a:t>The</a:t>
            </a:r>
            <a:b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</a:rPr>
            </a:b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</a:rPr>
              <a:t>condemnation</a:t>
            </a:r>
          </a:p>
        </p:txBody>
      </p:sp>
      <p:sp>
        <p:nvSpPr>
          <p:cNvPr id="5" name="AutoShape 5">
            <a:extLst>
              <a:ext uri="{FF2B5EF4-FFF2-40B4-BE49-F238E27FC236}">
                <a16:creationId xmlns:a16="http://schemas.microsoft.com/office/drawing/2014/main" id="{DBD0112F-2A4E-42B8-AAFB-E772E91D068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724400" y="2057400"/>
            <a:ext cx="3733800" cy="1981200"/>
          </a:xfrm>
          <a:prstGeom prst="homePlate">
            <a:avLst>
              <a:gd name="adj" fmla="val 47115"/>
            </a:avLst>
          </a:prstGeom>
          <a:solidFill>
            <a:srgbClr val="CCCCE6"/>
          </a:solidFill>
          <a:ln w="3175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Isaiah 6: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</a:rPr>
              <a:t>The</a:t>
            </a:r>
            <a:b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</a:rPr>
            </a:b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</a:rPr>
              <a:t>confession</a:t>
            </a:r>
          </a:p>
        </p:txBody>
      </p:sp>
    </p:spTree>
    <p:extLst>
      <p:ext uri="{BB962C8B-B14F-4D97-AF65-F5344CB8AC3E}">
        <p14:creationId xmlns:p14="http://schemas.microsoft.com/office/powerpoint/2010/main" val="391329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NT quotes</a:t>
            </a:r>
            <a:endParaRPr lang="en-US" sz="3600" dirty="0">
              <a:solidFill>
                <a:srgbClr val="99FF33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74780" y="990600"/>
            <a:ext cx="8612912" cy="5562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Mt.13:10-15, in spite of </a:t>
            </a:r>
            <a:r>
              <a:rPr lang="en-US" dirty="0">
                <a:solidFill>
                  <a:srgbClr val="FFFF99"/>
                </a:solidFill>
              </a:rPr>
              <a:t>teaching.   </a:t>
            </a:r>
            <a:r>
              <a:rPr lang="en-US" dirty="0" err="1">
                <a:solidFill>
                  <a:schemeClr val="bg1"/>
                </a:solidFill>
              </a:rPr>
              <a:t>Balaam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>
                <a:solidFill>
                  <a:schemeClr val="bg1"/>
                </a:solidFill>
              </a:rPr>
              <a:t>Jn.12:39-40, in spite of </a:t>
            </a:r>
            <a:r>
              <a:rPr lang="en-US" sz="3200" dirty="0">
                <a:solidFill>
                  <a:srgbClr val="FFFF99"/>
                </a:solidFill>
              </a:rPr>
              <a:t>Lord’s signs.  </a:t>
            </a:r>
            <a:r>
              <a:rPr lang="en-US" sz="3200" dirty="0">
                <a:solidFill>
                  <a:schemeClr val="bg1"/>
                </a:solidFill>
              </a:rPr>
              <a:t>Pharaoh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Ac.28:23-27, in spite of </a:t>
            </a:r>
            <a:r>
              <a:rPr lang="en-US" dirty="0">
                <a:solidFill>
                  <a:srgbClr val="FFFF99"/>
                </a:solidFill>
              </a:rPr>
              <a:t>OT prophecies.  </a:t>
            </a:r>
            <a:r>
              <a:rPr lang="en-US" dirty="0">
                <a:solidFill>
                  <a:schemeClr val="bg1"/>
                </a:solidFill>
              </a:rPr>
              <a:t>Jews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Oval 4">
            <a:extLst>
              <a:ext uri="{FF2B5EF4-FFF2-40B4-BE49-F238E27FC236}">
                <a16:creationId xmlns:a16="http://schemas.microsoft.com/office/drawing/2014/main" id="{ABEFCBFC-E977-489E-A2C6-28924D7C0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9214" y="3024378"/>
            <a:ext cx="2397252" cy="2028444"/>
          </a:xfrm>
          <a:prstGeom prst="ellipse">
            <a:avLst/>
          </a:prstGeom>
          <a:solidFill>
            <a:srgbClr val="CCFFFF"/>
          </a:solidFill>
          <a:ln w="3175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i="0" u="sng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</a:rPr>
              <a:t>Blind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1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Jn.9</a:t>
            </a:r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12DF010D-B002-4FAA-AFCE-D5F53C6D1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3374" y="3024378"/>
            <a:ext cx="2397252" cy="2028444"/>
          </a:xfrm>
          <a:prstGeom prst="ellipse">
            <a:avLst/>
          </a:prstGeom>
          <a:solidFill>
            <a:srgbClr val="CCFFFF"/>
          </a:solidFill>
          <a:ln w="3175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i="0" u="sng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</a:rPr>
              <a:t>Deaf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1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Ac.22</a:t>
            </a:r>
          </a:p>
        </p:txBody>
      </p:sp>
      <p:sp>
        <p:nvSpPr>
          <p:cNvPr id="6" name="Oval 6">
            <a:extLst>
              <a:ext uri="{FF2B5EF4-FFF2-40B4-BE49-F238E27FC236}">
                <a16:creationId xmlns:a16="http://schemas.microsoft.com/office/drawing/2014/main" id="{A0239CD0-EF00-4AC3-91A5-A9AA51691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7534" y="3024378"/>
            <a:ext cx="2397252" cy="2028444"/>
          </a:xfrm>
          <a:prstGeom prst="ellipse">
            <a:avLst/>
          </a:prstGeom>
          <a:solidFill>
            <a:srgbClr val="CCFFFF"/>
          </a:solidFill>
          <a:ln w="3175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i="0" u="sng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</a:rPr>
              <a:t>Hard-heart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1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2 Th.2</a:t>
            </a:r>
          </a:p>
        </p:txBody>
      </p:sp>
    </p:spTree>
    <p:extLst>
      <p:ext uri="{BB962C8B-B14F-4D97-AF65-F5344CB8AC3E}">
        <p14:creationId xmlns:p14="http://schemas.microsoft.com/office/powerpoint/2010/main" val="163057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Heart, Eyes, Ears…</a:t>
            </a:r>
            <a:endParaRPr lang="en-US" sz="3600" dirty="0">
              <a:solidFill>
                <a:srgbClr val="99FF33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74780" y="990600"/>
            <a:ext cx="8612912" cy="5562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spcBef>
                <a:spcPts val="24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► </a:t>
            </a:r>
            <a:r>
              <a:rPr lang="en-US" dirty="0">
                <a:solidFill>
                  <a:srgbClr val="CCFFFF"/>
                </a:solidFill>
              </a:rPr>
              <a:t>Is.6 – not wish, but warning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► </a:t>
            </a:r>
            <a:r>
              <a:rPr lang="en-US" dirty="0">
                <a:solidFill>
                  <a:srgbClr val="CCFFFF"/>
                </a:solidFill>
              </a:rPr>
              <a:t>Insulting responses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► </a:t>
            </a:r>
            <a:r>
              <a:rPr lang="en-US" dirty="0">
                <a:solidFill>
                  <a:srgbClr val="CCFFFF"/>
                </a:solidFill>
              </a:rPr>
              <a:t>Like, not loyalty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111F51-E98A-4619-8C20-DDDE7DA4CCA4}"/>
              </a:ext>
            </a:extLst>
          </p:cNvPr>
          <p:cNvSpPr/>
          <p:nvPr/>
        </p:nvSpPr>
        <p:spPr>
          <a:xfrm>
            <a:off x="1140688" y="990600"/>
            <a:ext cx="6869548" cy="3429000"/>
          </a:xfrm>
          <a:prstGeom prst="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  <a:spcAft>
                <a:spcPts val="600"/>
              </a:spcAft>
            </a:pPr>
            <a:r>
              <a:rPr lang="en-US" sz="3200" dirty="0">
                <a:solidFill>
                  <a:srgbClr val="FFFFFF"/>
                </a:solidFill>
              </a:rPr>
              <a:t>Medicine can heal diseased heart,</a:t>
            </a: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not evil thoughts . . . </a:t>
            </a:r>
          </a:p>
          <a:p>
            <a:pPr lvl="0">
              <a:spcBef>
                <a:spcPct val="20000"/>
              </a:spcBef>
              <a:spcAft>
                <a:spcPts val="600"/>
              </a:spcAft>
            </a:pPr>
            <a:r>
              <a:rPr lang="en-US" sz="3200" dirty="0">
                <a:solidFill>
                  <a:srgbClr val="FFFFFF"/>
                </a:solidFill>
              </a:rPr>
              <a:t>Medicine can heal diseased eyes, </a:t>
            </a: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not the look of lust, envy, or pride . . .</a:t>
            </a:r>
          </a:p>
          <a:p>
            <a:pPr lvl="0">
              <a:spcBef>
                <a:spcPct val="20000"/>
              </a:spcBef>
              <a:spcAft>
                <a:spcPts val="600"/>
              </a:spcAft>
            </a:pPr>
            <a:r>
              <a:rPr lang="en-US" sz="3200" dirty="0">
                <a:solidFill>
                  <a:srgbClr val="FFFFFF"/>
                </a:solidFill>
              </a:rPr>
              <a:t>Medicine can heal diseased ears,</a:t>
            </a: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not listening to gossip or error . . .</a:t>
            </a:r>
          </a:p>
        </p:txBody>
      </p:sp>
    </p:spTree>
    <p:extLst>
      <p:ext uri="{BB962C8B-B14F-4D97-AF65-F5344CB8AC3E}">
        <p14:creationId xmlns:p14="http://schemas.microsoft.com/office/powerpoint/2010/main" val="301746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4876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Conclusion:</a:t>
            </a:r>
            <a:br>
              <a:rPr lang="en-US" sz="3600" dirty="0">
                <a:solidFill>
                  <a:schemeClr val="bg1"/>
                </a:solidFill>
                <a:latin typeface="+mn-lt"/>
              </a:rPr>
            </a:br>
            <a:r>
              <a:rPr lang="en-US" sz="3600" dirty="0">
                <a:solidFill>
                  <a:srgbClr val="FFFF99"/>
                </a:solidFill>
                <a:latin typeface="+mn-lt"/>
              </a:rPr>
              <a:t>How long to preach?</a:t>
            </a:r>
            <a:r>
              <a:rPr lang="en-US" sz="3600" dirty="0">
                <a:solidFill>
                  <a:schemeClr val="bg1"/>
                </a:solidFill>
                <a:latin typeface="+mn-lt"/>
              </a:rPr>
              <a:t>  (11-13)</a:t>
            </a:r>
            <a:endParaRPr lang="en-US" sz="3600" dirty="0">
              <a:solidFill>
                <a:srgbClr val="99FF33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74780" y="1374592"/>
            <a:ext cx="8612912" cy="5388532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rgbClr val="CCFFFF"/>
                </a:solidFill>
              </a:rPr>
              <a:t>Until God’s judgment comes…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rgbClr val="CCFFFF"/>
                </a:solidFill>
              </a:rPr>
              <a:t>Remnant: faithful few that remain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600" dirty="0">
                <a:highlight>
                  <a:srgbClr val="FFFF00"/>
                </a:highlight>
              </a:rPr>
              <a:t>Lessons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FFFF00"/>
                </a:solidFill>
              </a:rPr>
              <a:t>1. </a:t>
            </a:r>
            <a:r>
              <a:rPr lang="en-US" dirty="0">
                <a:solidFill>
                  <a:schemeClr val="bg1"/>
                </a:solidFill>
              </a:rPr>
              <a:t>Word of God (do not listen).  Is.55:11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FFFF00"/>
                </a:solidFill>
              </a:rPr>
              <a:t>2. </a:t>
            </a:r>
            <a:r>
              <a:rPr lang="en-US" dirty="0">
                <a:solidFill>
                  <a:schemeClr val="bg1"/>
                </a:solidFill>
              </a:rPr>
              <a:t>Judgment of God.   Lk.1.    Mt.25</a:t>
            </a:r>
            <a:endParaRPr lang="en-US" sz="2400" dirty="0">
              <a:solidFill>
                <a:srgbClr val="FFFF00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FFFF00"/>
                </a:solidFill>
              </a:rPr>
              <a:t>3. </a:t>
            </a:r>
            <a:r>
              <a:rPr lang="en-US" sz="3200" dirty="0">
                <a:solidFill>
                  <a:schemeClr val="bg1"/>
                </a:solidFill>
              </a:rPr>
              <a:t>Love of God.   Wants to save them…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rgbClr val="FFFF00"/>
                </a:solidFill>
              </a:rPr>
              <a:t>Will you go?</a:t>
            </a:r>
          </a:p>
        </p:txBody>
      </p:sp>
    </p:spTree>
    <p:extLst>
      <p:ext uri="{BB962C8B-B14F-4D97-AF65-F5344CB8AC3E}">
        <p14:creationId xmlns:p14="http://schemas.microsoft.com/office/powerpoint/2010/main" val="200163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2778" y="838200"/>
            <a:ext cx="6560095" cy="1295400"/>
          </a:xfrm>
          <a:solidFill>
            <a:schemeClr val="tx1"/>
          </a:solidFill>
          <a:ln>
            <a:solidFill>
              <a:srgbClr val="FF3300"/>
            </a:solidFill>
          </a:ln>
          <a:effectLst/>
        </p:spPr>
        <p:txBody>
          <a:bodyPr anchor="ctr" anchorCtr="0"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36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7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Concern, 1</a:t>
            </a:r>
          </a:p>
        </p:txBody>
      </p:sp>
    </p:spTree>
    <p:extLst>
      <p:ext uri="{BB962C8B-B14F-4D97-AF65-F5344CB8AC3E}">
        <p14:creationId xmlns:p14="http://schemas.microsoft.com/office/powerpoint/2010/main" val="200174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9B16E-5549-F84B-A175-3061F3E00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2 Chron.26</a:t>
            </a:r>
            <a:endParaRPr lang="en-US" sz="3600" dirty="0">
              <a:solidFill>
                <a:srgbClr val="99FF33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3EF68-E64D-FF43-B396-E26AED836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Uzziah: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u="sng" dirty="0">
                <a:solidFill>
                  <a:schemeClr val="bg1"/>
                </a:solidFill>
              </a:rPr>
              <a:t>52 year reign</a:t>
            </a:r>
            <a:r>
              <a:rPr lang="en-US" dirty="0">
                <a:solidFill>
                  <a:schemeClr val="bg1"/>
                </a:solidFill>
              </a:rPr>
              <a:t> (26:3)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Obedient, successful, powerful (4-15)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FFFF00"/>
                </a:solidFill>
              </a:rPr>
              <a:t>End:</a:t>
            </a:r>
            <a:r>
              <a:rPr lang="en-US" dirty="0">
                <a:solidFill>
                  <a:schemeClr val="bg1"/>
                </a:solidFill>
              </a:rPr>
              <a:t> tragic (16-23)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Prosperity, pride, presumption</a:t>
            </a:r>
          </a:p>
          <a:p>
            <a:r>
              <a:rPr lang="en-US" dirty="0">
                <a:solidFill>
                  <a:srgbClr val="FFFF00"/>
                </a:solidFill>
              </a:rPr>
              <a:t>Good time for concern: </a:t>
            </a:r>
            <a:r>
              <a:rPr lang="en-US" dirty="0">
                <a:solidFill>
                  <a:schemeClr val="bg1"/>
                </a:solidFill>
              </a:rPr>
              <a:t>Is.8:11-13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Ex.1:8 new ruler… (Is.7)</a:t>
            </a:r>
          </a:p>
          <a:p>
            <a:r>
              <a:rPr lang="en-US" dirty="0">
                <a:solidFill>
                  <a:srgbClr val="FFFF00"/>
                </a:solidFill>
              </a:rPr>
              <a:t>Apostasy:</a:t>
            </a:r>
            <a:r>
              <a:rPr lang="en-US" dirty="0">
                <a:solidFill>
                  <a:schemeClr val="bg1"/>
                </a:solidFill>
              </a:rPr>
              <a:t> always one generation away</a:t>
            </a:r>
          </a:p>
        </p:txBody>
      </p:sp>
    </p:spTree>
    <p:extLst>
      <p:ext uri="{BB962C8B-B14F-4D97-AF65-F5344CB8AC3E}">
        <p14:creationId xmlns:p14="http://schemas.microsoft.com/office/powerpoint/2010/main" val="143933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8477" y="838200"/>
            <a:ext cx="4928696" cy="381000"/>
          </a:xfrm>
          <a:solidFill>
            <a:schemeClr val="tx1"/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The Concern, 1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B436B13-E01D-4AE0-9113-EB835228A029}"/>
              </a:ext>
            </a:extLst>
          </p:cNvPr>
          <p:cNvSpPr txBox="1">
            <a:spLocks/>
          </p:cNvSpPr>
          <p:nvPr/>
        </p:nvSpPr>
        <p:spPr bwMode="auto">
          <a:xfrm>
            <a:off x="1295400" y="1371600"/>
            <a:ext cx="6560095" cy="1295400"/>
          </a:xfrm>
          <a:prstGeom prst="rect">
            <a:avLst/>
          </a:prstGeom>
          <a:solidFill>
            <a:schemeClr val="tx1"/>
          </a:solidFill>
          <a:ln>
            <a:solidFill>
              <a:srgbClr val="FF3300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lang="en-US" sz="36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7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The Confidence,1-4</a:t>
            </a:r>
          </a:p>
        </p:txBody>
      </p:sp>
    </p:spTree>
    <p:extLst>
      <p:ext uri="{BB962C8B-B14F-4D97-AF65-F5344CB8AC3E}">
        <p14:creationId xmlns:p14="http://schemas.microsoft.com/office/powerpoint/2010/main" val="730703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9B16E-5549-F84B-A175-3061F3E00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‘Mine eyes have seen the glory…’</a:t>
            </a:r>
            <a:endParaRPr lang="en-US" sz="3600" dirty="0">
              <a:solidFill>
                <a:srgbClr val="99FF33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3EF68-E64D-FF43-B396-E26AED836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CCFFFF"/>
                </a:solidFill>
              </a:rPr>
              <a:t>Temple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dirty="0">
                <a:solidFill>
                  <a:srgbClr val="CCFFFF"/>
                </a:solidFill>
              </a:rPr>
              <a:t>Lord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dirty="0">
                <a:solidFill>
                  <a:srgbClr val="CCFFFF"/>
                </a:solidFill>
              </a:rPr>
              <a:t>Throne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dirty="0">
                <a:solidFill>
                  <a:srgbClr val="CCFFFF"/>
                </a:solidFill>
              </a:rPr>
              <a:t>High</a:t>
            </a:r>
          </a:p>
          <a:p>
            <a:pPr eaLnBrk="1" hangingPunct="1"/>
            <a:r>
              <a:rPr lang="en-US" altLang="en-US" dirty="0">
                <a:solidFill>
                  <a:srgbClr val="CCFFFF"/>
                </a:solidFill>
              </a:rPr>
              <a:t>Train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E03E30-068C-4A5E-9F84-FC45AD755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1828800"/>
            <a:ext cx="3048000" cy="2438400"/>
          </a:xfrm>
          <a:prstGeom prst="rect">
            <a:avLst/>
          </a:prstGeom>
          <a:solidFill>
            <a:srgbClr val="CC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i="0" u="sng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</a:t>
            </a:r>
            <a:br>
              <a:rPr kumimoji="0" lang="en-US" altLang="en-US" sz="440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altLang="en-US" sz="4400" i="0" u="sng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still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i="0" u="sng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reigns</a:t>
            </a:r>
          </a:p>
        </p:txBody>
      </p:sp>
    </p:spTree>
    <p:extLst>
      <p:ext uri="{BB962C8B-B14F-4D97-AF65-F5344CB8AC3E}">
        <p14:creationId xmlns:p14="http://schemas.microsoft.com/office/powerpoint/2010/main" val="425702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9B16E-5549-F84B-A175-3061F3E00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Seraphim</a:t>
            </a:r>
            <a:endParaRPr lang="en-US" sz="3600" dirty="0">
              <a:solidFill>
                <a:srgbClr val="99FF33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3EF68-E64D-FF43-B396-E26AED836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Flames, burning ones (</a:t>
            </a:r>
            <a:r>
              <a:rPr lang="en-US" dirty="0" err="1">
                <a:solidFill>
                  <a:schemeClr val="bg1"/>
                </a:solidFill>
              </a:rPr>
              <a:t>Ezk.1:13</a:t>
            </a:r>
            <a:r>
              <a:rPr lang="en-US" dirty="0">
                <a:solidFill>
                  <a:schemeClr val="bg1"/>
                </a:solidFill>
              </a:rPr>
              <a:t> ... Hb.1:7)</a:t>
            </a:r>
          </a:p>
          <a:p>
            <a:r>
              <a:rPr lang="en-US" dirty="0">
                <a:solidFill>
                  <a:schemeClr val="bg1"/>
                </a:solidFill>
              </a:rPr>
              <a:t>Six wings (2) 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F53D1B-6D2F-43EB-9B2F-7371A1A98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819400"/>
            <a:ext cx="2133600" cy="2133600"/>
          </a:xfrm>
          <a:prstGeom prst="rect">
            <a:avLst/>
          </a:prstGeom>
          <a:solidFill>
            <a:srgbClr val="FFFF99"/>
          </a:solidFill>
          <a:ln w="3175">
            <a:solidFill>
              <a:srgbClr val="000066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</a:rPr>
              <a:t>Covered</a:t>
            </a:r>
            <a:br>
              <a:rPr kumimoji="0" lang="en-US" alt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</a:rPr>
            </a:br>
            <a:r>
              <a:rPr kumimoji="0" lang="en-US" alt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</a:rPr>
              <a:t>face: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Reverence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D802A3-9279-44EE-9392-29F47C0985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819400"/>
            <a:ext cx="2133600" cy="2133600"/>
          </a:xfrm>
          <a:prstGeom prst="rect">
            <a:avLst/>
          </a:prstGeom>
          <a:solidFill>
            <a:srgbClr val="FFFF99"/>
          </a:solidFill>
          <a:ln w="3175">
            <a:solidFill>
              <a:srgbClr val="000066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</a:rPr>
              <a:t>Covered</a:t>
            </a:r>
            <a:br>
              <a:rPr kumimoji="0" lang="en-US" alt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</a:rPr>
            </a:br>
            <a:r>
              <a:rPr kumimoji="0" lang="en-US" alt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</a:rPr>
              <a:t>feet: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Humility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B6A50D-66C6-43FA-97E0-8AB4842E5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819400"/>
            <a:ext cx="2133600" cy="2133600"/>
          </a:xfrm>
          <a:prstGeom prst="rect">
            <a:avLst/>
          </a:prstGeom>
          <a:solidFill>
            <a:srgbClr val="FFFF99"/>
          </a:solidFill>
          <a:ln w="3175">
            <a:solidFill>
              <a:srgbClr val="000066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</a:rPr>
              <a:t>Flew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(v.6):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Service</a:t>
            </a:r>
          </a:p>
        </p:txBody>
      </p:sp>
    </p:spTree>
    <p:extLst>
      <p:ext uri="{BB962C8B-B14F-4D97-AF65-F5344CB8AC3E}">
        <p14:creationId xmlns:p14="http://schemas.microsoft.com/office/powerpoint/2010/main" val="408896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9B16E-5549-F84B-A175-3061F3E00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Holy, Holy, Holy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3EF68-E64D-FF43-B396-E26AED836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Emphatic emphasis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Rv.4:8 </a:t>
            </a:r>
          </a:p>
          <a:p>
            <a:pPr marL="738188" lvl="1" indent="-280988" eaLnBrk="1" hangingPunct="1">
              <a:spcAft>
                <a:spcPts val="4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Truly, Truly  (Jn.1:51)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32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9B16E-5549-F84B-A175-3061F3E00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Lord of Hosts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3EF68-E64D-FF43-B396-E26AED836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Oval 4">
            <a:extLst>
              <a:ext uri="{FF2B5EF4-FFF2-40B4-BE49-F238E27FC236}">
                <a16:creationId xmlns:a16="http://schemas.microsoft.com/office/drawing/2014/main" id="{4D67C09F-E15B-410E-A760-2AE371D81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872" y="3124200"/>
            <a:ext cx="2667000" cy="2362200"/>
          </a:xfrm>
          <a:prstGeom prst="ellipse">
            <a:avLst/>
          </a:prstGeom>
          <a:solidFill>
            <a:srgbClr val="000066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5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rPr>
              <a:t>Stars?</a:t>
            </a:r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4CF4F596-FBB9-43E4-8A1D-523E0502EA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5376" y="1600200"/>
            <a:ext cx="2667000" cy="2362200"/>
          </a:xfrm>
          <a:prstGeom prst="ellipse">
            <a:avLst/>
          </a:prstGeom>
          <a:solidFill>
            <a:srgbClr val="000066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5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rPr>
              <a:t>Almighty?</a:t>
            </a:r>
          </a:p>
        </p:txBody>
      </p:sp>
      <p:sp>
        <p:nvSpPr>
          <p:cNvPr id="6" name="Oval 6">
            <a:extLst>
              <a:ext uri="{FF2B5EF4-FFF2-40B4-BE49-F238E27FC236}">
                <a16:creationId xmlns:a16="http://schemas.microsoft.com/office/drawing/2014/main" id="{ACB31B79-645C-44D8-B195-7F6BA3079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9848" y="3124200"/>
            <a:ext cx="2667000" cy="2362200"/>
          </a:xfrm>
          <a:prstGeom prst="ellipse">
            <a:avLst/>
          </a:prstGeom>
          <a:solidFill>
            <a:srgbClr val="000066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5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rPr>
              <a:t>Angels?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22D9C23E-E0EC-4337-951A-F84B42A85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1176" y="4387850"/>
            <a:ext cx="129540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Yes</a:t>
            </a:r>
            <a:r>
              <a:rPr kumimoji="0" lang="en-US" altLang="en-US" sz="41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5778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8441</TotalTime>
  <Words>752</Words>
  <Application>Microsoft Office PowerPoint</Application>
  <PresentationFormat>On-screen Show (4:3)</PresentationFormat>
  <Paragraphs>154</Paragraphs>
  <Slides>22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Abadi</vt:lpstr>
      <vt:lpstr>Arial</vt:lpstr>
      <vt:lpstr>Calibri</vt:lpstr>
      <vt:lpstr>Verdana</vt:lpstr>
      <vt:lpstr>Wingdings</vt:lpstr>
      <vt:lpstr>Default Design</vt:lpstr>
      <vt:lpstr>PowerPoint Presentation</vt:lpstr>
      <vt:lpstr>Isaiah 6</vt:lpstr>
      <vt:lpstr>I. Concern, 1</vt:lpstr>
      <vt:lpstr>2 Chron.26</vt:lpstr>
      <vt:lpstr>I. The Concern, 1</vt:lpstr>
      <vt:lpstr>‘Mine eyes have seen the glory…’</vt:lpstr>
      <vt:lpstr>Seraphim</vt:lpstr>
      <vt:lpstr>Holy, Holy, Holy (3)</vt:lpstr>
      <vt:lpstr>Lord of Hosts (3)</vt:lpstr>
      <vt:lpstr>Earth filled with His glory (3)</vt:lpstr>
      <vt:lpstr>King…LORD (5)</vt:lpstr>
      <vt:lpstr>I. Concern, 1</vt:lpstr>
      <vt:lpstr>Isaiah’s first words:</vt:lpstr>
      <vt:lpstr>I. Concern, 1</vt:lpstr>
      <vt:lpstr>Cleansing follows contrition</vt:lpstr>
      <vt:lpstr>I. Concern, 1</vt:lpstr>
      <vt:lpstr>Lord speaks (8)</vt:lpstr>
      <vt:lpstr>Isaiah looks . . .</vt:lpstr>
      <vt:lpstr>Hard places – Is.1:2-4, 10</vt:lpstr>
      <vt:lpstr>NT quotes</vt:lpstr>
      <vt:lpstr>Heart, Eyes, Ears…</vt:lpstr>
      <vt:lpstr>Conclusion: How long to preach?  (11-13)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631</cp:revision>
  <dcterms:created xsi:type="dcterms:W3CDTF">2004-01-08T21:08:14Z</dcterms:created>
  <dcterms:modified xsi:type="dcterms:W3CDTF">2019-11-04T13:12:41Z</dcterms:modified>
</cp:coreProperties>
</file>