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25"/>
  </p:notesMasterIdLst>
  <p:sldIdLst>
    <p:sldId id="434" r:id="rId3"/>
    <p:sldId id="386" r:id="rId4"/>
    <p:sldId id="545" r:id="rId5"/>
    <p:sldId id="526" r:id="rId6"/>
    <p:sldId id="527" r:id="rId7"/>
    <p:sldId id="528" r:id="rId8"/>
    <p:sldId id="529" r:id="rId9"/>
    <p:sldId id="530" r:id="rId10"/>
    <p:sldId id="531" r:id="rId11"/>
    <p:sldId id="532" r:id="rId12"/>
    <p:sldId id="533" r:id="rId13"/>
    <p:sldId id="534" r:id="rId14"/>
    <p:sldId id="535" r:id="rId15"/>
    <p:sldId id="536" r:id="rId16"/>
    <p:sldId id="537" r:id="rId17"/>
    <p:sldId id="538" r:id="rId18"/>
    <p:sldId id="539" r:id="rId19"/>
    <p:sldId id="540" r:id="rId20"/>
    <p:sldId id="541" r:id="rId21"/>
    <p:sldId id="547" r:id="rId22"/>
    <p:sldId id="543" r:id="rId23"/>
    <p:sldId id="544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CFFFF"/>
    <a:srgbClr val="FFFFCC"/>
    <a:srgbClr val="FFFF99"/>
    <a:srgbClr val="99FF33"/>
    <a:srgbClr val="FFFF00"/>
    <a:srgbClr val="FFFFFF"/>
    <a:srgbClr val="FFCC99"/>
    <a:srgbClr val="000066"/>
    <a:srgbClr val="8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4128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148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704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6497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3886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0403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9970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47706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97254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85782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8047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86789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94528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18108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20923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1900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15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7507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033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2177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1316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4835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2544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78120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15DEC1DF-FA2C-4BD2-B94E-3A5952770D63}"/>
              </a:ext>
            </a:extLst>
          </p:cNvPr>
          <p:cNvSpPr/>
          <p:nvPr/>
        </p:nvSpPr>
        <p:spPr>
          <a:xfrm>
            <a:off x="1362596" y="1106056"/>
            <a:ext cx="6432893" cy="1219200"/>
          </a:xfrm>
          <a:prstGeom prst="rect">
            <a:avLst/>
          </a:prstGeom>
          <a:solidFill>
            <a:srgbClr val="002060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The Search Changes Directions: Missionary Society</a:t>
            </a:r>
            <a:endParaRPr lang="en-US" sz="3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642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36240"/>
            <a:ext cx="8229600" cy="611909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Critical of Campbell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942109"/>
            <a:ext cx="8458200" cy="5611091"/>
          </a:xfrm>
        </p:spPr>
        <p:txBody>
          <a:bodyPr/>
          <a:lstStyle/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1831: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‘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 see by the last </a:t>
            </a:r>
            <a:r>
              <a:rPr lang="en-US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Harbinger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an association in embryo.  It was from exactly such a beginning that the many-headed monster grew.’ </a:t>
            </a:r>
          </a:p>
          <a:p>
            <a:pPr marL="230188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 reply: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They so much fear that we will fall into some of the old </a:t>
            </a:r>
            <a:r>
              <a:rPr lang="en-US" u="sng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sectarian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tracks, that they would prefer </a:t>
            </a:r>
            <a:r>
              <a:rPr lang="en-US" u="sng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idleness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to the </a:t>
            </a:r>
            <a:r>
              <a:rPr lang="en-US" u="sng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doing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u="sng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of anything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.’</a:t>
            </a:r>
          </a:p>
          <a:p>
            <a:pPr marL="630238" lvl="1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Either-or fallacy – </a:t>
            </a:r>
            <a:r>
              <a:rPr lang="en-US" sz="3200" dirty="0">
                <a:solidFill>
                  <a:srgbClr val="FFFF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either support M. Society or do nothing???</a:t>
            </a:r>
          </a:p>
          <a:p>
            <a:pPr marL="1030288" lvl="2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Progress of NT churches without M. Society</a:t>
            </a:r>
          </a:p>
          <a:p>
            <a:pPr marL="1030288" lvl="2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Progress of US churches without M. Society</a:t>
            </a:r>
          </a:p>
          <a:p>
            <a:pPr marL="630238" lvl="1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0795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36240"/>
            <a:ext cx="8229600" cy="611909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1843: Jacob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Creath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 Sr. – tears, prayers…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55604" y="942109"/>
            <a:ext cx="8446654" cy="5611091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sz="3400" dirty="0">
                <a:solidFill>
                  <a:srgbClr val="FFFF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Church in Nashville began to study . . .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pPr marL="341313" indent="-341313">
              <a:spcAft>
                <a:spcPts val="0"/>
              </a:spcAft>
              <a:buNone/>
            </a:pPr>
            <a:r>
              <a:rPr lang="en-US" sz="2400" dirty="0">
                <a:solidFill>
                  <a:srgbClr val="FFFF00"/>
                </a:solidFill>
                <a:latin typeface="Abadi" panose="020B06040201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 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There is a positive scriptural authority for every religious work that is well pleasing to God.  </a:t>
            </a:r>
            <a:r>
              <a:rPr lang="en-US" sz="2800" dirty="0">
                <a:solidFill>
                  <a:srgbClr val="CCFFFF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[Col.3:17;  2 Tim.3:16-17]</a:t>
            </a:r>
            <a:endParaRPr lang="en-US" sz="3000" dirty="0">
              <a:solidFill>
                <a:srgbClr val="CCFFFF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1313" indent="-341313">
              <a:spcAft>
                <a:spcPts val="0"/>
              </a:spcAft>
              <a:buNone/>
            </a:pPr>
            <a:r>
              <a:rPr lang="en-US" sz="2400" dirty="0">
                <a:solidFill>
                  <a:srgbClr val="FFFF00"/>
                </a:solidFill>
                <a:latin typeface="Abadi" panose="020B06040201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 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The church of Christ is the only divinely consecrated organization on earth for Christian labor.  </a:t>
            </a:r>
            <a:r>
              <a:rPr lang="en-US" sz="2800" dirty="0">
                <a:solidFill>
                  <a:srgbClr val="CCFFFF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[1 Co.16:1-2]</a:t>
            </a:r>
            <a:endParaRPr lang="en-US" sz="3000" dirty="0">
              <a:solidFill>
                <a:srgbClr val="CCFFFF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1313" indent="-341313">
              <a:spcAft>
                <a:spcPts val="600"/>
              </a:spcAft>
              <a:buNone/>
            </a:pPr>
            <a:r>
              <a:rPr lang="en-US" sz="2400" dirty="0">
                <a:solidFill>
                  <a:srgbClr val="FFFF00"/>
                </a:solidFill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All other organizations through which men propose to perform spiritual labor tend but to obscure, discredit, and subvert the reign of the Messiah.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  </a:t>
            </a:r>
            <a:r>
              <a:rPr lang="en-US" sz="2800" dirty="0">
                <a:solidFill>
                  <a:srgbClr val="CCFFFF"/>
                </a:solidFill>
                <a:ea typeface="Times New Roman" panose="02020603050405020304" pitchFamily="18" charset="0"/>
              </a:rPr>
              <a:t>[Ep.3:10-11]</a:t>
            </a:r>
            <a:endParaRPr lang="en-US" sz="3000" dirty="0">
              <a:solidFill>
                <a:srgbClr val="CCFF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975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36240"/>
            <a:ext cx="8229600" cy="1027542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Campbell essays on church organization, 1841-1848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55604" y="1265382"/>
            <a:ext cx="8446654" cy="5287818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dirty="0">
                <a:solidFill>
                  <a:srgbClr val="CC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Tolbert Fanning asked for scriptural authority for a general convention.</a:t>
            </a:r>
          </a:p>
          <a:p>
            <a:pPr marL="230188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AC: ‘In all things pertaining to public interest, not of Christian faith, piety or morality, the church of Jesus Christ in its </a:t>
            </a:r>
            <a:r>
              <a:rPr lang="en-US" u="sng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aggregate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character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u="sng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left free and </a:t>
            </a:r>
            <a:r>
              <a:rPr lang="en-US" u="sng" dirty="0" err="1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unshacked</a:t>
            </a:r>
            <a:r>
              <a:rPr lang="en-US" u="sng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by any apostolic authority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</a:p>
          <a:p>
            <a:pPr marL="630238" lvl="1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Argument from silence...as denominations</a:t>
            </a:r>
          </a:p>
          <a:p>
            <a:pPr marL="630238" lvl="1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Great disappointment for many</a:t>
            </a:r>
          </a:p>
          <a:p>
            <a:pPr marL="630238" lvl="1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19231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36240"/>
            <a:ext cx="8229600" cy="1027542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Campbell essays on church organization, 1841-1848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55604" y="1487054"/>
            <a:ext cx="8446654" cy="5066145"/>
          </a:xfrm>
        </p:spPr>
        <p:txBody>
          <a:bodyPr/>
          <a:lstStyle/>
          <a:p>
            <a:pPr marL="230188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99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dirty="0">
                <a:solidFill>
                  <a:srgbClr val="FFFF99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You say our Savior and the apostles did not denounce conventions, as such.  Did they denounce </a:t>
            </a:r>
            <a:r>
              <a:rPr lang="en-US" u="sng" dirty="0">
                <a:solidFill>
                  <a:srgbClr val="FFFF99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infant baptism</a:t>
            </a:r>
            <a:r>
              <a:rPr lang="en-US" dirty="0">
                <a:solidFill>
                  <a:srgbClr val="FFFF99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u="sng" dirty="0">
                <a:solidFill>
                  <a:srgbClr val="FFFF99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creed making</a:t>
            </a:r>
            <a:r>
              <a:rPr lang="en-US" dirty="0">
                <a:solidFill>
                  <a:srgbClr val="FFFF99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or </a:t>
            </a:r>
            <a:r>
              <a:rPr lang="en-US" u="sng" dirty="0">
                <a:solidFill>
                  <a:srgbClr val="FFFF99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auricular confessions</a:t>
            </a:r>
            <a:r>
              <a:rPr lang="en-US" dirty="0">
                <a:solidFill>
                  <a:srgbClr val="FFFF99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, as such.  It is for you to show where they </a:t>
            </a:r>
            <a:r>
              <a:rPr lang="en-US" u="sng" dirty="0">
                <a:solidFill>
                  <a:srgbClr val="FFFF99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authorized</a:t>
            </a:r>
            <a:r>
              <a:rPr lang="en-US" dirty="0">
                <a:solidFill>
                  <a:srgbClr val="FFFF99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conventions’ 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en-US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– Jacob </a:t>
            </a:r>
            <a:r>
              <a:rPr lang="en-US" sz="2400" dirty="0" err="1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Creath</a:t>
            </a:r>
            <a:r>
              <a:rPr lang="en-US" sz="24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, Jr.</a:t>
            </a:r>
            <a:r>
              <a:rPr lang="en-US" sz="2400" dirty="0">
                <a:solidFill>
                  <a:schemeClr val="bg1"/>
                </a:solidFill>
                <a:latin typeface="Abadi" panose="020B06040201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n-US" sz="26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044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36240"/>
            <a:ext cx="8229600" cy="741215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Other critics responded to AC’s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00187" y="840521"/>
            <a:ext cx="8548251" cy="5726533"/>
          </a:xfrm>
        </p:spPr>
        <p:txBody>
          <a:bodyPr/>
          <a:lstStyle/>
          <a:p>
            <a:pPr marL="341313" indent="-341313">
              <a:spcAft>
                <a:spcPts val="0"/>
              </a:spcAft>
              <a:buNone/>
            </a:pPr>
            <a:r>
              <a:rPr lang="en-US" sz="2400" dirty="0">
                <a:solidFill>
                  <a:srgbClr val="FFC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Lord had a plan: through organization of local congregation…  [</a:t>
            </a:r>
            <a:r>
              <a:rPr lang="en-US" sz="3100" u="sng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Ac.11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lang="en-US" sz="3100" u="sng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lang="en-US" sz="3100" u="sng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 Th.1:7-8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.]</a:t>
            </a:r>
          </a:p>
          <a:p>
            <a:pPr marL="341313" indent="-341313">
              <a:spcAft>
                <a:spcPts val="0"/>
              </a:spcAft>
              <a:buNone/>
            </a:pPr>
            <a:r>
              <a:rPr lang="en-US" sz="24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Church universal had only one set of officers: apostles  (personal ambassadors of Christ).</a:t>
            </a:r>
          </a:p>
          <a:p>
            <a:pPr marL="341313" indent="-341313">
              <a:spcAft>
                <a:spcPts val="0"/>
              </a:spcAft>
              <a:buNone/>
            </a:pPr>
            <a:r>
              <a:rPr lang="en-US" sz="24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3.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Through apostles, divine Word was spoken…</a:t>
            </a:r>
          </a:p>
          <a:p>
            <a:pPr marL="341313" indent="-341313">
              <a:spcAft>
                <a:spcPts val="0"/>
              </a:spcAft>
              <a:buNone/>
            </a:pPr>
            <a:r>
              <a:rPr lang="en-US" sz="24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4.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At close of apostolic age…church was known only by individual congregations.</a:t>
            </a:r>
          </a:p>
          <a:p>
            <a:pPr marL="341313" indent="-341313">
              <a:spcAft>
                <a:spcPts val="0"/>
              </a:spcAft>
              <a:buNone/>
            </a:pPr>
            <a:r>
              <a:rPr lang="en-US" sz="24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5.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Work of Christ through church to evangelize world was carried on by local church…</a:t>
            </a:r>
          </a:p>
          <a:p>
            <a:pPr marL="341313" indent="-341313">
              <a:spcAft>
                <a:spcPts val="0"/>
              </a:spcAft>
              <a:buNone/>
            </a:pPr>
            <a:r>
              <a:rPr lang="en-US" sz="24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6.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Even in apostolic times…no need for organization devised by human planning…</a:t>
            </a:r>
            <a:endParaRPr lang="en-US" sz="31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272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36240"/>
            <a:ext cx="8229600" cy="1073724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Oct., 1849:</a:t>
            </a:r>
            <a:b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American Christian Missionary Society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00187" y="1450108"/>
            <a:ext cx="8548251" cy="5116945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AC elected president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Annual delegates, Life members, Life directors for annual contribution of $10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Officers: president, 20 VPs, treasurer, secretaries, elected by members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25 managers took control of mission work out of hands of local congregations</a:t>
            </a:r>
          </a:p>
          <a:p>
            <a:pPr marL="341313" indent="-341313">
              <a:spcAft>
                <a:spcPts val="0"/>
              </a:spcAft>
              <a:buNone/>
            </a:pPr>
            <a:endParaRPr lang="en-US" sz="31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7015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36240"/>
            <a:ext cx="8229600" cy="741215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D.S. Burnet, 1867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6368" y="1099132"/>
            <a:ext cx="8455886" cy="535709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“I consider 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the inauguration of our society system which I vowed to urge upon the brethren, if God raised me from my protracted illness of 1845, as one of the most important acts of my career.”  </a:t>
            </a:r>
            <a:endParaRPr lang="en-US" sz="3100" dirty="0">
              <a:solidFill>
                <a:schemeClr val="bg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1313" indent="-341313">
              <a:spcAft>
                <a:spcPts val="0"/>
              </a:spcAft>
              <a:buNone/>
            </a:pPr>
            <a:endParaRPr lang="en-US" sz="31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161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36240"/>
            <a:ext cx="8229600" cy="741215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Sound brethren respond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6368" y="1034480"/>
            <a:ext cx="8455886" cy="5357090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</a:pPr>
            <a:r>
              <a:rPr lang="en-US" sz="24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M. Society is substitute for church.  1 T.3:15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4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 society caused division.</a:t>
            </a:r>
          </a:p>
          <a:p>
            <a:pPr marL="341313" indent="-341313">
              <a:spcAft>
                <a:spcPts val="300"/>
              </a:spcAft>
              <a:buNone/>
            </a:pPr>
            <a:r>
              <a:rPr lang="en-US" sz="24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3.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They believed the society would dictate to the congregations.   It did.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4.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Society was poor investment.</a:t>
            </a:r>
            <a:endParaRPr lang="en-US" sz="31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4316623-2DC0-4456-BE92-CA1F475D2D3E}"/>
              </a:ext>
            </a:extLst>
          </p:cNvPr>
          <p:cNvSpPr/>
          <p:nvPr/>
        </p:nvSpPr>
        <p:spPr>
          <a:xfrm>
            <a:off x="563420" y="4073238"/>
            <a:ext cx="8026400" cy="674254"/>
          </a:xfrm>
          <a:prstGeom prst="rect">
            <a:avLst/>
          </a:prstGeom>
          <a:solidFill>
            <a:schemeClr val="tx1"/>
          </a:solidFill>
          <a:ln w="63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40% of money was funneled off for salaries…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2134EC38-CB6A-43A4-99E7-3495B548001F}"/>
              </a:ext>
            </a:extLst>
          </p:cNvPr>
          <p:cNvSpPr/>
          <p:nvPr/>
        </p:nvSpPr>
        <p:spPr>
          <a:xfrm>
            <a:off x="558807" y="4909130"/>
            <a:ext cx="8026400" cy="674254"/>
          </a:xfrm>
          <a:prstGeom prst="rect">
            <a:avLst/>
          </a:prstGeom>
          <a:solidFill>
            <a:schemeClr val="tx1"/>
          </a:solidFill>
          <a:ln w="63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60% of money was used to preach gospel.</a:t>
            </a:r>
          </a:p>
        </p:txBody>
      </p:sp>
    </p:spTree>
    <p:extLst>
      <p:ext uri="{BB962C8B-B14F-4D97-AF65-F5344CB8AC3E}">
        <p14:creationId xmlns="" xmlns:p14="http://schemas.microsoft.com/office/powerpoint/2010/main" val="260661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36240"/>
            <a:ext cx="8229600" cy="741215"/>
          </a:xfrm>
        </p:spPr>
        <p:txBody>
          <a:bodyPr/>
          <a:lstStyle/>
          <a:p>
            <a:pPr algn="ctr"/>
            <a:r>
              <a:rPr lang="en-US" sz="3600" dirty="0" err="1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Connelsville</a:t>
            </a:r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, PN church wrote AC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6368" y="1099132"/>
            <a:ext cx="8455886" cy="535709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Answered his claim that church cannot send gospel without societies…</a:t>
            </a:r>
          </a:p>
          <a:p>
            <a:pPr marL="0" indent="0">
              <a:spcAft>
                <a:spcPts val="600"/>
              </a:spcAft>
              <a:buNone/>
            </a:pPr>
            <a:endParaRPr 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2E128167-33C7-4C79-8EB9-B57B9D53434E}"/>
              </a:ext>
            </a:extLst>
          </p:cNvPr>
          <p:cNvSpPr/>
          <p:nvPr/>
        </p:nvSpPr>
        <p:spPr>
          <a:xfrm>
            <a:off x="969815" y="2290619"/>
            <a:ext cx="7213599" cy="3731491"/>
          </a:xfrm>
          <a:prstGeom prst="rect">
            <a:avLst/>
          </a:prstGeom>
          <a:solidFill>
            <a:schemeClr val="tx1"/>
          </a:solidFill>
          <a:ln w="63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32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‘If Jesus Christ has not qualified her for the work, can </a:t>
            </a:r>
            <a:r>
              <a:rPr lang="en-US" sz="3200" u="sng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uninspired</a:t>
            </a:r>
            <a:r>
              <a:rPr lang="en-US" sz="32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men institute anything </a:t>
            </a:r>
            <a:r>
              <a:rPr lang="en-US" sz="3200" u="sng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better</a:t>
            </a:r>
            <a:r>
              <a:rPr lang="en-US" sz="32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?  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32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If she did it in her </a:t>
            </a:r>
            <a:r>
              <a:rPr lang="en-US" sz="3200" u="sng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infancy</a:t>
            </a:r>
            <a:r>
              <a:rPr lang="en-US" sz="32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can she not do it </a:t>
            </a:r>
            <a:r>
              <a:rPr lang="en-US" sz="3200" u="sng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now</a:t>
            </a:r>
            <a:r>
              <a:rPr lang="en-US" sz="32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?   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32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If other societies were </a:t>
            </a:r>
            <a:r>
              <a:rPr lang="en-US" sz="3200" i="1" u="sng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unnecessary then</a:t>
            </a:r>
            <a:r>
              <a:rPr lang="en-US" sz="3200" i="1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 </a:t>
            </a:r>
            <a:r>
              <a:rPr lang="en-US" sz="3200" u="sng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why</a:t>
            </a:r>
            <a:r>
              <a:rPr lang="en-US" sz="32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are they </a:t>
            </a:r>
            <a:r>
              <a:rPr lang="en-US" sz="3200" i="1" u="sng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necessary now</a:t>
            </a:r>
            <a:r>
              <a:rPr lang="en-US" sz="32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?</a:t>
            </a:r>
            <a:r>
              <a:rPr lang="en-US" sz="3200" dirty="0">
                <a:solidFill>
                  <a:srgbClr val="CCFFFF"/>
                </a:solidFill>
                <a:latin typeface="Abadi" panose="020B06040201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n-US" sz="32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9371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36240"/>
            <a:ext cx="8229600" cy="741215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AC’s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01784" y="877468"/>
            <a:ext cx="8340432" cy="5624932"/>
          </a:xfrm>
        </p:spPr>
        <p:txBody>
          <a:bodyPr/>
          <a:lstStyle/>
          <a:p>
            <a:pPr marL="341313" indent="-341313">
              <a:spcAft>
                <a:spcPts val="600"/>
              </a:spcAft>
              <a:buNone/>
            </a:pPr>
            <a:r>
              <a:rPr lang="en-US" sz="24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 only question is whether Christ’s church is </a:t>
            </a:r>
            <a:r>
              <a:rPr lang="en-US" sz="3100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one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100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community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 or </a:t>
            </a:r>
            <a:r>
              <a:rPr lang="en-US" sz="3100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all the communities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…</a:t>
            </a:r>
          </a:p>
          <a:p>
            <a:pPr marL="341313" indent="-341313">
              <a:spcAft>
                <a:spcPts val="600"/>
              </a:spcAft>
              <a:buNone/>
            </a:pPr>
            <a:r>
              <a:rPr lang="en-US" sz="24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It is </a:t>
            </a:r>
            <a:r>
              <a:rPr lang="en-US" sz="3100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competent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to ‘the church of Christ’ to </a:t>
            </a:r>
            <a:r>
              <a:rPr lang="en-US" sz="3100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consult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and </a:t>
            </a:r>
            <a:r>
              <a:rPr lang="en-US" sz="3100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cooperate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with all the </a:t>
            </a:r>
            <a:r>
              <a:rPr lang="en-US" sz="3100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individual communities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called churches of Christ…</a:t>
            </a:r>
          </a:p>
          <a:p>
            <a:pPr marL="341313" indent="-341313">
              <a:spcAft>
                <a:spcPts val="600"/>
              </a:spcAft>
              <a:buNone/>
            </a:pPr>
            <a:r>
              <a:rPr lang="en-US" sz="24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3.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Where the task was too great for a local congregation, </a:t>
            </a:r>
            <a:r>
              <a:rPr lang="en-US" sz="3100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many congregations should go together to perform it</a:t>
            </a:r>
            <a:r>
              <a:rPr lang="en-US" sz="3100" dirty="0" smtClean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… Since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 </a:t>
            </a:r>
            <a:r>
              <a:rPr lang="en-US" sz="3100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NT offered no plan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 any plan within the bounds of reason was permissible on the ground of expediency.</a:t>
            </a:r>
          </a:p>
          <a:p>
            <a:pPr marL="0" indent="0">
              <a:spcAft>
                <a:spcPts val="600"/>
              </a:spcAft>
              <a:buNone/>
            </a:pPr>
            <a:endParaRPr 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0798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E311599-8C90-4244-B7F4-4D1C9A4DFA23}"/>
              </a:ext>
            </a:extLst>
          </p:cNvPr>
          <p:cNvSpPr/>
          <p:nvPr/>
        </p:nvSpPr>
        <p:spPr>
          <a:xfrm>
            <a:off x="838200" y="646545"/>
            <a:ext cx="7481455" cy="1258455"/>
          </a:xfrm>
          <a:prstGeom prst="rect">
            <a:avLst/>
          </a:prstGeom>
          <a:solidFill>
            <a:srgbClr val="000066"/>
          </a:solidFill>
          <a:ln w="31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5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Winds Of Change</a:t>
            </a:r>
          </a:p>
        </p:txBody>
      </p:sp>
    </p:spTree>
    <p:extLst>
      <p:ext uri="{BB962C8B-B14F-4D97-AF65-F5344CB8AC3E}">
        <p14:creationId xmlns="" xmlns:p14="http://schemas.microsoft.com/office/powerpoint/2010/main" val="116515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36240"/>
            <a:ext cx="8229600" cy="741215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AC’s response examined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01784" y="877468"/>
            <a:ext cx="8340432" cy="5624932"/>
          </a:xfrm>
        </p:spPr>
        <p:txBody>
          <a:bodyPr/>
          <a:lstStyle/>
          <a:p>
            <a:pPr marL="341313" indent="-341313">
              <a:spcAft>
                <a:spcPts val="0"/>
              </a:spcAft>
              <a:buNone/>
            </a:pPr>
            <a:r>
              <a:rPr lang="en-US" sz="24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Not one precept or example from Bible, yet goes ahead…</a:t>
            </a:r>
          </a:p>
          <a:p>
            <a:pPr marL="341313" indent="-341313">
              <a:spcAft>
                <a:spcPts val="0"/>
              </a:spcAft>
              <a:buNone/>
            </a:pPr>
            <a:r>
              <a:rPr lang="en-US" sz="24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Expedient: </a:t>
            </a: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be advantageous, profitable/useful.</a:t>
            </a:r>
          </a:p>
          <a:p>
            <a:pPr marL="684213" indent="-684213">
              <a:spcAft>
                <a:spcPts val="0"/>
              </a:spcAft>
              <a:buNone/>
            </a:pP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 </a:t>
            </a:r>
            <a:r>
              <a:rPr lang="en-US" sz="24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a.</a:t>
            </a: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 passage authorizes change to </a:t>
            </a:r>
            <a:r>
              <a:rPr lang="en-US" sz="3000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organi-zation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of churches.    Ignatius: elders…</a:t>
            </a:r>
          </a:p>
          <a:p>
            <a:pPr marL="341313" indent="-341313">
              <a:spcAft>
                <a:spcPts val="0"/>
              </a:spcAft>
              <a:buNone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b.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Expedients must first be lawful.  1 Co.6:12</a:t>
            </a:r>
          </a:p>
          <a:p>
            <a:pPr marL="341313" indent="-341313">
              <a:spcBef>
                <a:spcPts val="600"/>
              </a:spcBef>
              <a:spcAft>
                <a:spcPts val="0"/>
              </a:spcAft>
              <a:buNone/>
              <a:tabLst>
                <a:tab pos="1090613" algn="l"/>
                <a:tab pos="1200150" algn="l"/>
                <a:tab pos="1255713" algn="l"/>
              </a:tabLst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	    </a:t>
            </a:r>
            <a:r>
              <a:rPr lang="en-US" sz="20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1)   </a:t>
            </a:r>
            <a:r>
              <a:rPr lang="en-US" sz="28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Font</a:t>
            </a:r>
            <a:r>
              <a:rPr lang="en-US" sz="30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expedites sprinkling.</a:t>
            </a:r>
          </a:p>
          <a:p>
            <a:pPr marL="341313" indent="-341313" defTabSz="803275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		</a:t>
            </a:r>
            <a:r>
              <a:rPr lang="en-US" sz="20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2)  </a:t>
            </a:r>
            <a:r>
              <a:rPr lang="en-US" sz="30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Plane expedites support for ISIS.</a:t>
            </a:r>
          </a:p>
          <a:p>
            <a:pPr marL="341313" indent="-341313" defTabSz="803275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		</a:t>
            </a:r>
            <a:r>
              <a:rPr lang="en-US" sz="20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3)  </a:t>
            </a:r>
            <a:r>
              <a:rPr lang="en-US" sz="30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Dagger expedites murder.</a:t>
            </a:r>
            <a:endParaRPr lang="en-US" sz="3100" dirty="0">
              <a:solidFill>
                <a:srgbClr val="FFFF99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1313" indent="-341313">
              <a:spcAft>
                <a:spcPts val="600"/>
              </a:spcAft>
              <a:buNone/>
            </a:pPr>
            <a:r>
              <a:rPr lang="en-US" sz="24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3.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Issue: attitude toward Scriptures (silence).  Hb.1; 7.  </a:t>
            </a:r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="" xmlns:a16="http://schemas.microsoft.com/office/drawing/2014/main" id="{05A7AFB7-2267-44D6-A818-CD251320F6F0}"/>
              </a:ext>
            </a:extLst>
          </p:cNvPr>
          <p:cNvSpPr/>
          <p:nvPr/>
        </p:nvSpPr>
        <p:spPr>
          <a:xfrm>
            <a:off x="3186915" y="1487055"/>
            <a:ext cx="5394036" cy="2660072"/>
          </a:xfrm>
          <a:prstGeom prst="wedgeRoundRectCallout">
            <a:avLst>
              <a:gd name="adj1" fmla="val -53413"/>
              <a:gd name="adj2" fmla="val 111806"/>
              <a:gd name="adj3" fmla="val 16667"/>
            </a:avLst>
          </a:prstGeom>
          <a:solidFill>
            <a:schemeClr val="tx1"/>
          </a:solidFill>
          <a:ln w="63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000" dirty="0">
                <a:solidFill>
                  <a:srgbClr val="CCFFCC"/>
                </a:solidFill>
              </a:rPr>
              <a:t>Do Scriptures furnish authority and a pattern for organization of societies?</a:t>
            </a:r>
          </a:p>
          <a:p>
            <a:pPr algn="ctr"/>
            <a:r>
              <a:rPr lang="en-US" sz="3000" dirty="0">
                <a:solidFill>
                  <a:srgbClr val="CCFFFF"/>
                </a:solidFill>
              </a:rPr>
              <a:t>Or should work be done through local congregations?</a:t>
            </a:r>
          </a:p>
        </p:txBody>
      </p:sp>
    </p:spTree>
    <p:extLst>
      <p:ext uri="{BB962C8B-B14F-4D97-AF65-F5344CB8AC3E}">
        <p14:creationId xmlns="" xmlns:p14="http://schemas.microsoft.com/office/powerpoint/2010/main" val="1348202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36240"/>
            <a:ext cx="8229600" cy="741215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Loose attitude toward Scripture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01784" y="877468"/>
            <a:ext cx="8340432" cy="5624932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Resulted 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in the great division of 19</a:t>
            </a:r>
            <a:r>
              <a:rPr lang="en-US" baseline="300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th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Century.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1906 religious census recognized sound churches were distinct from the ‘Christian Church’ – today recognized as a full-fledged denomination (by their own leaders).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    </a:t>
            </a:r>
            <a:endParaRPr 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3CE2D77D-44B4-43F4-B6D1-BCD26F80DAD6}"/>
              </a:ext>
            </a:extLst>
          </p:cNvPr>
          <p:cNvSpPr/>
          <p:nvPr/>
        </p:nvSpPr>
        <p:spPr>
          <a:xfrm>
            <a:off x="1496294" y="3823860"/>
            <a:ext cx="6151419" cy="812800"/>
          </a:xfrm>
          <a:prstGeom prst="rect">
            <a:avLst/>
          </a:prstGeom>
          <a:solidFill>
            <a:schemeClr val="tx1"/>
          </a:solidFill>
          <a:ln w="63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1" hangingPunct="1">
              <a:spcBef>
                <a:spcPct val="20000"/>
              </a:spcBef>
              <a:spcAft>
                <a:spcPts val="600"/>
              </a:spcAft>
            </a:pPr>
            <a:r>
              <a:rPr lang="en-US" sz="3200" kern="0" dirty="0">
                <a:solidFill>
                  <a:srgbClr val="FFFFFF"/>
                </a:solidFill>
                <a:ea typeface="Times New Roman" panose="02020603050405020304" pitchFamily="18" charset="0"/>
              </a:rPr>
              <a:t>‘Tall oaks from little acorns grow’</a:t>
            </a:r>
            <a:br>
              <a:rPr lang="en-US" sz="3200" kern="0" dirty="0">
                <a:solidFill>
                  <a:srgbClr val="FFFFFF"/>
                </a:solidFill>
                <a:ea typeface="Times New Roman" panose="02020603050405020304" pitchFamily="18" charset="0"/>
              </a:rPr>
            </a:br>
            <a:r>
              <a:rPr lang="en-US" sz="2000" kern="0" dirty="0">
                <a:solidFill>
                  <a:srgbClr val="FFFFFF"/>
                </a:solidFill>
                <a:ea typeface="Times New Roman" panose="02020603050405020304" pitchFamily="18" charset="0"/>
              </a:rPr>
              <a:t>– J. </a:t>
            </a:r>
            <a:r>
              <a:rPr lang="en-US" sz="2000" kern="0" dirty="0" err="1">
                <a:solidFill>
                  <a:srgbClr val="FFFFFF"/>
                </a:solidFill>
                <a:ea typeface="Times New Roman" panose="02020603050405020304" pitchFamily="18" charset="0"/>
              </a:rPr>
              <a:t>Creath</a:t>
            </a:r>
            <a:r>
              <a:rPr lang="en-US" sz="2000" kern="0" dirty="0">
                <a:solidFill>
                  <a:srgbClr val="FFFFFF"/>
                </a:solidFill>
                <a:ea typeface="Times New Roman" panose="02020603050405020304" pitchFamily="18" charset="0"/>
              </a:rPr>
              <a:t>. </a:t>
            </a:r>
            <a:endParaRPr lang="en-US" sz="3100" kern="0" dirty="0">
              <a:solidFill>
                <a:srgbClr val="FFFFFF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99286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36240"/>
            <a:ext cx="8229600" cy="741215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Benjamin Franklin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01784" y="877468"/>
            <a:ext cx="8340432" cy="5624932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‘The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history of the restoration movement shows that the less devotion men have to Christ the more they stand in need of human organizations’</a:t>
            </a:r>
            <a:endParaRPr lang="en-US" dirty="0">
              <a:solidFill>
                <a:schemeClr val="bg1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553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36240"/>
            <a:ext cx="8229600" cy="611909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Alexander Campbell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748149"/>
            <a:ext cx="8458200" cy="5805051"/>
          </a:xfrm>
        </p:spPr>
        <p:txBody>
          <a:bodyPr/>
          <a:lstStyle/>
          <a:p>
            <a:pPr marL="230188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Always unsettled on some issues.</a:t>
            </a:r>
          </a:p>
          <a:p>
            <a:pPr marL="230188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Others entered circle who were never fully converted.</a:t>
            </a:r>
          </a:p>
          <a:p>
            <a:pPr marL="630238" lvl="1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D.S. Burnett – Baptist preacher; great eloquence, political acumen…</a:t>
            </a:r>
          </a:p>
          <a:p>
            <a:pPr marL="630238" lvl="1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Floodgates of apostasy opened…</a:t>
            </a:r>
          </a:p>
          <a:p>
            <a:pPr marL="630238" lvl="1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Opponents of unscriptural activities were largely ignored or scorned.</a:t>
            </a:r>
            <a:endParaRPr lang="en-US" sz="3200" dirty="0">
              <a:solidFill>
                <a:srgbClr val="CC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0681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E311599-8C90-4244-B7F4-4D1C9A4DFA23}"/>
              </a:ext>
            </a:extLst>
          </p:cNvPr>
          <p:cNvSpPr/>
          <p:nvPr/>
        </p:nvSpPr>
        <p:spPr>
          <a:xfrm>
            <a:off x="2659343" y="646545"/>
            <a:ext cx="3839169" cy="461819"/>
          </a:xfrm>
          <a:prstGeom prst="rect">
            <a:avLst/>
          </a:prstGeom>
          <a:solidFill>
            <a:srgbClr val="000066"/>
          </a:solidFill>
          <a:ln w="31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Winds Of Change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EB7C41DB-8731-4FA8-A919-A536FA82A271}"/>
              </a:ext>
            </a:extLst>
          </p:cNvPr>
          <p:cNvSpPr/>
          <p:nvPr/>
        </p:nvSpPr>
        <p:spPr>
          <a:xfrm>
            <a:off x="833588" y="1260765"/>
            <a:ext cx="7481455" cy="1258455"/>
          </a:xfrm>
          <a:prstGeom prst="rect">
            <a:avLst/>
          </a:prstGeom>
          <a:solidFill>
            <a:srgbClr val="000066"/>
          </a:solidFill>
          <a:ln w="31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5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Background</a:t>
            </a:r>
          </a:p>
        </p:txBody>
      </p:sp>
    </p:spTree>
    <p:extLst>
      <p:ext uri="{BB962C8B-B14F-4D97-AF65-F5344CB8AC3E}">
        <p14:creationId xmlns="" xmlns:p14="http://schemas.microsoft.com/office/powerpoint/2010/main" val="49322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36240"/>
            <a:ext cx="8229600" cy="611909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Alexander Campbell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748149"/>
            <a:ext cx="8458200" cy="5805051"/>
          </a:xfrm>
        </p:spPr>
        <p:txBody>
          <a:bodyPr/>
          <a:lstStyle/>
          <a:p>
            <a:pPr marL="230188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First issue of ‘Christian Baptist’ attacked organized missionary societies of the day.</a:t>
            </a:r>
          </a:p>
          <a:p>
            <a:pPr marL="0" indent="0" defTabSz="285750"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   </a:t>
            </a:r>
            <a:r>
              <a:rPr lang="en-US" baseline="300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en-US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Unscriptural</a:t>
            </a:r>
          </a:p>
          <a:p>
            <a:pPr marL="0" indent="0" defTabSz="285750">
              <a:spcAft>
                <a:spcPts val="0"/>
              </a:spcAft>
              <a:buNone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   </a:t>
            </a:r>
            <a:r>
              <a:rPr lang="en-US" sz="3200" baseline="300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 </a:t>
            </a:r>
            <a:r>
              <a:rPr lang="en-US" sz="3200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Robbed church of glory </a:t>
            </a:r>
          </a:p>
          <a:p>
            <a:pPr defTabSz="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 later years, AC advocated Missionary Society…</a:t>
            </a:r>
          </a:p>
          <a:p>
            <a:pPr defTabSz="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Jacob </a:t>
            </a:r>
            <a:r>
              <a:rPr lang="en-US" sz="3200" dirty="0" err="1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Creath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Jr.: </a:t>
            </a:r>
            <a:endParaRPr lang="en-US" sz="3200" dirty="0">
              <a:solidFill>
                <a:srgbClr val="CC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C1A58387-164D-4749-8F82-4DD3A1B97C1C}"/>
              </a:ext>
            </a:extLst>
          </p:cNvPr>
          <p:cNvSpPr/>
          <p:nvPr/>
        </p:nvSpPr>
        <p:spPr>
          <a:xfrm>
            <a:off x="942104" y="4756723"/>
            <a:ext cx="7269019" cy="1422400"/>
          </a:xfrm>
          <a:prstGeom prst="rect">
            <a:avLst/>
          </a:prstGeom>
          <a:solidFill>
            <a:schemeClr val="tx1"/>
          </a:solidFill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>
                <a:latin typeface="Abadi" panose="020B06040201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“If you were right in the </a:t>
            </a:r>
            <a:r>
              <a:rPr lang="en-US" sz="3000" i="1" dirty="0">
                <a:latin typeface="Abadi" panose="020B06040201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Christian Baptist</a:t>
            </a:r>
            <a:r>
              <a:rPr lang="en-US" sz="3000" dirty="0">
                <a:latin typeface="Abadi" panose="020B06040201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</a:t>
            </a:r>
            <a:br>
              <a:rPr lang="en-US" sz="3000" dirty="0">
                <a:latin typeface="Abadi" panose="020B06040201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3000" dirty="0">
                <a:latin typeface="Abadi" panose="020B06040201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you are wrong now.  </a:t>
            </a:r>
            <a:r>
              <a:rPr lang="en-US" sz="3000" dirty="0" smtClean="0">
                <a:latin typeface="Abadi" panose="020B06040201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If </a:t>
            </a:r>
            <a:r>
              <a:rPr lang="en-US" sz="3000" dirty="0">
                <a:latin typeface="Abadi" panose="020B06040201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you are right now, you were wrong then.”</a:t>
            </a:r>
            <a:endParaRPr lang="en-US" sz="3000" dirty="0"/>
          </a:p>
        </p:txBody>
      </p:sp>
    </p:spTree>
    <p:extLst>
      <p:ext uri="{BB962C8B-B14F-4D97-AF65-F5344CB8AC3E}">
        <p14:creationId xmlns="" xmlns:p14="http://schemas.microsoft.com/office/powerpoint/2010/main" val="242545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36240"/>
            <a:ext cx="8229600" cy="611909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Rapid growth of churches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895927"/>
            <a:ext cx="8458200" cy="5657273"/>
          </a:xfrm>
        </p:spPr>
        <p:txBody>
          <a:bodyPr/>
          <a:lstStyle/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‘They had 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 message; they believed their message to be the greatest discovery of the age and need of the world; hence, fired with the zeal of discoverers, they became propagandists of the first rank’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ea typeface="Times New Roman" panose="02020603050405020304" pitchFamily="18" charset="0"/>
              </a:rPr>
              <a:t>– Richardson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</a:p>
          <a:p>
            <a:pPr marL="230188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Many churches cooperated in evangelistic campaigns ... Sectional and state meetings … encouraged the spirit of ‘cooperation.’</a:t>
            </a:r>
          </a:p>
        </p:txBody>
      </p:sp>
    </p:spTree>
    <p:extLst>
      <p:ext uri="{BB962C8B-B14F-4D97-AF65-F5344CB8AC3E}">
        <p14:creationId xmlns="" xmlns:p14="http://schemas.microsoft.com/office/powerpoint/2010/main" val="394981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36240"/>
            <a:ext cx="8229600" cy="611909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Aylett Rains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886691"/>
            <a:ext cx="8458200" cy="5666509"/>
          </a:xfrm>
        </p:spPr>
        <p:txBody>
          <a:bodyPr/>
          <a:lstStyle/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Vigorously opposed state meetings and the organization that was developing.</a:t>
            </a:r>
          </a:p>
          <a:p>
            <a:pPr marL="630238" lvl="1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“He </a:t>
            </a:r>
            <a:r>
              <a:rPr lang="en-US" sz="3200" dirty="0">
                <a:solidFill>
                  <a:srgbClr val="FFFF99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believed there were tendencies, which, unless checked, would lead to state organizations and to a ‘U.S. organ-</a:t>
            </a:r>
            <a:r>
              <a:rPr lang="en-US" sz="3200" dirty="0" err="1">
                <a:solidFill>
                  <a:srgbClr val="FFFF99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ization</a:t>
            </a:r>
            <a:r>
              <a:rPr lang="en-US" sz="3200" dirty="0">
                <a:solidFill>
                  <a:srgbClr val="FFFF99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of the congregations’ which would be a dangerous consolidation of power</a:t>
            </a:r>
            <a:r>
              <a:rPr lang="en-US" dirty="0">
                <a:solidFill>
                  <a:srgbClr val="FFFF99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dirty="0">
                <a:solidFill>
                  <a:srgbClr val="FFFF99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3600" dirty="0">
                <a:solidFill>
                  <a:srgbClr val="FFFF99"/>
                </a:solidFill>
                <a:ea typeface="Times New Roman" panose="02020603050405020304" pitchFamily="18" charset="0"/>
              </a:rPr>
              <a:t>  </a:t>
            </a:r>
          </a:p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Time proved his fears well-grounded </a:t>
            </a: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9041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36240"/>
            <a:ext cx="8229600" cy="611909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Apostasy begins with baby steps…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942109"/>
            <a:ext cx="8458200" cy="5611091"/>
          </a:xfrm>
        </p:spPr>
        <p:txBody>
          <a:bodyPr/>
          <a:lstStyle/>
          <a:p>
            <a:pPr marL="230188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Israel: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 Complaining (Ex.15) . . 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    Idols (Ex.32) . . 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       Unbelief (Nu.13-14)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          King like other nations (1 Sm.8)</a:t>
            </a:r>
          </a:p>
          <a:p>
            <a:pPr marL="230188" indent="-2301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Clinic baptism</a:t>
            </a:r>
          </a:p>
          <a:p>
            <a:pPr marL="230188" indent="-2301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Ignatius on elders</a:t>
            </a:r>
          </a:p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State meetings . . .</a:t>
            </a:r>
          </a:p>
        </p:txBody>
      </p:sp>
    </p:spTree>
    <p:extLst>
      <p:ext uri="{BB962C8B-B14F-4D97-AF65-F5344CB8AC3E}">
        <p14:creationId xmlns="" xmlns:p14="http://schemas.microsoft.com/office/powerpoint/2010/main" val="2940009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36240"/>
            <a:ext cx="8229600" cy="611909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Original plea: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942109"/>
            <a:ext cx="8458200" cy="5611091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Where the Bible speaks, we speak; </a:t>
            </a:r>
            <a:b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where the Bible is silent, we are silent.</a:t>
            </a:r>
          </a:p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Many maintained the plea while practicing unscriptural activities.</a:t>
            </a:r>
          </a:p>
          <a:p>
            <a:pPr marL="630238" lvl="1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Sound brothers: AC abandoned truth</a:t>
            </a:r>
          </a:p>
          <a:p>
            <a:pPr marL="630238" lvl="1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Denominational preachers chimed in</a:t>
            </a:r>
          </a:p>
          <a:p>
            <a:pPr marL="1030288" lvl="2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Mr. Inglis</a:t>
            </a:r>
          </a:p>
          <a:p>
            <a:pPr marL="1030288" lvl="2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Mr. Jeter</a:t>
            </a:r>
          </a:p>
          <a:p>
            <a:pPr marL="400050" lvl="1" indent="-400050" algn="ctr">
              <a:spcAft>
                <a:spcPts val="600"/>
              </a:spcAft>
              <a:buNone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 Sm.12:14</a:t>
            </a:r>
          </a:p>
        </p:txBody>
      </p:sp>
    </p:spTree>
    <p:extLst>
      <p:ext uri="{BB962C8B-B14F-4D97-AF65-F5344CB8AC3E}">
        <p14:creationId xmlns="" xmlns:p14="http://schemas.microsoft.com/office/powerpoint/2010/main" val="1541872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425</TotalTime>
  <Words>1126</Words>
  <Application>Microsoft Office PowerPoint</Application>
  <PresentationFormat>On-screen Show (4:3)</PresentationFormat>
  <Paragraphs>106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Default Design</vt:lpstr>
      <vt:lpstr>1_Default Design</vt:lpstr>
      <vt:lpstr>Slide 1</vt:lpstr>
      <vt:lpstr>Slide 2</vt:lpstr>
      <vt:lpstr>Alexander Campbell</vt:lpstr>
      <vt:lpstr>Slide 4</vt:lpstr>
      <vt:lpstr>Alexander Campbell</vt:lpstr>
      <vt:lpstr>Rapid growth of churches</vt:lpstr>
      <vt:lpstr>Aylett Rains</vt:lpstr>
      <vt:lpstr>Apostasy begins with baby steps…</vt:lpstr>
      <vt:lpstr>Original plea:</vt:lpstr>
      <vt:lpstr>Critical of Campbell</vt:lpstr>
      <vt:lpstr>1843: Jacob Creath, Sr. – tears, prayers…</vt:lpstr>
      <vt:lpstr>Campbell essays on church organization, 1841-1848</vt:lpstr>
      <vt:lpstr>Campbell essays on church organization, 1841-1848</vt:lpstr>
      <vt:lpstr>Other critics responded to AC’s plan</vt:lpstr>
      <vt:lpstr>Oct., 1849: American Christian Missionary Society</vt:lpstr>
      <vt:lpstr>D.S. Burnet, 1867</vt:lpstr>
      <vt:lpstr>Sound brethren respond</vt:lpstr>
      <vt:lpstr>Connelsville, PN church wrote AC</vt:lpstr>
      <vt:lpstr>AC’s response</vt:lpstr>
      <vt:lpstr>AC’s response examined</vt:lpstr>
      <vt:lpstr>Loose attitude toward Scripture</vt:lpstr>
      <vt:lpstr>Benjamin Franklin</vt:lpstr>
    </vt:vector>
  </TitlesOfParts>
  <Company>Duggin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church of Christ</cp:lastModifiedBy>
  <cp:revision>16</cp:revision>
  <dcterms:created xsi:type="dcterms:W3CDTF">2011-08-18T15:42:19Z</dcterms:created>
  <dcterms:modified xsi:type="dcterms:W3CDTF">2019-11-18T01:40:47Z</dcterms:modified>
</cp:coreProperties>
</file>