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5" r:id="rId2"/>
    <p:sldId id="385" r:id="rId3"/>
    <p:sldId id="475" r:id="rId4"/>
    <p:sldId id="455" r:id="rId5"/>
    <p:sldId id="514" r:id="rId6"/>
    <p:sldId id="515" r:id="rId7"/>
    <p:sldId id="517" r:id="rId8"/>
    <p:sldId id="516" r:id="rId9"/>
    <p:sldId id="518" r:id="rId10"/>
    <p:sldId id="505" r:id="rId11"/>
    <p:sldId id="521" r:id="rId12"/>
    <p:sldId id="520" r:id="rId13"/>
    <p:sldId id="522" r:id="rId14"/>
    <p:sldId id="523" r:id="rId15"/>
    <p:sldId id="524" r:id="rId16"/>
    <p:sldId id="525" r:id="rId17"/>
    <p:sldId id="527" r:id="rId18"/>
    <p:sldId id="534" r:id="rId19"/>
    <p:sldId id="526" r:id="rId20"/>
    <p:sldId id="528" r:id="rId21"/>
    <p:sldId id="533" r:id="rId22"/>
    <p:sldId id="529" r:id="rId23"/>
    <p:sldId id="530" r:id="rId24"/>
    <p:sldId id="531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FF66"/>
    <a:srgbClr val="FFFFCC"/>
    <a:srgbClr val="CCFFFF"/>
    <a:srgbClr val="FFFF99"/>
    <a:srgbClr val="FFCC99"/>
    <a:srgbClr val="00FFCC"/>
    <a:srgbClr val="000066"/>
    <a:srgbClr val="FF993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3883" y="1143000"/>
            <a:ext cx="5887347" cy="1295400"/>
          </a:xfrm>
          <a:prstGeom prst="roundRect">
            <a:avLst/>
          </a:prstGeom>
          <a:solidFill>
            <a:srgbClr val="000066"/>
          </a:solidFill>
          <a:ln w="127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CCFFFF"/>
                </a:solidFill>
              </a:rPr>
              <a:t>One More Thing</a:t>
            </a:r>
          </a:p>
          <a:p>
            <a:pPr algn="ctr" eaLnBrk="1" hangingPunct="1">
              <a:defRPr/>
            </a:pPr>
            <a:r>
              <a:rPr lang="en-US" sz="3200" dirty="0">
                <a:solidFill>
                  <a:schemeClr val="bg1"/>
                </a:solidFill>
              </a:rPr>
              <a:t>2 Peter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1-2</a:t>
            </a:r>
            <a:r>
              <a:rPr lang="en-US" sz="3600" baseline="30000" dirty="0">
                <a:solidFill>
                  <a:srgbClr val="FFFF00"/>
                </a:solidFill>
              </a:rPr>
              <a:t>nd</a:t>
            </a:r>
            <a:r>
              <a:rPr lang="en-US" sz="3600" dirty="0">
                <a:solidFill>
                  <a:srgbClr val="FFFF00"/>
                </a:solidFill>
              </a:rPr>
              <a:t> epistles remind and repeat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do not get everything the first time. 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Even if we understand, we get more next time. 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Repetition: ‘a key learning aid’ (3:15-16)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Peter repeats himself … and Paul.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A281267-71E3-4100-865C-F5F4E8B9314E}"/>
              </a:ext>
            </a:extLst>
          </p:cNvPr>
          <p:cNvSpPr/>
          <p:nvPr/>
        </p:nvSpPr>
        <p:spPr>
          <a:xfrm>
            <a:off x="1195168" y="3962400"/>
            <a:ext cx="6768888" cy="1143000"/>
          </a:xfrm>
          <a:prstGeom prst="roundRect">
            <a:avLst/>
          </a:prstGeom>
          <a:solidFill>
            <a:schemeClr val="tx1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‘It is frequent repetition that produces a natural tendency’ </a:t>
            </a:r>
            <a:r>
              <a:rPr lang="en-US" sz="2000" dirty="0"/>
              <a:t>– Aristotle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702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413263" y="990600"/>
            <a:ext cx="4319786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Peter’s Passion, 1-2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E5BA40A-03C0-4212-9AC3-0817D3603389}"/>
              </a:ext>
            </a:extLst>
          </p:cNvPr>
          <p:cNvSpPr/>
          <p:nvPr/>
        </p:nvSpPr>
        <p:spPr>
          <a:xfrm>
            <a:off x="1410856" y="2228272"/>
            <a:ext cx="6324599" cy="14478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3800" dirty="0">
                <a:solidFill>
                  <a:srgbClr val="CCFFFF"/>
                </a:solidFill>
                <a:ea typeface="Verdana" panose="020B0604030504040204" pitchFamily="34" charset="0"/>
              </a:rPr>
              <a:t>Peter’s Purpose, </a:t>
            </a:r>
            <a:r>
              <a:rPr lang="en-US" sz="3800" dirty="0">
                <a:solidFill>
                  <a:schemeClr val="bg1"/>
                </a:solidFill>
                <a:ea typeface="Verdana" panose="020B0604030504040204" pitchFamily="34" charset="0"/>
              </a:rPr>
              <a:t>2…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24AC70C-9C62-4ED8-A755-9C6C5F241630}"/>
              </a:ext>
            </a:extLst>
          </p:cNvPr>
          <p:cNvSpPr/>
          <p:nvPr/>
        </p:nvSpPr>
        <p:spPr>
          <a:xfrm>
            <a:off x="2419928" y="1600200"/>
            <a:ext cx="4319786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Peter’s Plea, 1-2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58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Words spoken by holy prophets…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1:5-11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eternal goals, spiritual growth.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1:16-21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evidence: basis of faith; word of eyewitnesses.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1:12-15, willing to undergo torture, die…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3:…14-18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endurance.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remember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prophets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3-6: </a:t>
            </a:r>
            <a:r>
              <a:rPr lang="en-US" sz="3200" i="1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reject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phonies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5: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realize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people will distort facts</a:t>
            </a:r>
            <a:endParaRPr lang="en-US" i="1" u="sng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35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Words spoken by holy prophets…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en-US" i="1" u="sng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7129B8-A6C0-42E5-BDCA-6AD1DB8DC390}"/>
              </a:ext>
            </a:extLst>
          </p:cNvPr>
          <p:cNvSpPr/>
          <p:nvPr/>
        </p:nvSpPr>
        <p:spPr>
          <a:xfrm>
            <a:off x="1542244" y="1066800"/>
            <a:ext cx="6068520" cy="1143000"/>
          </a:xfrm>
          <a:prstGeom prst="rect">
            <a:avLst/>
          </a:prstGeom>
          <a:solidFill>
            <a:schemeClr val="tx1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Word and water in Creation, </a:t>
            </a:r>
            <a:r>
              <a:rPr lang="en-US" sz="3200" dirty="0">
                <a:solidFill>
                  <a:srgbClr val="FFFF99"/>
                </a:solidFill>
              </a:rPr>
              <a:t>5</a:t>
            </a:r>
            <a:br>
              <a:rPr lang="en-US" sz="3200" dirty="0"/>
            </a:br>
            <a:r>
              <a:rPr lang="en-US" sz="3200" dirty="0">
                <a:solidFill>
                  <a:srgbClr val="CCFFFF"/>
                </a:solidFill>
              </a:rPr>
              <a:t>(the beginning)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68A3D6-98A5-4DD0-B5B0-8E45C5B1476A}"/>
              </a:ext>
            </a:extLst>
          </p:cNvPr>
          <p:cNvSpPr/>
          <p:nvPr/>
        </p:nvSpPr>
        <p:spPr>
          <a:xfrm>
            <a:off x="1542472" y="2438400"/>
            <a:ext cx="6068520" cy="1143000"/>
          </a:xfrm>
          <a:prstGeom prst="rect">
            <a:avLst/>
          </a:prstGeom>
          <a:solidFill>
            <a:schemeClr val="tx1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Word and water in Flood, </a:t>
            </a:r>
            <a:r>
              <a:rPr lang="en-US" sz="3200" dirty="0">
                <a:solidFill>
                  <a:srgbClr val="FFFF99"/>
                </a:solidFill>
              </a:rPr>
              <a:t>6</a:t>
            </a:r>
            <a:br>
              <a:rPr lang="en-US" sz="3200" dirty="0"/>
            </a:br>
            <a:r>
              <a:rPr lang="en-US" sz="3200" dirty="0">
                <a:solidFill>
                  <a:srgbClr val="CCFFFF"/>
                </a:solidFill>
              </a:rPr>
              <a:t>(end of the beginning)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A6F787-AAB9-4FD8-81E8-94AB1161C2A0}"/>
              </a:ext>
            </a:extLst>
          </p:cNvPr>
          <p:cNvSpPr/>
          <p:nvPr/>
        </p:nvSpPr>
        <p:spPr>
          <a:xfrm>
            <a:off x="1542700" y="3810000"/>
            <a:ext cx="6068520" cy="1143000"/>
          </a:xfrm>
          <a:prstGeom prst="rect">
            <a:avLst/>
          </a:prstGeom>
          <a:solidFill>
            <a:schemeClr val="tx1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Word and fire in End, </a:t>
            </a:r>
            <a:r>
              <a:rPr lang="en-US" sz="3200" dirty="0">
                <a:solidFill>
                  <a:srgbClr val="FFFF99"/>
                </a:solidFill>
              </a:rPr>
              <a:t>7</a:t>
            </a:r>
            <a:br>
              <a:rPr lang="en-US" sz="3200" dirty="0"/>
            </a:br>
            <a:r>
              <a:rPr lang="en-US" sz="3200" dirty="0">
                <a:solidFill>
                  <a:srgbClr val="CCFFFF"/>
                </a:solidFill>
              </a:rPr>
              <a:t>(beginning of the end)</a:t>
            </a:r>
          </a:p>
        </p:txBody>
      </p:sp>
    </p:spTree>
    <p:extLst>
      <p:ext uri="{BB962C8B-B14F-4D97-AF65-F5344CB8AC3E}">
        <p14:creationId xmlns:p14="http://schemas.microsoft.com/office/powerpoint/2010/main" val="54261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Words spoken by holy prophets…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3:8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–God is not bound by time.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Explains apparent delay (3-4).</a:t>
            </a:r>
          </a:p>
          <a:p>
            <a:pPr lvl="1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Does not give rule for interpreting prophecy.   If so . . 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His delay should not cause doubt, but devotion – 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Giving time for </a:t>
            </a:r>
            <a:r>
              <a:rPr lang="en-US" sz="3200" u="sng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all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to repent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(9). 	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A35D1E-4989-4D61-9DAB-BECEFC304BD0}"/>
              </a:ext>
            </a:extLst>
          </p:cNvPr>
          <p:cNvSpPr/>
          <p:nvPr/>
        </p:nvSpPr>
        <p:spPr>
          <a:xfrm>
            <a:off x="914400" y="3200400"/>
            <a:ext cx="3505200" cy="1236663"/>
          </a:xfrm>
          <a:prstGeom prst="rect">
            <a:avLst/>
          </a:prstGeom>
          <a:solidFill>
            <a:schemeClr val="tx1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8a: proves one day is 1000 years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151E24-F6E3-4A8F-8507-47FD4D568B2A}"/>
              </a:ext>
            </a:extLst>
          </p:cNvPr>
          <p:cNvSpPr/>
          <p:nvPr/>
        </p:nvSpPr>
        <p:spPr>
          <a:xfrm>
            <a:off x="4724400" y="3200400"/>
            <a:ext cx="3505200" cy="1236663"/>
          </a:xfrm>
          <a:prstGeom prst="rect">
            <a:avLst/>
          </a:prstGeom>
          <a:solidFill>
            <a:schemeClr val="tx1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8b: proves 1000 years is one day</a:t>
            </a:r>
          </a:p>
        </p:txBody>
      </p:sp>
    </p:spTree>
    <p:extLst>
      <p:ext uri="{BB962C8B-B14F-4D97-AF65-F5344CB8AC3E}">
        <p14:creationId xmlns:p14="http://schemas.microsoft.com/office/powerpoint/2010/main" val="191027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Words spoken by holy prophets…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3:9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–God is not slow; time serves His purpose.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Gn.3:15 – 4000 years</a:t>
            </a: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4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Words spoken by holy prophets…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3:10-12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–earthly life, heavens, earth – all temporary.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pass away.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Compare Mt.24:35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melt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dissolved; destroyed.</a:t>
            </a: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83E162-2A66-4DA8-96E3-1D3558ABEF71}"/>
              </a:ext>
            </a:extLst>
          </p:cNvPr>
          <p:cNvSpPr/>
          <p:nvPr/>
        </p:nvSpPr>
        <p:spPr>
          <a:xfrm>
            <a:off x="762000" y="3193473"/>
            <a:ext cx="7620000" cy="2750127"/>
          </a:xfrm>
          <a:prstGeom prst="rect">
            <a:avLst/>
          </a:prstGeom>
          <a:solidFill>
            <a:schemeClr val="tx1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3">
              <a:spcBef>
                <a:spcPts val="0"/>
              </a:spcBef>
              <a:spcAft>
                <a:spcPts val="600"/>
              </a:spcAft>
              <a:buSzPts val="1300"/>
              <a:tabLst>
                <a:tab pos="914400" algn="l"/>
              </a:tabLst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To reduce something into its components.  Of the parts of the universe, as it is broken up and destroyed in the final conflagration </a:t>
            </a:r>
            <a:r>
              <a:rPr lang="en-US" sz="3100" dirty="0">
                <a:ea typeface="Times New Roman" panose="02020603050405020304" pitchFamily="18" charset="0"/>
              </a:rPr>
              <a:t>2 Pt.3:10-12 </a:t>
            </a:r>
            <a:r>
              <a:rPr lang="en-US" dirty="0">
                <a:ea typeface="Times New Roman" panose="02020603050405020304" pitchFamily="18" charset="0"/>
              </a:rPr>
              <a:t>–BDAG.    </a:t>
            </a:r>
            <a:endParaRPr lang="en-US" sz="2000" dirty="0">
              <a:ea typeface="Times New Roman" panose="02020603050405020304" pitchFamily="18" charset="0"/>
            </a:endParaRPr>
          </a:p>
          <a:p>
            <a:pPr marL="0" marR="0" lvl="3">
              <a:spcBef>
                <a:spcPts val="0"/>
              </a:spcBef>
              <a:spcAft>
                <a:spcPts val="300"/>
              </a:spcAft>
              <a:buSzPts val="1300"/>
              <a:tabLst>
                <a:tab pos="914400" algn="l"/>
              </a:tabLst>
            </a:pPr>
            <a:r>
              <a:rPr lang="en-US" sz="3100" dirty="0">
                <a:ea typeface="Times New Roman" panose="02020603050405020304" pitchFamily="18" charset="0"/>
              </a:rPr>
              <a:t>[Used three times: 10, 11, 12.]</a:t>
            </a:r>
          </a:p>
        </p:txBody>
      </p:sp>
    </p:spTree>
    <p:extLst>
      <p:ext uri="{BB962C8B-B14F-4D97-AF65-F5344CB8AC3E}">
        <p14:creationId xmlns:p14="http://schemas.microsoft.com/office/powerpoint/2010/main" val="414088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Words spoken by holy prophets…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3:10-12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–earthly life, heavens, earth – all temporary.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pass away.  </a:t>
            </a:r>
            <a:r>
              <a:rPr lang="en-US" sz="32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Compare Mt.24:35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melt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dissolved; destroyed.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fervent heat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consumed by heat, burn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10: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9FF66"/>
                </a:solidFill>
                <a:ea typeface="Times New Roman" panose="02020603050405020304" pitchFamily="18" charset="0"/>
              </a:rPr>
              <a:t>burned up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– burn up completely…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what’s the point?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Earth days numbered</a:t>
            </a:r>
          </a:p>
          <a:p>
            <a:pPr lvl="2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99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Big bang</a:t>
            </a:r>
          </a:p>
          <a:p>
            <a:pPr lvl="3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99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Global warming </a:t>
            </a:r>
          </a:p>
          <a:p>
            <a:pPr lvl="4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99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Endangered species…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8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Words spoken by holy prophets…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3:10-12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–earthly life, heavens, earth – all temporary.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pass away.  </a:t>
            </a:r>
            <a:r>
              <a:rPr lang="en-US" sz="32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Compare Mt.24:35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melt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dissolved; destroyed.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fervent heat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consumed by heat, burn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10: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9FF66"/>
                </a:solidFill>
                <a:ea typeface="Times New Roman" panose="02020603050405020304" pitchFamily="18" charset="0"/>
              </a:rPr>
              <a:t>burned up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– burn up completely…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what’s the point?  </a:t>
            </a:r>
            <a:r>
              <a:rPr lang="en-US" sz="30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Earth days numbered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12: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heavens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on fire, dissolve;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elements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(heavenly bodies)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melt with fervent heat.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969963" lvl="2" indent="-231775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When: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day of </a:t>
            </a:r>
            <a:r>
              <a:rPr 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</a:t>
            </a:r>
            <a:r>
              <a:rPr lang="en-US" sz="29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day of </a:t>
            </a:r>
            <a:r>
              <a:rPr 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judgment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9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Words spoken by holy prophets…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10,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ASV </a:t>
            </a: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ftnt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>
                <a:solidFill>
                  <a:schemeClr val="bg1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most ancient MSS: </a:t>
            </a:r>
            <a:r>
              <a:rPr lang="en-US" sz="3200" i="1" dirty="0">
                <a:solidFill>
                  <a:srgbClr val="FFFF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discovered</a:t>
            </a:r>
            <a:r>
              <a:rPr lang="en-US" sz="3200" i="1" dirty="0">
                <a:solidFill>
                  <a:schemeClr val="bg1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{D} rating</a:t>
            </a:r>
            <a:endParaRPr lang="en-US" sz="3200" i="1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DBCC06-58CD-4079-8133-14FC787C12C6}"/>
              </a:ext>
            </a:extLst>
          </p:cNvPr>
          <p:cNvSpPr/>
          <p:nvPr/>
        </p:nvSpPr>
        <p:spPr>
          <a:xfrm>
            <a:off x="609600" y="2667000"/>
            <a:ext cx="7924800" cy="685800"/>
          </a:xfrm>
          <a:prstGeom prst="rect">
            <a:avLst/>
          </a:prstGeom>
          <a:solidFill>
            <a:schemeClr val="tx1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4" indent="-1828800" algn="ctr">
              <a:spcBef>
                <a:spcPts val="0"/>
              </a:spcBef>
              <a:spcAft>
                <a:spcPts val="300"/>
              </a:spcAft>
              <a:buSzPts val="1300"/>
              <a:tabLst>
                <a:tab pos="1143000" algn="l"/>
              </a:tabLst>
            </a:pPr>
            <a:r>
              <a:rPr lang="en-US" sz="3200" dirty="0">
                <a:ea typeface="Times New Roman" panose="02020603050405020304" pitchFamily="18" charset="0"/>
              </a:rPr>
              <a:t>What would </a:t>
            </a:r>
            <a:r>
              <a:rPr lang="en-US" sz="3200" i="1" dirty="0">
                <a:solidFill>
                  <a:srgbClr val="FFFF00"/>
                </a:solidFill>
                <a:ea typeface="Times New Roman" panose="02020603050405020304" pitchFamily="18" charset="0"/>
              </a:rPr>
              <a:t>discovered</a:t>
            </a:r>
            <a:r>
              <a:rPr lang="en-US" sz="3200" dirty="0">
                <a:ea typeface="Times New Roman" panose="02020603050405020304" pitchFamily="18" charset="0"/>
              </a:rPr>
              <a:t> mean in context?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C04957-7F5D-43F1-8234-FE826561CC11}"/>
              </a:ext>
            </a:extLst>
          </p:cNvPr>
          <p:cNvSpPr/>
          <p:nvPr/>
        </p:nvSpPr>
        <p:spPr>
          <a:xfrm>
            <a:off x="609600" y="3581400"/>
            <a:ext cx="7924800" cy="2895600"/>
          </a:xfrm>
          <a:prstGeom prst="rect">
            <a:avLst/>
          </a:prstGeom>
          <a:solidFill>
            <a:schemeClr val="tx1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900" dirty="0"/>
              <a:t>So I will break down the wall you have plastered with </a:t>
            </a:r>
            <a:r>
              <a:rPr lang="en-US" sz="2900" dirty="0" err="1"/>
              <a:t>untempered</a:t>
            </a:r>
            <a:r>
              <a:rPr lang="en-US" sz="2900" dirty="0"/>
              <a:t> mortar, and bring it down to the ground, so that its foundation will be uncovered; it will fall, and you shall be consumed in the midst of it. Then you shall know that I am the Lord</a:t>
            </a:r>
            <a:r>
              <a:rPr lang="en-US" sz="3000" dirty="0"/>
              <a:t> </a:t>
            </a:r>
            <a:r>
              <a:rPr lang="en-US" sz="2000" dirty="0"/>
              <a:t>– Ezk.13:14</a:t>
            </a:r>
            <a:endParaRPr lang="en-US" sz="3200" dirty="0">
              <a:ea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20F67C-1774-4A8B-9599-C867D7EFE907}"/>
              </a:ext>
            </a:extLst>
          </p:cNvPr>
          <p:cNvCxnSpPr>
            <a:cxnSpLocks/>
          </p:cNvCxnSpPr>
          <p:nvPr/>
        </p:nvCxnSpPr>
        <p:spPr>
          <a:xfrm>
            <a:off x="5257800" y="5040748"/>
            <a:ext cx="292330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374E4DB-8873-439C-97C5-9F794DB2879E}"/>
              </a:ext>
            </a:extLst>
          </p:cNvPr>
          <p:cNvCxnSpPr>
            <a:cxnSpLocks/>
          </p:cNvCxnSpPr>
          <p:nvPr/>
        </p:nvCxnSpPr>
        <p:spPr>
          <a:xfrm>
            <a:off x="658092" y="5486400"/>
            <a:ext cx="231370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41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5526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Brevity of life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‘come’ before Lord does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Eternity –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Pt.3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159935-A660-47F0-BEFB-E17502E49067}"/>
              </a:ext>
            </a:extLst>
          </p:cNvPr>
          <p:cNvSpPr/>
          <p:nvPr/>
        </p:nvSpPr>
        <p:spPr>
          <a:xfrm>
            <a:off x="1182256" y="2600036"/>
            <a:ext cx="6781800" cy="1025526"/>
          </a:xfrm>
          <a:prstGeom prst="rect">
            <a:avLst/>
          </a:prstGeom>
          <a:solidFill>
            <a:schemeClr val="tx1"/>
          </a:solidFill>
          <a:ln w="3175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spcBef>
                <a:spcPts val="0"/>
              </a:spcBef>
              <a:spcAft>
                <a:spcPts val="300"/>
              </a:spcAft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We prepare for the future (eternity)</a:t>
            </a:r>
            <a:b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by remembering lessons of the past.  </a:t>
            </a:r>
          </a:p>
        </p:txBody>
      </p:sp>
    </p:spTree>
    <p:extLst>
      <p:ext uri="{BB962C8B-B14F-4D97-AF65-F5344CB8AC3E}">
        <p14:creationId xmlns:p14="http://schemas.microsoft.com/office/powerpoint/2010/main" val="117665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Words spoken by holy prophets…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3:10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ASV </a:t>
            </a: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ftnt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>
                <a:solidFill>
                  <a:schemeClr val="bg1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most ancient MSS: </a:t>
            </a:r>
            <a:r>
              <a:rPr lang="en-US" sz="3200" i="1" dirty="0">
                <a:solidFill>
                  <a:srgbClr val="FFFF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discovered</a:t>
            </a:r>
            <a:r>
              <a:rPr lang="en-US" sz="3200" i="1" dirty="0">
                <a:solidFill>
                  <a:schemeClr val="bg1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{D} rating</a:t>
            </a:r>
            <a:endParaRPr lang="en-US" sz="3200" i="1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DBCC06-58CD-4079-8133-14FC787C12C6}"/>
              </a:ext>
            </a:extLst>
          </p:cNvPr>
          <p:cNvSpPr/>
          <p:nvPr/>
        </p:nvSpPr>
        <p:spPr>
          <a:xfrm>
            <a:off x="609600" y="2667000"/>
            <a:ext cx="7924800" cy="685800"/>
          </a:xfrm>
          <a:prstGeom prst="rect">
            <a:avLst/>
          </a:prstGeom>
          <a:solidFill>
            <a:schemeClr val="tx1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4" indent="-1828800" algn="ctr">
              <a:spcBef>
                <a:spcPts val="0"/>
              </a:spcBef>
              <a:spcAft>
                <a:spcPts val="300"/>
              </a:spcAft>
              <a:buSzPts val="1300"/>
              <a:tabLst>
                <a:tab pos="1143000" algn="l"/>
              </a:tabLst>
            </a:pPr>
            <a:r>
              <a:rPr lang="en-US" sz="3200" dirty="0">
                <a:ea typeface="Times New Roman" panose="02020603050405020304" pitchFamily="18" charset="0"/>
              </a:rPr>
              <a:t>What would </a:t>
            </a:r>
            <a:r>
              <a:rPr lang="en-US" sz="3200" i="1" dirty="0">
                <a:solidFill>
                  <a:srgbClr val="FFFF00"/>
                </a:solidFill>
                <a:ea typeface="Times New Roman" panose="02020603050405020304" pitchFamily="18" charset="0"/>
              </a:rPr>
              <a:t>discovered</a:t>
            </a:r>
            <a:r>
              <a:rPr lang="en-US" sz="3200" dirty="0">
                <a:ea typeface="Times New Roman" panose="02020603050405020304" pitchFamily="18" charset="0"/>
              </a:rPr>
              <a:t> mean in context?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C04957-7F5D-43F1-8234-FE826561CC11}"/>
              </a:ext>
            </a:extLst>
          </p:cNvPr>
          <p:cNvSpPr/>
          <p:nvPr/>
        </p:nvSpPr>
        <p:spPr>
          <a:xfrm>
            <a:off x="609600" y="3657600"/>
            <a:ext cx="7924800" cy="2209800"/>
          </a:xfrm>
          <a:prstGeom prst="rect">
            <a:avLst/>
          </a:prstGeom>
          <a:solidFill>
            <a:schemeClr val="tx1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/>
              <a:t>“Therefore I will make Samaria a heap of ruins in the field, Places for planting a vine-yard; I will pour down her stones into the valley, And I will uncover her foundations”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000" dirty="0"/>
              <a:t>– Mic.1:6 </a:t>
            </a:r>
            <a:endParaRPr lang="en-US" sz="2800" dirty="0">
              <a:ea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20F67C-1774-4A8B-9599-C867D7EFE907}"/>
              </a:ext>
            </a:extLst>
          </p:cNvPr>
          <p:cNvCxnSpPr>
            <a:cxnSpLocks/>
          </p:cNvCxnSpPr>
          <p:nvPr/>
        </p:nvCxnSpPr>
        <p:spPr>
          <a:xfrm>
            <a:off x="3429000" y="5525656"/>
            <a:ext cx="4191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82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Fire</a:t>
            </a:r>
          </a:p>
        </p:txBody>
      </p:sp>
      <p:pic>
        <p:nvPicPr>
          <p:cNvPr id="10" name="Content Placeholder 9" descr="A vintage photo of a city&#10;&#10;Description automatically generated">
            <a:extLst>
              <a:ext uri="{FF2B5EF4-FFF2-40B4-BE49-F238E27FC236}">
                <a16:creationId xmlns:a16="http://schemas.microsoft.com/office/drawing/2014/main" id="{DD516FDE-ED67-4CA4-A7AF-B5C94B9721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36" y="990600"/>
            <a:ext cx="7610828" cy="5211763"/>
          </a:xfrm>
        </p:spPr>
      </p:pic>
    </p:spTree>
    <p:extLst>
      <p:ext uri="{BB962C8B-B14F-4D97-AF65-F5344CB8AC3E}">
        <p14:creationId xmlns:p14="http://schemas.microsoft.com/office/powerpoint/2010/main" val="32736023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Tornado</a:t>
            </a:r>
          </a:p>
        </p:txBody>
      </p:sp>
      <p:pic>
        <p:nvPicPr>
          <p:cNvPr id="6" name="Content Placeholder 5" descr="A picture containing bird, outdoor, standing, food&#10;&#10;Description automatically generated">
            <a:extLst>
              <a:ext uri="{FF2B5EF4-FFF2-40B4-BE49-F238E27FC236}">
                <a16:creationId xmlns:a16="http://schemas.microsoft.com/office/drawing/2014/main" id="{D2B954AB-C8E7-4E6A-80D6-5040A13648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0" y="914400"/>
            <a:ext cx="8381758" cy="5486400"/>
          </a:xfrm>
        </p:spPr>
      </p:pic>
    </p:spTree>
    <p:extLst>
      <p:ext uri="{BB962C8B-B14F-4D97-AF65-F5344CB8AC3E}">
        <p14:creationId xmlns:p14="http://schemas.microsoft.com/office/powerpoint/2010/main" val="1604784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Words spoken by holy prophets…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3:13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–His promise; our </a:t>
            </a: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look for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(hope)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Col.1:5, ‘the hope which is laid up for you 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heaven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.’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Mt.6:20, ‘lay up for yourselves treasures</a:t>
            </a:r>
            <a:b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heaven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…’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039D58-7D65-4AFC-B556-32BD4E3CCA4B}"/>
              </a:ext>
            </a:extLst>
          </p:cNvPr>
          <p:cNvSpPr/>
          <p:nvPr/>
        </p:nvSpPr>
        <p:spPr>
          <a:xfrm>
            <a:off x="1295400" y="1524000"/>
            <a:ext cx="3124200" cy="1905000"/>
          </a:xfrm>
          <a:prstGeom prst="rect">
            <a:avLst/>
          </a:prstGeom>
          <a:solidFill>
            <a:schemeClr val="tx1"/>
          </a:solidFill>
          <a:ln w="3175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/>
              <a:t>2 Pt.3:13</a:t>
            </a:r>
          </a:p>
          <a:p>
            <a:pPr algn="ctr"/>
            <a:r>
              <a:rPr lang="en-US" sz="3200" dirty="0">
                <a:solidFill>
                  <a:srgbClr val="FFFF99"/>
                </a:solidFill>
              </a:rPr>
              <a:t>‘look for new heavens and</a:t>
            </a:r>
            <a:br>
              <a:rPr lang="en-US" sz="3200" dirty="0">
                <a:solidFill>
                  <a:srgbClr val="FFFF99"/>
                </a:solidFill>
              </a:rPr>
            </a:br>
            <a:r>
              <a:rPr lang="en-US" sz="3200" dirty="0">
                <a:solidFill>
                  <a:srgbClr val="FFFF99"/>
                </a:solidFill>
              </a:rPr>
              <a:t>new earth’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3F5CFC-837A-4597-A77E-C8238FBE0F7C}"/>
              </a:ext>
            </a:extLst>
          </p:cNvPr>
          <p:cNvSpPr/>
          <p:nvPr/>
        </p:nvSpPr>
        <p:spPr>
          <a:xfrm>
            <a:off x="4724400" y="1524000"/>
            <a:ext cx="3124200" cy="1905000"/>
          </a:xfrm>
          <a:prstGeom prst="rect">
            <a:avLst/>
          </a:prstGeom>
          <a:solidFill>
            <a:schemeClr val="tx1"/>
          </a:solidFill>
          <a:ln w="3175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/>
              <a:t>1 Pt.1:4</a:t>
            </a:r>
          </a:p>
          <a:p>
            <a:pPr algn="ctr"/>
            <a:r>
              <a:rPr lang="en-US" sz="3200" dirty="0">
                <a:solidFill>
                  <a:srgbClr val="FFFF99"/>
                </a:solidFill>
              </a:rPr>
              <a:t>‘inheritance …reserved in heaven for you’</a:t>
            </a:r>
          </a:p>
        </p:txBody>
      </p:sp>
    </p:spTree>
    <p:extLst>
      <p:ext uri="{BB962C8B-B14F-4D97-AF65-F5344CB8AC3E}">
        <p14:creationId xmlns:p14="http://schemas.microsoft.com/office/powerpoint/2010/main" val="190070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Words spoken by holy prophets…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3:14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–our goal: peace, without spot, blemish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3:17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–forewarned is forearmed.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Danger: being “</a:t>
            </a:r>
            <a:r>
              <a:rPr lang="en-US" sz="3200" i="1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led away</a:t>
            </a:r>
            <a:r>
              <a:rPr lang="en-US" sz="32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”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  (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Ga.2:13)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Paul’s word for Barnabas: “</a:t>
            </a:r>
            <a:r>
              <a:rPr lang="en-US" sz="31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led away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…”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“Beloved”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(v.15)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3:18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–spiritual growth is surest defense against apostasy.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51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9906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800" dirty="0">
                <a:solidFill>
                  <a:srgbClr val="CCFFFF"/>
                </a:solidFill>
                <a:ea typeface="Verdana" panose="020B0604030504040204" pitchFamily="34" charset="0"/>
              </a:rPr>
              <a:t>Peter’s Passion, </a:t>
            </a:r>
            <a:r>
              <a:rPr lang="en-US" sz="3800" dirty="0">
                <a:solidFill>
                  <a:schemeClr val="bg1"/>
                </a:solidFill>
                <a:ea typeface="Verdana" panose="020B0604030504040204" pitchFamily="34" charset="0"/>
              </a:rPr>
              <a:t>1-2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Souls of loved ones at stake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Beloved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(8, 14, 15, 17)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Love: the greatest motive.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warn loved ones of danger.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42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Souls of loved ones at stake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Beloved </a:t>
            </a:r>
            <a:r>
              <a:rPr lang="en-US" sz="28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(8, 14, 15, 17)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Now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time sensitive.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Procrastination steals souls.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‘Tomorrow’ – a thief.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3D54F3-D4D6-4324-A706-428844F50A63}"/>
              </a:ext>
            </a:extLst>
          </p:cNvPr>
          <p:cNvSpPr/>
          <p:nvPr/>
        </p:nvSpPr>
        <p:spPr>
          <a:xfrm>
            <a:off x="1611746" y="3411537"/>
            <a:ext cx="5922818" cy="1236663"/>
          </a:xfrm>
          <a:prstGeom prst="rect">
            <a:avLst/>
          </a:prstGeom>
          <a:solidFill>
            <a:schemeClr val="tx1"/>
          </a:solidFill>
          <a:ln w="3175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He planned to be all that a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Christian should be – tomorrow</a:t>
            </a:r>
          </a:p>
        </p:txBody>
      </p:sp>
    </p:spTree>
    <p:extLst>
      <p:ext uri="{BB962C8B-B14F-4D97-AF65-F5344CB8AC3E}">
        <p14:creationId xmlns:p14="http://schemas.microsoft.com/office/powerpoint/2010/main" val="10537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Souls of loved ones at stake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Beloved </a:t>
            </a:r>
            <a:r>
              <a:rPr lang="en-US" sz="28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(8, 14, 15, 17)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Now – time sensitive.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Stir up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in both epistles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enough to ‘know’; must </a:t>
            </a:r>
            <a:r>
              <a:rPr lang="en-US" sz="3200" i="1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Preparation for eternity requires action – Mt.25.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2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Souls of loved ones at stake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Beloved </a:t>
            </a:r>
            <a:r>
              <a:rPr lang="en-US" sz="28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(8, 14, 15, 17)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Now – time sensitive.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Stir up – in both epistles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Pure minds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Sincere, without hidden motives or pretense.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5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Souls of loved ones at stake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Beloved </a:t>
            </a:r>
            <a:r>
              <a:rPr lang="en-US" sz="28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(8, 14, 15, 17)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Now – time sensitive.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Stir up – in both epistles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Pure minds – sincere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Remembrance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forget things we are not passionate about.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Co.11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Mt.26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12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413263" y="990600"/>
            <a:ext cx="4319786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Peter’s Passion, 1-2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E5BA40A-03C0-4212-9AC3-0817D3603389}"/>
              </a:ext>
            </a:extLst>
          </p:cNvPr>
          <p:cNvSpPr/>
          <p:nvPr/>
        </p:nvSpPr>
        <p:spPr>
          <a:xfrm>
            <a:off x="1410856" y="1600200"/>
            <a:ext cx="6324599" cy="14478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800" dirty="0">
                <a:solidFill>
                  <a:srgbClr val="CCFFFF"/>
                </a:solidFill>
                <a:ea typeface="Verdana" panose="020B0604030504040204" pitchFamily="34" charset="0"/>
              </a:rPr>
              <a:t>Peter’s Plea, </a:t>
            </a:r>
            <a:r>
              <a:rPr lang="en-US" sz="3800" dirty="0">
                <a:solidFill>
                  <a:schemeClr val="bg1"/>
                </a:solidFill>
                <a:ea typeface="Verdana" panose="020B0604030504040204" pitchFamily="34" charset="0"/>
              </a:rPr>
              <a:t>2…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68612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3404</TotalTime>
  <Words>1070</Words>
  <Application>Microsoft Office PowerPoint</Application>
  <PresentationFormat>On-screen Show (4:3)</PresentationFormat>
  <Paragraphs>158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Abadi</vt:lpstr>
      <vt:lpstr>Arial</vt:lpstr>
      <vt:lpstr>Verdana</vt:lpstr>
      <vt:lpstr>Wingdings</vt:lpstr>
      <vt:lpstr>1_Default Design</vt:lpstr>
      <vt:lpstr>PowerPoint Presentation</vt:lpstr>
      <vt:lpstr>Brevity of life</vt:lpstr>
      <vt:lpstr>PowerPoint Presentation</vt:lpstr>
      <vt:lpstr>Souls of loved ones at stake</vt:lpstr>
      <vt:lpstr>Souls of loved ones at stake</vt:lpstr>
      <vt:lpstr>Souls of loved ones at stake</vt:lpstr>
      <vt:lpstr>Souls of loved ones at stake</vt:lpstr>
      <vt:lpstr>Souls of loved ones at stake</vt:lpstr>
      <vt:lpstr>PowerPoint Presentation</vt:lpstr>
      <vt:lpstr>1-2nd epistles remind and repeat</vt:lpstr>
      <vt:lpstr>PowerPoint Presentation</vt:lpstr>
      <vt:lpstr>Words spoken by holy prophets…</vt:lpstr>
      <vt:lpstr>Words spoken by holy prophets…</vt:lpstr>
      <vt:lpstr>Words spoken by holy prophets…</vt:lpstr>
      <vt:lpstr>Words spoken by holy prophets…</vt:lpstr>
      <vt:lpstr>Words spoken by holy prophets…</vt:lpstr>
      <vt:lpstr>Words spoken by holy prophets…</vt:lpstr>
      <vt:lpstr>Words spoken by holy prophets…</vt:lpstr>
      <vt:lpstr>Words spoken by holy prophets…</vt:lpstr>
      <vt:lpstr>Words spoken by holy prophets…</vt:lpstr>
      <vt:lpstr>Fire</vt:lpstr>
      <vt:lpstr>Tornado</vt:lpstr>
      <vt:lpstr>Words spoken by holy prophets…</vt:lpstr>
      <vt:lpstr>Words spoken by holy prophets…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237</cp:revision>
  <dcterms:created xsi:type="dcterms:W3CDTF">2006-09-18T21:36:30Z</dcterms:created>
  <dcterms:modified xsi:type="dcterms:W3CDTF">2020-01-07T01:39:56Z</dcterms:modified>
</cp:coreProperties>
</file>