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0"/>
  </p:notesMasterIdLst>
  <p:sldIdLst>
    <p:sldId id="434" r:id="rId2"/>
    <p:sldId id="546" r:id="rId3"/>
    <p:sldId id="547" r:id="rId4"/>
    <p:sldId id="562" r:id="rId5"/>
    <p:sldId id="386" r:id="rId6"/>
    <p:sldId id="560" r:id="rId7"/>
    <p:sldId id="558" r:id="rId8"/>
    <p:sldId id="559" r:id="rId9"/>
    <p:sldId id="563" r:id="rId10"/>
    <p:sldId id="549" r:id="rId11"/>
    <p:sldId id="551" r:id="rId12"/>
    <p:sldId id="552" r:id="rId13"/>
    <p:sldId id="553" r:id="rId14"/>
    <p:sldId id="554" r:id="rId15"/>
    <p:sldId id="557" r:id="rId16"/>
    <p:sldId id="555" r:id="rId17"/>
    <p:sldId id="556" r:id="rId18"/>
    <p:sldId id="56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CCECFF"/>
    <a:srgbClr val="FFFFCC"/>
    <a:srgbClr val="A50021"/>
    <a:srgbClr val="003300"/>
    <a:srgbClr val="CCFFFF"/>
    <a:srgbClr val="66CCFF"/>
    <a:srgbClr val="99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5510" autoAdjust="0"/>
    <p:restoredTop sz="94660"/>
  </p:normalViewPr>
  <p:slideViewPr>
    <p:cSldViewPr>
      <p:cViewPr varScale="1">
        <p:scale>
          <a:sx n="83" d="100"/>
          <a:sy n="83" d="100"/>
        </p:scale>
        <p:origin x="84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7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8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2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1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0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4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3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0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DEC1DF-FA2C-4BD2-B94E-3A5952770D63}"/>
              </a:ext>
            </a:extLst>
          </p:cNvPr>
          <p:cNvSpPr/>
          <p:nvPr/>
        </p:nvSpPr>
        <p:spPr>
          <a:xfrm>
            <a:off x="937728" y="1069112"/>
            <a:ext cx="7273404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The Pursuit Of Happiness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Psalm 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42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108296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</a:t>
            </a:r>
            <a:endParaRPr lang="en-US" sz="36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219200"/>
            <a:ext cx="8458200" cy="5105400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Studying Scripture brings strength…</a:t>
            </a:r>
          </a:p>
          <a:p>
            <a:pPr marL="400050" lvl="1" indent="-400050" algn="ctr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V.1,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does NOT; </a:t>
            </a: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v.2,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 he does . . .</a:t>
            </a:r>
          </a:p>
          <a:p>
            <a:pPr marL="800100" lvl="2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381000" y="2514600"/>
            <a:ext cx="4114800" cy="2743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Delight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 in God’s law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Not just study, but obedience.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Mt.19.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Ps.42:1-4.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7C737-D5CA-4C62-A191-D851921F9970}"/>
              </a:ext>
            </a:extLst>
          </p:cNvPr>
          <p:cNvSpPr/>
          <p:nvPr/>
        </p:nvSpPr>
        <p:spPr bwMode="auto">
          <a:xfrm>
            <a:off x="4648200" y="2514600"/>
            <a:ext cx="4114800" cy="2743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Meditate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Growl, mutter… speak in low tones.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‘The man’ (v.1)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Day - Night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B818E1-005A-41C6-A020-D1929D926232}"/>
              </a:ext>
            </a:extLst>
          </p:cNvPr>
          <p:cNvSpPr/>
          <p:nvPr/>
        </p:nvSpPr>
        <p:spPr bwMode="auto">
          <a:xfrm>
            <a:off x="635999" y="5486400"/>
            <a:ext cx="2514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Analyze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5CB0FB-7283-479A-932F-B5A5CED81513}"/>
              </a:ext>
            </a:extLst>
          </p:cNvPr>
          <p:cNvSpPr/>
          <p:nvPr/>
        </p:nvSpPr>
        <p:spPr bwMode="auto">
          <a:xfrm>
            <a:off x="3318765" y="5486400"/>
            <a:ext cx="2514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Memorize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11369F-7F43-4815-B641-EAD0F0B55439}"/>
              </a:ext>
            </a:extLst>
          </p:cNvPr>
          <p:cNvSpPr/>
          <p:nvPr/>
        </p:nvSpPr>
        <p:spPr bwMode="auto">
          <a:xfrm>
            <a:off x="6001531" y="5486400"/>
            <a:ext cx="2514600" cy="914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Personalize</a:t>
            </a:r>
          </a:p>
        </p:txBody>
      </p:sp>
    </p:spTree>
    <p:extLst>
      <p:ext uri="{BB962C8B-B14F-4D97-AF65-F5344CB8AC3E}">
        <p14:creationId xmlns:p14="http://schemas.microsoft.com/office/powerpoint/2010/main" val="2695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1311560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24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Expects – </a:t>
            </a:r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 tree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447800"/>
            <a:ext cx="8458200" cy="5105400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‘By rivers’ –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([irrigation] channels).</a:t>
            </a:r>
          </a:p>
          <a:p>
            <a:pPr marL="630238" lvl="1" indent="-230188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K.18:5.   Ps.52:8.   Ps.92:12-14.   Ga.5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0005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indent="-230188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Root … Fruit … Leaf: not wither </a:t>
            </a:r>
          </a:p>
          <a:p>
            <a:pPr marL="630238" lvl="1" indent="-2301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Planted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(nutrients)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Water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(means)</a:t>
            </a:r>
          </a:p>
          <a:p>
            <a:pPr marL="103028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Ep.3:17.</a:t>
            </a:r>
          </a:p>
          <a:p>
            <a:pPr marL="800100" lvl="2" indent="-80010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4318839" y="5071736"/>
            <a:ext cx="4367961" cy="114299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Law – meditation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Consistent, steady life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45B4D6-ACAB-4D0D-B38F-EE9DDA59CD24}"/>
              </a:ext>
            </a:extLst>
          </p:cNvPr>
          <p:cNvSpPr/>
          <p:nvPr/>
        </p:nvSpPr>
        <p:spPr>
          <a:xfrm>
            <a:off x="1423240" y="2667000"/>
            <a:ext cx="6297521" cy="1142996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 brook is to a tree what Word</a:t>
            </a:r>
            <a:br>
              <a:rPr lang="en-US" sz="3200" dirty="0"/>
            </a:br>
            <a:r>
              <a:rPr lang="en-US" sz="3200" dirty="0"/>
              <a:t>is to one who meditates on it.</a:t>
            </a:r>
          </a:p>
        </p:txBody>
      </p:sp>
    </p:spTree>
    <p:extLst>
      <p:ext uri="{BB962C8B-B14F-4D97-AF65-F5344CB8AC3E}">
        <p14:creationId xmlns:p14="http://schemas.microsoft.com/office/powerpoint/2010/main" val="186990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1311560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24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Expects – </a:t>
            </a:r>
            <a:r>
              <a:rPr lang="en-US" sz="24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</a:t>
            </a:r>
            <a:b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 tree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524000"/>
            <a:ext cx="8458200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Prospers (thrives): not by skin of his teeth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Tale of two ships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457200" y="2895600"/>
            <a:ext cx="3962400" cy="1828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>
                <a:solidFill>
                  <a:srgbClr val="CCECFF"/>
                </a:solidFill>
              </a:rPr>
              <a:t>Solomon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1 K.9:…26-28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Grew rich; left God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4809DF-9E4E-4971-8D8C-DDB18283F959}"/>
              </a:ext>
            </a:extLst>
          </p:cNvPr>
          <p:cNvSpPr/>
          <p:nvPr/>
        </p:nvSpPr>
        <p:spPr bwMode="auto">
          <a:xfrm>
            <a:off x="4724400" y="2895600"/>
            <a:ext cx="3962400" cy="1828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>
                <a:solidFill>
                  <a:srgbClr val="CCECFF"/>
                </a:solidFill>
              </a:rPr>
              <a:t>Jehoshaphat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1 K.22:48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</a:rPr>
              <a:t>Shipwreck; blessing</a:t>
            </a:r>
          </a:p>
        </p:txBody>
      </p:sp>
    </p:spTree>
    <p:extLst>
      <p:ext uri="{BB962C8B-B14F-4D97-AF65-F5344CB8AC3E}">
        <p14:creationId xmlns:p14="http://schemas.microsoft.com/office/powerpoint/2010/main" val="413036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1768463" y="646545"/>
            <a:ext cx="5620928" cy="572655"/>
          </a:xfrm>
          <a:prstGeom prst="rect">
            <a:avLst/>
          </a:prstGeom>
          <a:solidFill>
            <a:srgbClr val="000066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I. The Righteous Man, 1-3 (6)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13214-D33F-45C4-9038-60D07C31D1E3}"/>
              </a:ext>
            </a:extLst>
          </p:cNvPr>
          <p:cNvSpPr/>
          <p:nvPr/>
        </p:nvSpPr>
        <p:spPr>
          <a:xfrm>
            <a:off x="1765002" y="1408545"/>
            <a:ext cx="5620928" cy="1258455"/>
          </a:xfrm>
          <a:prstGeom prst="rect">
            <a:avLst/>
          </a:prstGeom>
          <a:solidFill>
            <a:srgbClr val="000066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Ungodly Man,</a:t>
            </a:r>
            <a:b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4-6</a:t>
            </a:r>
          </a:p>
        </p:txBody>
      </p:sp>
    </p:spTree>
    <p:extLst>
      <p:ext uri="{BB962C8B-B14F-4D97-AF65-F5344CB8AC3E}">
        <p14:creationId xmlns:p14="http://schemas.microsoft.com/office/powerpoint/2010/main" val="403367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075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comparison,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Life chaff blowing in wind.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Moves a lot – one sin to another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Chaff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worth; wasted life (Lk.15).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root, no fruit… (Ro.6:21; Jd.12)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comfort (only attached to wheat).  Gn.6; 19…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End: (v.4).  Mt.3:12.  </a:t>
            </a: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7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075"/>
            <a:ext cx="8229600" cy="1059925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comparison, 4</a:t>
            </a:r>
            <a:b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Condemnation,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295400"/>
            <a:ext cx="8458200" cy="5257800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Hb.10:27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‘Ungodly’ (wicked) will not stand in judgment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Those who shun company of righteous on earth are justly separated from them in eternity (Num.16)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7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5567"/>
            <a:ext cx="8229600" cy="131156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comparison, 4</a:t>
            </a:r>
            <a:b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condemnation, 5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contrast,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524000"/>
            <a:ext cx="8458200" cy="5029200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 knows (approves, watches over) way of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righteous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Way of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ungodly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will perish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‘Our way’ determines our destiny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One way leads to life (Jn.14:6)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comparison, 4</a:t>
            </a:r>
            <a:b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condemnation, 5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contrast, 6</a:t>
            </a:r>
          </a:p>
        </p:txBody>
      </p:sp>
      <p:pic>
        <p:nvPicPr>
          <p:cNvPr id="5" name="Content Placeholder 4" descr="A tree on a dirt road&#10;&#10;Description automatically generated">
            <a:extLst>
              <a:ext uri="{FF2B5EF4-FFF2-40B4-BE49-F238E27FC236}">
                <a16:creationId xmlns:a16="http://schemas.microsoft.com/office/drawing/2014/main" id="{CE4DDAE5-8ED2-486F-8DBC-6DC779DEEF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73" y="1447800"/>
            <a:ext cx="2804885" cy="186875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5F3A77-7FFE-4D24-B34D-3F54D06524FD}"/>
              </a:ext>
            </a:extLst>
          </p:cNvPr>
          <p:cNvSpPr/>
          <p:nvPr/>
        </p:nvSpPr>
        <p:spPr>
          <a:xfrm>
            <a:off x="304800" y="3541446"/>
            <a:ext cx="8534400" cy="3164154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ECFF"/>
                </a:solidFill>
              </a:rPr>
              <a:t>Our destiny is determined by</a:t>
            </a:r>
            <a:br>
              <a:rPr lang="en-US" sz="3200" dirty="0">
                <a:solidFill>
                  <a:srgbClr val="CCECFF"/>
                </a:solidFill>
              </a:rPr>
            </a:br>
            <a:r>
              <a:rPr lang="en-US" sz="3200" dirty="0">
                <a:solidFill>
                  <a:srgbClr val="CCECFF"/>
                </a:solidFill>
              </a:rPr>
              <a:t>our response to different . . .</a:t>
            </a:r>
          </a:p>
          <a:p>
            <a:r>
              <a:rPr lang="en-US" sz="2400" dirty="0">
                <a:solidFill>
                  <a:srgbClr val="FFFF00"/>
                </a:solidFill>
              </a:rPr>
              <a:t>1. </a:t>
            </a:r>
            <a:r>
              <a:rPr lang="en-US" sz="3200" dirty="0">
                <a:solidFill>
                  <a:srgbClr val="92D050"/>
                </a:solidFill>
              </a:rPr>
              <a:t>Associations.   </a:t>
            </a:r>
            <a:r>
              <a:rPr lang="en-US" sz="3100" dirty="0"/>
              <a:t>Chaff thrown to wind.</a:t>
            </a:r>
          </a:p>
          <a:p>
            <a:r>
              <a:rPr lang="en-US" sz="2400" dirty="0">
                <a:solidFill>
                  <a:srgbClr val="FFFF00"/>
                </a:solidFill>
              </a:rPr>
              <a:t>2. </a:t>
            </a:r>
            <a:r>
              <a:rPr lang="en-US" sz="3200" dirty="0">
                <a:solidFill>
                  <a:srgbClr val="92D050"/>
                </a:solidFill>
              </a:rPr>
              <a:t>Views of the Law.   </a:t>
            </a:r>
            <a:r>
              <a:rPr lang="en-US" sz="3100" dirty="0"/>
              <a:t>Love it or loathe it.</a:t>
            </a:r>
          </a:p>
          <a:p>
            <a:r>
              <a:rPr lang="en-US" sz="2400" dirty="0">
                <a:solidFill>
                  <a:srgbClr val="FFFF00"/>
                </a:solidFill>
              </a:rPr>
              <a:t>3. </a:t>
            </a:r>
            <a:r>
              <a:rPr lang="en-US" sz="3200" dirty="0">
                <a:solidFill>
                  <a:srgbClr val="92D050"/>
                </a:solidFill>
              </a:rPr>
              <a:t>Lives.   </a:t>
            </a:r>
            <a:r>
              <a:rPr lang="en-US" sz="3100" dirty="0"/>
              <a:t>Either </a:t>
            </a:r>
            <a:r>
              <a:rPr lang="en-US" sz="3100" u="sng" dirty="0"/>
              <a:t>in</a:t>
            </a:r>
            <a:r>
              <a:rPr lang="en-US" sz="3100" dirty="0"/>
              <a:t> world or </a:t>
            </a:r>
            <a:r>
              <a:rPr lang="en-US" sz="3100" u="sng" dirty="0"/>
              <a:t>of</a:t>
            </a:r>
            <a:r>
              <a:rPr lang="en-US" sz="3100" dirty="0"/>
              <a:t> world.  </a:t>
            </a:r>
          </a:p>
          <a:p>
            <a:r>
              <a:rPr lang="en-US" sz="2400" dirty="0">
                <a:solidFill>
                  <a:srgbClr val="FFFF00"/>
                </a:solidFill>
              </a:rPr>
              <a:t>4. </a:t>
            </a:r>
            <a:r>
              <a:rPr lang="en-US" sz="3200" dirty="0">
                <a:solidFill>
                  <a:srgbClr val="92D050"/>
                </a:solidFill>
              </a:rPr>
              <a:t>Relationship to God. </a:t>
            </a:r>
            <a:r>
              <a:rPr lang="en-US" sz="3200" dirty="0"/>
              <a:t>  </a:t>
            </a:r>
            <a:r>
              <a:rPr lang="en-US" sz="3100" dirty="0"/>
              <a:t>1, blessed; 6, perish.</a:t>
            </a:r>
          </a:p>
        </p:txBody>
      </p:sp>
    </p:spTree>
    <p:extLst>
      <p:ext uri="{BB962C8B-B14F-4D97-AF65-F5344CB8AC3E}">
        <p14:creationId xmlns:p14="http://schemas.microsoft.com/office/powerpoint/2010/main" val="39827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66800"/>
            <a:ext cx="8458200" cy="5486400"/>
          </a:xfrm>
        </p:spPr>
        <p:txBody>
          <a:bodyPr/>
          <a:lstStyle/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Who has our ear?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like?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do we spend our time?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do we want to end?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does God want us to do?</a:t>
            </a: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73C6D3-3681-41B6-9B6A-D1486681170F}"/>
              </a:ext>
            </a:extLst>
          </p:cNvPr>
          <p:cNvSpPr/>
          <p:nvPr/>
        </p:nvSpPr>
        <p:spPr>
          <a:xfrm>
            <a:off x="522767" y="4495800"/>
            <a:ext cx="1752600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Mt.7:23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0FB60-8544-4BCA-A297-A396353101DD}"/>
              </a:ext>
            </a:extLst>
          </p:cNvPr>
          <p:cNvSpPr/>
          <p:nvPr/>
        </p:nvSpPr>
        <p:spPr>
          <a:xfrm>
            <a:off x="6889899" y="4495800"/>
            <a:ext cx="1752600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Mt.25:12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78BC5-1B6E-4A27-A3EB-E758A7650C96}"/>
              </a:ext>
            </a:extLst>
          </p:cNvPr>
          <p:cNvSpPr/>
          <p:nvPr/>
        </p:nvSpPr>
        <p:spPr>
          <a:xfrm>
            <a:off x="2305305" y="4495800"/>
            <a:ext cx="4545793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“I never knew you…”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21204-425B-48CA-AFCF-DAFEFFD528C3}"/>
              </a:ext>
            </a:extLst>
          </p:cNvPr>
          <p:cNvSpPr/>
          <p:nvPr/>
        </p:nvSpPr>
        <p:spPr>
          <a:xfrm>
            <a:off x="2309035" y="5422602"/>
            <a:ext cx="4545793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Close does not count</a:t>
            </a:r>
          </a:p>
        </p:txBody>
      </p:sp>
    </p:spTree>
    <p:extLst>
      <p:ext uri="{BB962C8B-B14F-4D97-AF65-F5344CB8AC3E}">
        <p14:creationId xmlns:p14="http://schemas.microsoft.com/office/powerpoint/2010/main" val="23260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14400"/>
            <a:ext cx="8458200" cy="5638800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Twenty-six beatitudes in Psalms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Ps.1 begins with blessing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Ps.2 concludes with blessing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 of Psalm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66800"/>
            <a:ext cx="8458200" cy="5486400"/>
          </a:xfrm>
        </p:spPr>
        <p:txBody>
          <a:bodyPr/>
          <a:lstStyle/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  </a:t>
            </a:r>
            <a:r>
              <a:rPr lang="en-US" dirty="0">
                <a:solidFill>
                  <a:srgbClr val="CCECFF"/>
                </a:solidFill>
              </a:rPr>
              <a:t>A   The way of blessedness, </a:t>
            </a:r>
            <a:r>
              <a:rPr lang="en-US" dirty="0">
                <a:solidFill>
                  <a:srgbClr val="FFFFFF"/>
                </a:solidFill>
              </a:rPr>
              <a:t>1</a:t>
            </a:r>
          </a:p>
          <a:p>
            <a:pPr marL="0" lvl="0" indent="0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  <a:tabLst>
                <a:tab pos="1765300" algn="l"/>
              </a:tabLst>
            </a:pPr>
            <a:r>
              <a:rPr lang="en-US" dirty="0">
                <a:solidFill>
                  <a:srgbClr val="FFFFFF"/>
                </a:solidFill>
              </a:rPr>
              <a:t>           </a:t>
            </a:r>
            <a:r>
              <a:rPr lang="en-US" dirty="0">
                <a:solidFill>
                  <a:srgbClr val="FFFF00"/>
                </a:solidFill>
              </a:rPr>
              <a:t>B   Endurance in Lord’s law, </a:t>
            </a:r>
            <a:r>
              <a:rPr lang="en-US" dirty="0">
                <a:solidFill>
                  <a:srgbClr val="FFFFFF"/>
                </a:solidFill>
              </a:rPr>
              <a:t>2</a:t>
            </a:r>
          </a:p>
          <a:p>
            <a:pPr marL="0" lvl="0" indent="0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solidFill>
                  <a:srgbClr val="92D050"/>
                </a:solidFill>
              </a:rPr>
              <a:t>                 C    Enduring fruit tree, </a:t>
            </a:r>
            <a:r>
              <a:rPr lang="en-US" dirty="0">
                <a:solidFill>
                  <a:srgbClr val="FFFFFF"/>
                </a:solidFill>
              </a:rPr>
              <a:t>3</a:t>
            </a:r>
          </a:p>
          <a:p>
            <a:pPr marL="0" lvl="0" indent="0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solidFill>
                  <a:srgbClr val="FFFFFF"/>
                </a:solidFill>
              </a:rPr>
              <a:t>                 </a:t>
            </a:r>
            <a:r>
              <a:rPr lang="en-US" dirty="0">
                <a:solidFill>
                  <a:srgbClr val="92D050"/>
                </a:solidFill>
              </a:rPr>
              <a:t>C</a:t>
            </a:r>
            <a:r>
              <a:rPr lang="en-US" dirty="0">
                <a:solidFill>
                  <a:srgbClr val="92D050"/>
                </a:solidFill>
                <a:latin typeface="Calibri" pitchFamily="34" charset="0"/>
              </a:rPr>
              <a:t>’    </a:t>
            </a:r>
            <a:r>
              <a:rPr lang="en-US" dirty="0">
                <a:solidFill>
                  <a:srgbClr val="92D050"/>
                </a:solidFill>
              </a:rPr>
              <a:t>Excluded chaff, </a:t>
            </a:r>
            <a:r>
              <a:rPr lang="en-US" dirty="0">
                <a:solidFill>
                  <a:srgbClr val="FFFFFF"/>
                </a:solidFill>
              </a:rPr>
              <a:t>4</a:t>
            </a:r>
          </a:p>
          <a:p>
            <a:pPr marL="0" lvl="0" indent="0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  <a:tabLst>
                <a:tab pos="1087438" algn="l"/>
                <a:tab pos="1765300" algn="l"/>
              </a:tabLst>
            </a:pPr>
            <a:r>
              <a:rPr lang="en-US" dirty="0">
                <a:solidFill>
                  <a:srgbClr val="FFFFFF"/>
                </a:solidFill>
              </a:rPr>
              <a:t>          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</a:rPr>
              <a:t>’</a:t>
            </a:r>
            <a:r>
              <a:rPr lang="en-US" dirty="0">
                <a:solidFill>
                  <a:srgbClr val="FFFF00"/>
                </a:solidFill>
              </a:rPr>
              <a:t>  Not standing in judgment, </a:t>
            </a:r>
            <a:r>
              <a:rPr lang="en-US" dirty="0">
                <a:solidFill>
                  <a:srgbClr val="FFFFFF"/>
                </a:solidFill>
              </a:rPr>
              <a:t>5</a:t>
            </a:r>
          </a:p>
          <a:p>
            <a:pPr marL="0" lvl="0" indent="0" eaLnBrk="0" hangingPunct="0">
              <a:buClr>
                <a:srgbClr val="00007D"/>
              </a:buClr>
              <a:buSzPct val="75000"/>
              <a:buNone/>
              <a:tabLst>
                <a:tab pos="1198563" algn="l"/>
                <a:tab pos="1765300" algn="l"/>
              </a:tabLst>
            </a:pPr>
            <a:r>
              <a:rPr lang="en-US" dirty="0">
                <a:solidFill>
                  <a:srgbClr val="FFFFFF"/>
                </a:solidFill>
              </a:rPr>
              <a:t>  </a:t>
            </a:r>
            <a:r>
              <a:rPr lang="en-US" dirty="0">
                <a:solidFill>
                  <a:srgbClr val="CCECFF"/>
                </a:solidFill>
              </a:rPr>
              <a:t>A</a:t>
            </a:r>
            <a:r>
              <a:rPr lang="en-US" dirty="0">
                <a:solidFill>
                  <a:srgbClr val="CCECFF"/>
                </a:solidFill>
                <a:latin typeface="Calibri" pitchFamily="34" charset="0"/>
              </a:rPr>
              <a:t>’</a:t>
            </a:r>
            <a:r>
              <a:rPr lang="en-US" dirty="0">
                <a:solidFill>
                  <a:srgbClr val="CCECFF"/>
                </a:solidFill>
              </a:rPr>
              <a:t>  The way of perishing, </a:t>
            </a:r>
            <a:r>
              <a:rPr lang="en-US" dirty="0">
                <a:solidFill>
                  <a:srgbClr val="FFFFFF"/>
                </a:solidFill>
              </a:rPr>
              <a:t>6  </a:t>
            </a: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2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66800"/>
            <a:ext cx="8458200" cy="5486400"/>
          </a:xfrm>
        </p:spPr>
        <p:txBody>
          <a:bodyPr/>
          <a:lstStyle/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Who has our ear?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like?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do we spend our time?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do we want to end?</a:t>
            </a:r>
          </a:p>
          <a:p>
            <a:pPr marL="0" lvl="0" indent="0" defTabSz="1198563" eaLnBrk="0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does God want us to do?</a:t>
            </a: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1768463" y="646545"/>
            <a:ext cx="5620928" cy="1258455"/>
          </a:xfrm>
          <a:prstGeom prst="rect">
            <a:avLst/>
          </a:prstGeom>
          <a:solidFill>
            <a:srgbClr val="000066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Righteous Man,</a:t>
            </a:r>
            <a:b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1-3 (6)</a:t>
            </a:r>
          </a:p>
        </p:txBody>
      </p:sp>
    </p:spTree>
    <p:extLst>
      <p:ext uri="{BB962C8B-B14F-4D97-AF65-F5344CB8AC3E}">
        <p14:creationId xmlns:p14="http://schemas.microsoft.com/office/powerpoint/2010/main" val="116515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Blessed!</a:t>
            </a:r>
            <a:endParaRPr lang="en-US" sz="36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230188" indent="-230188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 is he blessed?  He does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. . .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745369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Walk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521F23-E13F-4158-8C17-1FAE91379E84}"/>
              </a:ext>
            </a:extLst>
          </p:cNvPr>
          <p:cNvSpPr/>
          <p:nvPr/>
        </p:nvSpPr>
        <p:spPr bwMode="auto">
          <a:xfrm>
            <a:off x="2514600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Stand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85AA4-2D18-40A5-AE7E-95B98DAFEB72}"/>
              </a:ext>
            </a:extLst>
          </p:cNvPr>
          <p:cNvSpPr/>
          <p:nvPr/>
        </p:nvSpPr>
        <p:spPr bwMode="auto">
          <a:xfrm>
            <a:off x="4285672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52603-93E8-4032-93AF-0DF9F4E1DD22}"/>
              </a:ext>
            </a:extLst>
          </p:cNvPr>
          <p:cNvSpPr/>
          <p:nvPr/>
        </p:nvSpPr>
        <p:spPr bwMode="auto">
          <a:xfrm>
            <a:off x="6098169" y="1447800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} conduct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AEEE5C-FE99-4D5B-AB74-C1FD7C4A6519}"/>
              </a:ext>
            </a:extLst>
          </p:cNvPr>
          <p:cNvSpPr/>
          <p:nvPr/>
        </p:nvSpPr>
        <p:spPr bwMode="auto">
          <a:xfrm>
            <a:off x="743528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Counsel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1E3D2D-0BB4-4383-9DBD-89C88746CF88}"/>
              </a:ext>
            </a:extLst>
          </p:cNvPr>
          <p:cNvSpPr/>
          <p:nvPr/>
        </p:nvSpPr>
        <p:spPr bwMode="auto">
          <a:xfrm>
            <a:off x="2512759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Path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7B1AC2-1860-44EC-BBD6-A0BA030BE733}"/>
              </a:ext>
            </a:extLst>
          </p:cNvPr>
          <p:cNvSpPr/>
          <p:nvPr/>
        </p:nvSpPr>
        <p:spPr bwMode="auto">
          <a:xfrm>
            <a:off x="4283831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Seat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55A1FD-67D1-40A8-8DDA-CCCBD7C6AA3F}"/>
              </a:ext>
            </a:extLst>
          </p:cNvPr>
          <p:cNvSpPr/>
          <p:nvPr/>
        </p:nvSpPr>
        <p:spPr bwMode="auto">
          <a:xfrm>
            <a:off x="6096328" y="2173075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} choices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B04BA7-F884-435C-8AEC-3C0355EDFD53}"/>
              </a:ext>
            </a:extLst>
          </p:cNvPr>
          <p:cNvSpPr/>
          <p:nvPr/>
        </p:nvSpPr>
        <p:spPr bwMode="auto">
          <a:xfrm>
            <a:off x="743528" y="2907367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Wicked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8B6B3-1BC3-4419-9C9E-2C3EB11AA7CE}"/>
              </a:ext>
            </a:extLst>
          </p:cNvPr>
          <p:cNvSpPr/>
          <p:nvPr/>
        </p:nvSpPr>
        <p:spPr bwMode="auto">
          <a:xfrm>
            <a:off x="2512759" y="2907367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Sinners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EA4E5D-954D-4E28-8B6A-D7C0DC350235}"/>
              </a:ext>
            </a:extLst>
          </p:cNvPr>
          <p:cNvSpPr/>
          <p:nvPr/>
        </p:nvSpPr>
        <p:spPr bwMode="auto">
          <a:xfrm>
            <a:off x="4283831" y="2907367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Scornful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0017B0-6037-495E-90ED-40D1A369ED10}"/>
              </a:ext>
            </a:extLst>
          </p:cNvPr>
          <p:cNvSpPr/>
          <p:nvPr/>
        </p:nvSpPr>
        <p:spPr bwMode="auto">
          <a:xfrm>
            <a:off x="6096328" y="2907367"/>
            <a:ext cx="2304144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} company</a:t>
            </a:r>
          </a:p>
        </p:txBody>
      </p:sp>
    </p:spTree>
    <p:extLst>
      <p:ext uri="{BB962C8B-B14F-4D97-AF65-F5344CB8AC3E}">
        <p14:creationId xmlns:p14="http://schemas.microsoft.com/office/powerpoint/2010/main" val="308358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Blessed!</a:t>
            </a:r>
            <a:endParaRPr lang="en-US" sz="36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230188" indent="-230188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excludes (does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. . .)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avoids . . . </a:t>
            </a:r>
          </a:p>
          <a:p>
            <a:pPr marL="230188" lvl="0" indent="-2301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Walking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(council of wicked): practical atheist; rejects advice…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not </a:t>
            </a:r>
            <a:r>
              <a:rPr lang="en-US" sz="3000" u="sng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listen</a:t>
            </a:r>
            <a:r>
              <a:rPr lang="en-US" sz="300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to them</a:t>
            </a: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Standing: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way of life; choices.  1 Pt.4:3-4.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not </a:t>
            </a:r>
            <a:r>
              <a:rPr lang="en-US" sz="3000" u="sng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live</a:t>
            </a:r>
            <a:r>
              <a:rPr lang="en-US" sz="300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u="sng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like</a:t>
            </a:r>
            <a:r>
              <a:rPr lang="en-US" sz="300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them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Sitting: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fellowship.  1 Co.15:33; Gn.19:14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not </a:t>
            </a:r>
            <a:r>
              <a:rPr lang="en-US" u="sng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linger</a:t>
            </a:r>
            <a:r>
              <a:rPr lang="en-US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with them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745369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Walk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521F23-E13F-4158-8C17-1FAE91379E84}"/>
              </a:ext>
            </a:extLst>
          </p:cNvPr>
          <p:cNvSpPr/>
          <p:nvPr/>
        </p:nvSpPr>
        <p:spPr bwMode="auto">
          <a:xfrm>
            <a:off x="2514600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Stand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85AA4-2D18-40A5-AE7E-95B98DAFEB72}"/>
              </a:ext>
            </a:extLst>
          </p:cNvPr>
          <p:cNvSpPr/>
          <p:nvPr/>
        </p:nvSpPr>
        <p:spPr bwMode="auto">
          <a:xfrm>
            <a:off x="4285672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52603-93E8-4032-93AF-0DF9F4E1DD22}"/>
              </a:ext>
            </a:extLst>
          </p:cNvPr>
          <p:cNvSpPr/>
          <p:nvPr/>
        </p:nvSpPr>
        <p:spPr bwMode="auto">
          <a:xfrm>
            <a:off x="6098169" y="1447800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} conduct</a:t>
            </a:r>
          </a:p>
        </p:txBody>
      </p:sp>
    </p:spTree>
    <p:extLst>
      <p:ext uri="{BB962C8B-B14F-4D97-AF65-F5344CB8AC3E}">
        <p14:creationId xmlns:p14="http://schemas.microsoft.com/office/powerpoint/2010/main" val="31726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Blessed!</a:t>
            </a:r>
            <a:endParaRPr lang="en-US" sz="36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62000"/>
            <a:ext cx="8458200" cy="5638800"/>
          </a:xfrm>
        </p:spPr>
        <p:txBody>
          <a:bodyPr/>
          <a:lstStyle/>
          <a:p>
            <a:pPr marL="230188" indent="-230188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excludes . . .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Counsel: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thinking, advice, purpose  (Ps.33:10)</a:t>
            </a: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Path: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way of life, behavior  (Prov.1:15)</a:t>
            </a: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Seat: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influence, assembly  (Ps.26:5)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745369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Walk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521F23-E13F-4158-8C17-1FAE91379E84}"/>
              </a:ext>
            </a:extLst>
          </p:cNvPr>
          <p:cNvSpPr/>
          <p:nvPr/>
        </p:nvSpPr>
        <p:spPr bwMode="auto">
          <a:xfrm>
            <a:off x="2514600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Stand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85AA4-2D18-40A5-AE7E-95B98DAFEB72}"/>
              </a:ext>
            </a:extLst>
          </p:cNvPr>
          <p:cNvSpPr/>
          <p:nvPr/>
        </p:nvSpPr>
        <p:spPr bwMode="auto">
          <a:xfrm>
            <a:off x="4285672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52603-93E8-4032-93AF-0DF9F4E1DD22}"/>
              </a:ext>
            </a:extLst>
          </p:cNvPr>
          <p:cNvSpPr/>
          <p:nvPr/>
        </p:nvSpPr>
        <p:spPr bwMode="auto">
          <a:xfrm>
            <a:off x="6098169" y="1447800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} conduct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AEEE5C-FE99-4D5B-AB74-C1FD7C4A6519}"/>
              </a:ext>
            </a:extLst>
          </p:cNvPr>
          <p:cNvSpPr/>
          <p:nvPr/>
        </p:nvSpPr>
        <p:spPr bwMode="auto">
          <a:xfrm>
            <a:off x="743528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Counsel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1E3D2D-0BB4-4383-9DBD-89C88746CF88}"/>
              </a:ext>
            </a:extLst>
          </p:cNvPr>
          <p:cNvSpPr/>
          <p:nvPr/>
        </p:nvSpPr>
        <p:spPr bwMode="auto">
          <a:xfrm>
            <a:off x="2512759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Path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7B1AC2-1860-44EC-BBD6-A0BA030BE733}"/>
              </a:ext>
            </a:extLst>
          </p:cNvPr>
          <p:cNvSpPr/>
          <p:nvPr/>
        </p:nvSpPr>
        <p:spPr bwMode="auto">
          <a:xfrm>
            <a:off x="4283831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Seat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55A1FD-67D1-40A8-8DDA-CCCBD7C6AA3F}"/>
              </a:ext>
            </a:extLst>
          </p:cNvPr>
          <p:cNvSpPr/>
          <p:nvPr/>
        </p:nvSpPr>
        <p:spPr bwMode="auto">
          <a:xfrm>
            <a:off x="6096328" y="2173075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} choices</a:t>
            </a:r>
          </a:p>
        </p:txBody>
      </p:sp>
    </p:spTree>
    <p:extLst>
      <p:ext uri="{BB962C8B-B14F-4D97-AF65-F5344CB8AC3E}">
        <p14:creationId xmlns:p14="http://schemas.microsoft.com/office/powerpoint/2010/main" val="14554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Exclaims – </a:t>
            </a:r>
            <a:r>
              <a:rPr lang="en-US" sz="3600" i="1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Blessed!</a:t>
            </a:r>
            <a:endParaRPr lang="en-US" sz="36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62000"/>
            <a:ext cx="8458200" cy="5638800"/>
          </a:xfrm>
        </p:spPr>
        <p:txBody>
          <a:bodyPr/>
          <a:lstStyle/>
          <a:p>
            <a:pPr marL="230188" indent="-230188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excludes . . .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Wicked: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there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 standard</a:t>
            </a: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Sinners: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attitude and actions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matter</a:t>
            </a:r>
          </a:p>
          <a:p>
            <a:pPr marL="230188" lvl="0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Scornful: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scoff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at God, truth, holy things…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C97163-4A9A-47A5-8A04-36DA76687ABE}"/>
              </a:ext>
            </a:extLst>
          </p:cNvPr>
          <p:cNvSpPr/>
          <p:nvPr/>
        </p:nvSpPr>
        <p:spPr bwMode="auto">
          <a:xfrm>
            <a:off x="745369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Walk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521F23-E13F-4158-8C17-1FAE91379E84}"/>
              </a:ext>
            </a:extLst>
          </p:cNvPr>
          <p:cNvSpPr/>
          <p:nvPr/>
        </p:nvSpPr>
        <p:spPr bwMode="auto">
          <a:xfrm>
            <a:off x="2514600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Stand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85AA4-2D18-40A5-AE7E-95B98DAFEB72}"/>
              </a:ext>
            </a:extLst>
          </p:cNvPr>
          <p:cNvSpPr/>
          <p:nvPr/>
        </p:nvSpPr>
        <p:spPr bwMode="auto">
          <a:xfrm>
            <a:off x="4285672" y="1447800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52603-93E8-4032-93AF-0DF9F4E1DD22}"/>
              </a:ext>
            </a:extLst>
          </p:cNvPr>
          <p:cNvSpPr/>
          <p:nvPr/>
        </p:nvSpPr>
        <p:spPr bwMode="auto">
          <a:xfrm>
            <a:off x="6098169" y="1447800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} conduct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AEEE5C-FE99-4D5B-AB74-C1FD7C4A6519}"/>
              </a:ext>
            </a:extLst>
          </p:cNvPr>
          <p:cNvSpPr/>
          <p:nvPr/>
        </p:nvSpPr>
        <p:spPr bwMode="auto">
          <a:xfrm>
            <a:off x="743528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Counsel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1E3D2D-0BB4-4383-9DBD-89C88746CF88}"/>
              </a:ext>
            </a:extLst>
          </p:cNvPr>
          <p:cNvSpPr/>
          <p:nvPr/>
        </p:nvSpPr>
        <p:spPr bwMode="auto">
          <a:xfrm>
            <a:off x="2512759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Path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7B1AC2-1860-44EC-BBD6-A0BA030BE733}"/>
              </a:ext>
            </a:extLst>
          </p:cNvPr>
          <p:cNvSpPr/>
          <p:nvPr/>
        </p:nvSpPr>
        <p:spPr bwMode="auto">
          <a:xfrm>
            <a:off x="4283831" y="2173075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Seat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55A1FD-67D1-40A8-8DDA-CCCBD7C6AA3F}"/>
              </a:ext>
            </a:extLst>
          </p:cNvPr>
          <p:cNvSpPr/>
          <p:nvPr/>
        </p:nvSpPr>
        <p:spPr bwMode="auto">
          <a:xfrm>
            <a:off x="6096328" y="2173075"/>
            <a:ext cx="2055231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} choices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B04BA7-F884-435C-8AEC-3C0355EDFD53}"/>
              </a:ext>
            </a:extLst>
          </p:cNvPr>
          <p:cNvSpPr/>
          <p:nvPr/>
        </p:nvSpPr>
        <p:spPr bwMode="auto">
          <a:xfrm>
            <a:off x="743528" y="2907367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Wicked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8B6B3-1BC3-4419-9C9E-2C3EB11AA7CE}"/>
              </a:ext>
            </a:extLst>
          </p:cNvPr>
          <p:cNvSpPr/>
          <p:nvPr/>
        </p:nvSpPr>
        <p:spPr bwMode="auto">
          <a:xfrm>
            <a:off x="2512759" y="2907367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Sinners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EA4E5D-954D-4E28-8B6A-D7C0DC350235}"/>
              </a:ext>
            </a:extLst>
          </p:cNvPr>
          <p:cNvSpPr/>
          <p:nvPr/>
        </p:nvSpPr>
        <p:spPr bwMode="auto">
          <a:xfrm>
            <a:off x="4283831" y="2907367"/>
            <a:ext cx="1741195" cy="64632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Scornful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0017B0-6037-495E-90ED-40D1A369ED10}"/>
              </a:ext>
            </a:extLst>
          </p:cNvPr>
          <p:cNvSpPr/>
          <p:nvPr/>
        </p:nvSpPr>
        <p:spPr bwMode="auto">
          <a:xfrm>
            <a:off x="6096328" y="2907367"/>
            <a:ext cx="2304144" cy="6463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} company</a:t>
            </a:r>
          </a:p>
        </p:txBody>
      </p:sp>
    </p:spTree>
    <p:extLst>
      <p:ext uri="{BB962C8B-B14F-4D97-AF65-F5344CB8AC3E}">
        <p14:creationId xmlns:p14="http://schemas.microsoft.com/office/powerpoint/2010/main" val="301474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8443</TotalTime>
  <Words>863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Default Design</vt:lpstr>
      <vt:lpstr>PowerPoint Presentation</vt:lpstr>
      <vt:lpstr>Beatitudes</vt:lpstr>
      <vt:lpstr>Structure of Psalm 1</vt:lpstr>
      <vt:lpstr>Concerns</vt:lpstr>
      <vt:lpstr>PowerPoint Presentation</vt:lpstr>
      <vt:lpstr>1: Exclaims – Blessed!</vt:lpstr>
      <vt:lpstr>1: Exclaims – Blessed!</vt:lpstr>
      <vt:lpstr>1: Exclaims – Blessed!</vt:lpstr>
      <vt:lpstr>1: Exclaims – Blessed!</vt:lpstr>
      <vt:lpstr>Exclaims – blessed  2: Expects – strength</vt:lpstr>
      <vt:lpstr>Exclaims – blessed  Expects – strength 3: Excels – like a tree  </vt:lpstr>
      <vt:lpstr>Exclaims – blessed  Expects – strength 3: Excels – like a tree </vt:lpstr>
      <vt:lpstr>PowerPoint Presentation</vt:lpstr>
      <vt:lpstr>The comparison, 4</vt:lpstr>
      <vt:lpstr>The comparison, 4 The Condemnation, 5</vt:lpstr>
      <vt:lpstr>The comparison, 4 The condemnation, 5 The contrast, 6</vt:lpstr>
      <vt:lpstr>The comparison, 4 The condemnation, 5 The contrast, 6</vt:lpstr>
      <vt:lpstr>Concerns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939</cp:revision>
  <dcterms:created xsi:type="dcterms:W3CDTF">2011-08-18T15:42:19Z</dcterms:created>
  <dcterms:modified xsi:type="dcterms:W3CDTF">2020-01-07T01:42:29Z</dcterms:modified>
</cp:coreProperties>
</file>