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305" r:id="rId2"/>
    <p:sldId id="573" r:id="rId3"/>
    <p:sldId id="475" r:id="rId4"/>
    <p:sldId id="576" r:id="rId5"/>
    <p:sldId id="607" r:id="rId6"/>
    <p:sldId id="623" r:id="rId7"/>
    <p:sldId id="609" r:id="rId8"/>
    <p:sldId id="610" r:id="rId9"/>
    <p:sldId id="625" r:id="rId10"/>
    <p:sldId id="611" r:id="rId11"/>
    <p:sldId id="627" r:id="rId12"/>
    <p:sldId id="626" r:id="rId13"/>
    <p:sldId id="624" r:id="rId14"/>
    <p:sldId id="612" r:id="rId15"/>
    <p:sldId id="615" r:id="rId16"/>
    <p:sldId id="628" r:id="rId17"/>
    <p:sldId id="616" r:id="rId18"/>
    <p:sldId id="618" r:id="rId19"/>
    <p:sldId id="619" r:id="rId20"/>
    <p:sldId id="620" r:id="rId21"/>
    <p:sldId id="622" r:id="rId22"/>
    <p:sldId id="630" r:id="rId23"/>
    <p:sldId id="631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CC"/>
    <a:srgbClr val="00FFCC"/>
    <a:srgbClr val="FFFFCC"/>
    <a:srgbClr val="CCFFFF"/>
    <a:srgbClr val="FF9900"/>
    <a:srgbClr val="99FF66"/>
    <a:srgbClr val="FFCC99"/>
    <a:srgbClr val="0000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16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2693E8E-39FD-483E-A9DB-E12A6DA0EC2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E567A2-252C-4724-9EBD-9E11C35E2F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5C52FD-B4D4-42C6-90CD-75680F2C2A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F4DA3B-E579-429F-B100-3D6C82B4B9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2222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17294F-ED2C-4319-8322-B87842BE26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C6B21E-C112-49C0-B351-8DC9BFB9FD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F2E53B-17FF-40B7-B95E-3B5EA6A0F8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FC0AF-E6C9-435B-9B2B-490DAE1611B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576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E6CF25D-01B7-4EE7-9F00-9BE73295F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1373C8-96E5-4D5A-A91F-47B21CF73D7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0831544-90DD-4DEF-9A1D-A5F26F35E90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91A14-4106-4D57-A966-841D28FA2C1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886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FF98D87-FFF2-41D1-84C5-5B5D14A9A1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FC89EFF-1244-4E70-9703-062CF5F73A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6D42C04-9346-458F-A06C-0F1FA8F36F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B5F1D-A032-4F73-B9AB-0664412330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86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5F89F8A-4D9C-41BB-B607-42F54ADD0F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D5A5484-4D52-4851-8873-A5F36D9B5F3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2A2595E-6208-41A3-A54B-7574619F62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53E231-D2BF-42D1-B6F8-945C3F4DB5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404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834686-6303-4ADE-AC09-4C5746566B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A66E28A-B925-4E65-8D24-B57E0F79149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18C4DC8-0CF5-4F97-9A9D-B0F4D5D03C0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1DCC2-57A4-4182-9F6B-C2DCB432A2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1818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A34702E-35DE-42A2-A290-937CE5172C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8E9B298-8964-4A00-9110-0DBC984AF3F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E932F0F-2BCD-48A6-BA37-2D4DE766F6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4B438-A833-4EF3-9C33-AD72DE2CC8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7598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84147C9-A3F1-433F-AAFF-6ECA9D4780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773EA48-7B33-4777-8A3C-EDB44182DA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94A91A2-B1BE-49B2-A188-D4F95793F6F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790CD-B251-47C4-8093-16BDA4369A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614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68D967E-F350-40B1-919C-E575A116852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C4E2942-544A-469B-AB2E-7DFA450F28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2D87BED-4BC3-4933-B77A-CF96324A21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BAD56C-4A5D-40BB-A9CB-E8F5FBED6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94893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098DB6-F78D-4B85-96E1-99C3B88C13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C69AFD-271D-4764-A228-7A2B382F11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8422691-E3A7-4FEC-8503-3D7B10778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9A409D-BB9A-49DD-9EE7-D83C343750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31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D7EBEBA-6559-43C8-A599-BC51EB7FD30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F509530-16DF-48D1-B5F5-C98A8D3D850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5ED5AD-6DB9-4ADA-9DB5-F56AF46829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2290AD-1421-4630-B7C0-21FD9A44DC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63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CF1B833-C6E0-46FB-A23C-F4986F4EEA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9337713B-F5E7-430C-A59B-1DDF474962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2036185-70A9-42BE-9A12-B66F77F4651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A873452-E442-4C5E-AA4F-DEECDAFB792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70153418-0622-41A8-B1A5-9138FED9B5B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373DC09-5685-4D12-8DF6-4F8A4E96F1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BBC1824-2D85-4E16-8CEF-63034EC2D16E}"/>
              </a:ext>
            </a:extLst>
          </p:cNvPr>
          <p:cNvSpPr/>
          <p:nvPr/>
        </p:nvSpPr>
        <p:spPr>
          <a:xfrm>
            <a:off x="1633883" y="1143000"/>
            <a:ext cx="5887347" cy="1295400"/>
          </a:xfrm>
          <a:prstGeom prst="roundRect">
            <a:avLst/>
          </a:prstGeom>
          <a:solidFill>
            <a:schemeClr val="tx1"/>
          </a:solidFill>
          <a:ln w="12700"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CCFFFF"/>
                </a:solidFill>
              </a:rPr>
              <a:t>Murder At A Party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8A197-26AD-4CED-9755-E74B7BCAB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Herod’s fortress, </a:t>
            </a:r>
            <a:r>
              <a:rPr lang="en-US" sz="3200" dirty="0" err="1">
                <a:solidFill>
                  <a:schemeClr val="bg1"/>
                </a:solidFill>
              </a:rPr>
              <a:t>Machaerus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Content Placeholder 8" descr="A close up of a map&#10;&#10;Description automatically generated">
            <a:extLst>
              <a:ext uri="{FF2B5EF4-FFF2-40B4-BE49-F238E27FC236}">
                <a16:creationId xmlns:a16="http://schemas.microsoft.com/office/drawing/2014/main" id="{E24249D1-64BC-425C-8DF3-997109B13F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927" y="1447800"/>
            <a:ext cx="6034617" cy="4525963"/>
          </a:xfrm>
        </p:spPr>
      </p:pic>
    </p:spTree>
    <p:extLst>
      <p:ext uri="{BB962C8B-B14F-4D97-AF65-F5344CB8AC3E}">
        <p14:creationId xmlns:p14="http://schemas.microsoft.com/office/powerpoint/2010/main" val="2732604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8A197-26AD-4CED-9755-E74B7BCAB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Herod’s fortress, </a:t>
            </a:r>
            <a:r>
              <a:rPr lang="en-US" sz="3200" dirty="0" err="1">
                <a:solidFill>
                  <a:schemeClr val="bg1"/>
                </a:solidFill>
              </a:rPr>
              <a:t>Machaerus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 descr="A close up of a rock&#10;&#10;Description automatically generated">
            <a:extLst>
              <a:ext uri="{FF2B5EF4-FFF2-40B4-BE49-F238E27FC236}">
                <a16:creationId xmlns:a16="http://schemas.microsoft.com/office/drawing/2014/main" id="{194907E4-C6B7-4834-99E4-3427B3D377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20" y="1600200"/>
            <a:ext cx="6805959" cy="4525963"/>
          </a:xfrm>
        </p:spPr>
      </p:pic>
    </p:spTree>
    <p:extLst>
      <p:ext uri="{BB962C8B-B14F-4D97-AF65-F5344CB8AC3E}">
        <p14:creationId xmlns:p14="http://schemas.microsoft.com/office/powerpoint/2010/main" val="346222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8A197-26AD-4CED-9755-E74B7BCAB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Herod’s fortress, </a:t>
            </a:r>
            <a:r>
              <a:rPr lang="en-US" sz="3200" dirty="0" err="1">
                <a:solidFill>
                  <a:schemeClr val="bg1"/>
                </a:solidFill>
              </a:rPr>
              <a:t>Machaerus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A picture containing machine, building&#10;&#10;Description automatically generated">
            <a:extLst>
              <a:ext uri="{FF2B5EF4-FFF2-40B4-BE49-F238E27FC236}">
                <a16:creationId xmlns:a16="http://schemas.microsoft.com/office/drawing/2014/main" id="{BB1442D6-B10D-4A75-8DAD-14C86EC536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10" y="1600200"/>
            <a:ext cx="7926380" cy="4525963"/>
          </a:xfrm>
        </p:spPr>
      </p:pic>
    </p:spTree>
    <p:extLst>
      <p:ext uri="{BB962C8B-B14F-4D97-AF65-F5344CB8AC3E}">
        <p14:creationId xmlns:p14="http://schemas.microsoft.com/office/powerpoint/2010/main" val="19750325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B8A197-26AD-4CED-9755-E74B7BCAB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66800"/>
          </a:xfrm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Herod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ED993-9EC7-4A01-A501-2AE6F1FAE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8768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Desert fortress, palace, 3800 feet 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Married daughter of </a:t>
            </a:r>
            <a:r>
              <a:rPr lang="en-US" dirty="0" err="1">
                <a:solidFill>
                  <a:schemeClr val="bg1"/>
                </a:solidFill>
              </a:rPr>
              <a:t>Aretas</a:t>
            </a:r>
            <a:r>
              <a:rPr lang="en-US" dirty="0">
                <a:solidFill>
                  <a:schemeClr val="bg1"/>
                </a:solidFill>
              </a:rPr>
              <a:t> (Arabia, Petra)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Visiting brother Philip at Rome, stole his wife, Herodias (Herod’s niece / sister-in-law)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She hated truth, thus despised John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Herodias had passion to make Herod king</a:t>
            </a:r>
          </a:p>
          <a:p>
            <a:r>
              <a:rPr lang="en-US" dirty="0">
                <a:solidFill>
                  <a:schemeClr val="bg1"/>
                </a:solidFill>
              </a:rPr>
              <a:t>His appeal for a throne ended in misery of Lyons (Gaul) at command of Caligula</a:t>
            </a:r>
          </a:p>
        </p:txBody>
      </p:sp>
    </p:spTree>
    <p:extLst>
      <p:ext uri="{BB962C8B-B14F-4D97-AF65-F5344CB8AC3E}">
        <p14:creationId xmlns:p14="http://schemas.microsoft.com/office/powerpoint/2010/main" val="103336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4116C-12DE-46B7-8C11-C3F1020D414D}"/>
              </a:ext>
            </a:extLst>
          </p:cNvPr>
          <p:cNvSpPr/>
          <p:nvPr/>
        </p:nvSpPr>
        <p:spPr>
          <a:xfrm>
            <a:off x="1417780" y="685800"/>
            <a:ext cx="63246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2400" dirty="0"/>
              <a:t>.  Strike One, 17-18 – Doctrinal / Moral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3BB308-9E0B-4AC4-910B-8AFE5D64B562}"/>
              </a:ext>
            </a:extLst>
          </p:cNvPr>
          <p:cNvSpPr/>
          <p:nvPr/>
        </p:nvSpPr>
        <p:spPr>
          <a:xfrm>
            <a:off x="1417780" y="2209800"/>
            <a:ext cx="6324600" cy="116046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latin typeface="Verdana" panose="020B0604030504040204" pitchFamily="34" charset="0"/>
                <a:ea typeface="Verdana" panose="020B0604030504040204" pitchFamily="34" charset="0"/>
              </a:rPr>
              <a:t>III</a:t>
            </a:r>
            <a:r>
              <a:rPr lang="en-US" sz="2800" dirty="0"/>
              <a:t>.</a:t>
            </a:r>
            <a:r>
              <a:rPr lang="en-US" dirty="0"/>
              <a:t>  </a:t>
            </a:r>
            <a:r>
              <a:rPr lang="en-US" sz="3600" dirty="0">
                <a:solidFill>
                  <a:srgbClr val="CCFFFF"/>
                </a:solidFill>
              </a:rPr>
              <a:t>Strike Three, </a:t>
            </a:r>
            <a:r>
              <a:rPr lang="en-US" sz="3600" dirty="0">
                <a:solidFill>
                  <a:schemeClr val="bg1"/>
                </a:solidFill>
              </a:rPr>
              <a:t>21-29</a:t>
            </a:r>
            <a:br>
              <a:rPr lang="en-US" sz="3600" dirty="0">
                <a:solidFill>
                  <a:srgbClr val="CCFFFF"/>
                </a:solidFill>
              </a:rPr>
            </a:br>
            <a:r>
              <a:rPr lang="en-US" sz="3600" dirty="0">
                <a:solidFill>
                  <a:srgbClr val="CCFFFF"/>
                </a:solidFill>
              </a:rPr>
              <a:t>– Murder</a:t>
            </a:r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ED66FA-0318-402F-A042-7C7807F86E6F}"/>
              </a:ext>
            </a:extLst>
          </p:cNvPr>
          <p:cNvSpPr/>
          <p:nvPr/>
        </p:nvSpPr>
        <p:spPr>
          <a:xfrm>
            <a:off x="1410856" y="1447799"/>
            <a:ext cx="63246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II</a:t>
            </a:r>
            <a:r>
              <a:rPr lang="en-US" sz="2400" dirty="0"/>
              <a:t>.  Strike Two, 19-20 – Personal</a:t>
            </a:r>
          </a:p>
        </p:txBody>
      </p:sp>
    </p:spTree>
    <p:extLst>
      <p:ext uri="{BB962C8B-B14F-4D97-AF65-F5344CB8AC3E}">
        <p14:creationId xmlns:p14="http://schemas.microsoft.com/office/powerpoint/2010/main" val="2291567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03263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Should have been a happy occasion</a:t>
            </a:r>
            <a:endParaRPr lang="en-US" sz="3600" dirty="0">
              <a:solidFill>
                <a:srgbClr val="CC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838200"/>
            <a:ext cx="8610600" cy="5562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Herod could kill prophet, but not own conscience (yet) 14, 16.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Sinned against light he had, 17-20.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Herod’s birthday bash…lascivious daughter, 21-22.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Foolish oath (Herod lost his head, then John’s) 23.   Tetrarch, not king </a:t>
            </a:r>
            <a:r>
              <a:rPr lang="en-US" sz="2800" dirty="0">
                <a:solidFill>
                  <a:srgbClr val="FFFF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sz="2400" dirty="0">
                <a:solidFill>
                  <a:srgbClr val="FFFF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1/4</a:t>
            </a:r>
            <a:r>
              <a:rPr lang="en-US" sz="2600" dirty="0">
                <a:solidFill>
                  <a:srgbClr val="FFFF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king?</a:t>
            </a:r>
            <a:r>
              <a:rPr lang="en-US" sz="2800" dirty="0">
                <a:solidFill>
                  <a:srgbClr val="FFFF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4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03263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Should have been a happy occasion</a:t>
            </a:r>
            <a:endParaRPr lang="en-US" sz="3600" dirty="0">
              <a:solidFill>
                <a:srgbClr val="CC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838200"/>
            <a:ext cx="8610600" cy="5562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Sinful desire, 24.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Folly of revenge, 24-25.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Pride led to compromise, sin, judgment, 24f.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John ruined?  No, 25-28.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Celebrate as eternal misery awaits, 21-29.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50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03263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Summary:</a:t>
            </a:r>
            <a:endParaRPr lang="en-US" sz="3600" dirty="0">
              <a:solidFill>
                <a:srgbClr val="CC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838200"/>
            <a:ext cx="8610600" cy="5562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FF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Herod:</a:t>
            </a: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‘my way’ leads to eternal disaster.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FF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Herodias:</a:t>
            </a: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revenge is a boomerang.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668482-7D01-4163-9EBC-F90462E253ED}"/>
              </a:ext>
            </a:extLst>
          </p:cNvPr>
          <p:cNvSpPr/>
          <p:nvPr/>
        </p:nvSpPr>
        <p:spPr>
          <a:xfrm>
            <a:off x="1588863" y="2286000"/>
            <a:ext cx="5982645" cy="1524000"/>
          </a:xfrm>
          <a:prstGeom prst="round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dirty="0">
                <a:solidFill>
                  <a:srgbClr val="FFFF99"/>
                </a:solidFill>
              </a:rPr>
              <a:t>She manipulates her husband /</a:t>
            </a:r>
            <a:br>
              <a:rPr lang="en-US" sz="3100" dirty="0">
                <a:solidFill>
                  <a:srgbClr val="FFFF99"/>
                </a:solidFill>
              </a:rPr>
            </a:br>
            <a:r>
              <a:rPr lang="en-US" sz="3100" dirty="0">
                <a:solidFill>
                  <a:srgbClr val="FFFF99"/>
                </a:solidFill>
              </a:rPr>
              <a:t>daughter – kills John . . . </a:t>
            </a:r>
            <a:endParaRPr lang="en-US" sz="3100" dirty="0"/>
          </a:p>
          <a:p>
            <a:pPr algn="ctr"/>
            <a:r>
              <a:rPr lang="en-US" sz="3100" dirty="0">
                <a:solidFill>
                  <a:srgbClr val="CCFFFF"/>
                </a:solidFill>
              </a:rPr>
              <a:t>But Jesus lives!    </a:t>
            </a:r>
            <a:r>
              <a:rPr lang="en-US" sz="3100" dirty="0"/>
              <a:t>Ps.2:4</a:t>
            </a:r>
          </a:p>
        </p:txBody>
      </p:sp>
    </p:spTree>
    <p:extLst>
      <p:ext uri="{BB962C8B-B14F-4D97-AF65-F5344CB8AC3E}">
        <p14:creationId xmlns:p14="http://schemas.microsoft.com/office/powerpoint/2010/main" val="47043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4116C-12DE-46B7-8C11-C3F1020D414D}"/>
              </a:ext>
            </a:extLst>
          </p:cNvPr>
          <p:cNvSpPr/>
          <p:nvPr/>
        </p:nvSpPr>
        <p:spPr>
          <a:xfrm>
            <a:off x="1417780" y="685800"/>
            <a:ext cx="63246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2400" dirty="0"/>
              <a:t>.  Strike One, 17-18 – Doctrinal / Moral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3BB308-9E0B-4AC4-910B-8AFE5D64B562}"/>
              </a:ext>
            </a:extLst>
          </p:cNvPr>
          <p:cNvSpPr/>
          <p:nvPr/>
        </p:nvSpPr>
        <p:spPr>
          <a:xfrm>
            <a:off x="1417780" y="2971800"/>
            <a:ext cx="6324600" cy="116046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IV.</a:t>
            </a:r>
            <a:r>
              <a:rPr lang="en-US" sz="3600" dirty="0">
                <a:solidFill>
                  <a:srgbClr val="CCFFFF"/>
                </a:solidFill>
              </a:rPr>
              <a:t> John’s Upward Blessing  </a:t>
            </a:r>
            <a:br>
              <a:rPr lang="en-US" sz="3600" dirty="0">
                <a:solidFill>
                  <a:srgbClr val="CCFFFF"/>
                </a:solidFill>
              </a:rPr>
            </a:br>
            <a:r>
              <a:rPr lang="en-US" sz="3600" dirty="0">
                <a:solidFill>
                  <a:srgbClr val="CCFFFF"/>
                </a:solidFill>
              </a:rPr>
              <a:t>– Promotion </a:t>
            </a:r>
            <a:endParaRPr lang="en-US" dirty="0">
              <a:solidFill>
                <a:srgbClr val="CC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6ED66FA-0318-402F-A042-7C7807F86E6F}"/>
              </a:ext>
            </a:extLst>
          </p:cNvPr>
          <p:cNvSpPr/>
          <p:nvPr/>
        </p:nvSpPr>
        <p:spPr>
          <a:xfrm>
            <a:off x="1410856" y="1447799"/>
            <a:ext cx="63246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II</a:t>
            </a:r>
            <a:r>
              <a:rPr lang="en-US" sz="2400" dirty="0"/>
              <a:t>.  Strike Two, 19-20 – Personal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E5864BC-816C-46AE-9868-3F4AB3FD17FB}"/>
              </a:ext>
            </a:extLst>
          </p:cNvPr>
          <p:cNvSpPr/>
          <p:nvPr/>
        </p:nvSpPr>
        <p:spPr>
          <a:xfrm>
            <a:off x="1410856" y="2209800"/>
            <a:ext cx="63246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III</a:t>
            </a:r>
            <a:r>
              <a:rPr lang="en-US" sz="2400" dirty="0"/>
              <a:t>.  Strike Three, 21-29 – Murder</a:t>
            </a:r>
          </a:p>
        </p:txBody>
      </p:sp>
    </p:spTree>
    <p:extLst>
      <p:ext uri="{BB962C8B-B14F-4D97-AF65-F5344CB8AC3E}">
        <p14:creationId xmlns:p14="http://schemas.microsoft.com/office/powerpoint/2010/main" val="19865834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228600"/>
            <a:ext cx="8610600" cy="61722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FFFF99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John fulfilled prophecy.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FFFF99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John fulfilled his mission.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From active, productive life to sudden stop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Mt.11 – why does Jesus do nothing?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rgbClr val="CCFFFF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Elijah also became discouraged, </a:t>
            </a: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1 K.19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John loves souls, thus obeys: </a:t>
            </a:r>
            <a:r>
              <a:rPr lang="en-US" sz="3200" i="1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dangerous sermons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dirty="0">
                <a:solidFill>
                  <a:srgbClr val="FFFF99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John applied truth to situation.</a:t>
            </a: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  1 + 1 = 2.    BUT:   1 + 1 = 1   </a:t>
            </a:r>
            <a:r>
              <a:rPr lang="en-US" dirty="0">
                <a:solidFill>
                  <a:srgbClr val="CCFF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(marriage)</a:t>
            </a:r>
          </a:p>
          <a:p>
            <a:pPr marL="0" indent="0" defTabSz="341313">
              <a:spcBef>
                <a:spcPts val="600"/>
              </a:spcBef>
              <a:spcAft>
                <a:spcPts val="600"/>
              </a:spcAft>
              <a:buNone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		        1 + 1 – 1 + 1   </a:t>
            </a:r>
            <a:r>
              <a:rPr lang="en-US" dirty="0">
                <a:solidFill>
                  <a:srgbClr val="CCFF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(adultery)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36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1125537"/>
          </a:xfrm>
        </p:spPr>
        <p:txBody>
          <a:bodyPr/>
          <a:lstStyle/>
          <a:p>
            <a:r>
              <a:rPr lang="en-US" sz="3600" dirty="0">
                <a:solidFill>
                  <a:srgbClr val="FFFF00"/>
                </a:solidFill>
              </a:rPr>
              <a:t>Herod heard about John </a:t>
            </a:r>
            <a:r>
              <a:rPr lang="en-US" sz="3600" dirty="0">
                <a:solidFill>
                  <a:schemeClr val="bg1"/>
                </a:solidFill>
              </a:rPr>
              <a:t>(Mark 6)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1236663"/>
            <a:ext cx="8610600" cy="5164137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14: some thought Jesus was a resurrected John, Lk.9:7-8.   (Jn.10:41)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15: everyone had his opinion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16: emphatic: “</a:t>
            </a:r>
            <a:r>
              <a:rPr lang="en-US" sz="3000" u="sng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I</a:t>
            </a: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” beheaded John…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17: how / why it happened</a:t>
            </a:r>
            <a:endParaRPr lang="en-US" sz="3200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5D1D5A06-DEE5-449D-854F-E21B86E1A622}"/>
              </a:ext>
            </a:extLst>
          </p:cNvPr>
          <p:cNvSpPr/>
          <p:nvPr/>
        </p:nvSpPr>
        <p:spPr>
          <a:xfrm>
            <a:off x="1995742" y="4495800"/>
            <a:ext cx="5152516" cy="1066801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Herod’s real problem:</a:t>
            </a:r>
            <a:br>
              <a:rPr lang="en-US" sz="3200" dirty="0"/>
            </a:br>
            <a:r>
              <a:rPr lang="en-US" sz="3200" dirty="0">
                <a:solidFill>
                  <a:srgbClr val="FFFF00"/>
                </a:solidFill>
              </a:rPr>
              <a:t>not John, but himself</a:t>
            </a:r>
          </a:p>
        </p:txBody>
      </p:sp>
    </p:spTree>
    <p:extLst>
      <p:ext uri="{BB962C8B-B14F-4D97-AF65-F5344CB8AC3E}">
        <p14:creationId xmlns:p14="http://schemas.microsoft.com/office/powerpoint/2010/main" val="368024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228600"/>
            <a:ext cx="8610600" cy="6172200"/>
          </a:xfrm>
        </p:spPr>
        <p:txBody>
          <a:bodyPr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FFFF99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John fulfilled prophecy.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FFFF99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John fulfilled his mission.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FFFF99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John applied truth to situation.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FFFF99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John confined…God overruled.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FFFF99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Character:  </a:t>
            </a: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Mt.11:11, </a:t>
            </a:r>
            <a:r>
              <a:rPr lang="en-US" dirty="0">
                <a:solidFill>
                  <a:srgbClr val="FFFF99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none greater.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FFFF99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Eternity rights all wrongs.   </a:t>
            </a:r>
          </a:p>
        </p:txBody>
      </p:sp>
    </p:spTree>
    <p:extLst>
      <p:ext uri="{BB962C8B-B14F-4D97-AF65-F5344CB8AC3E}">
        <p14:creationId xmlns:p14="http://schemas.microsoft.com/office/powerpoint/2010/main" val="2279376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C8C80-59DF-4529-B793-047588AA4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744537"/>
          </a:xfrm>
        </p:spPr>
        <p:txBody>
          <a:bodyPr/>
          <a:lstStyle/>
          <a:p>
            <a:r>
              <a:rPr lang="en-US" sz="4000" dirty="0">
                <a:solidFill>
                  <a:srgbClr val="CCFFFF"/>
                </a:solidFill>
              </a:rPr>
              <a:t>So what?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marL="341313" indent="-341313">
              <a:spcBef>
                <a:spcPts val="600"/>
              </a:spcBef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US" sz="2400" dirty="0">
                <a:solidFill>
                  <a:srgbClr val="FFFF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dirty="0">
                <a:solidFill>
                  <a:srgbClr val="CCFF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John’s death – bitter woman, immoral girl, spineless king</a:t>
            </a:r>
          </a:p>
          <a:p>
            <a:pPr marL="684213" indent="-684213">
              <a:spcBef>
                <a:spcPts val="600"/>
              </a:spcBef>
              <a:spcAft>
                <a:spcPts val="400"/>
              </a:spcAft>
              <a:buNone/>
              <a:tabLst>
                <a:tab pos="341313" algn="l"/>
              </a:tabLst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FFFF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a.</a:t>
            </a:r>
            <a:r>
              <a:rPr lang="en-US" sz="24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John, the second Elijah, meets Herodias, the second Jezebel</a:t>
            </a:r>
          </a:p>
          <a:p>
            <a:pPr marL="684213" indent="-684213">
              <a:spcBef>
                <a:spcPts val="600"/>
              </a:spcBef>
              <a:spcAft>
                <a:spcPts val="600"/>
              </a:spcAft>
              <a:buNone/>
              <a:tabLst>
                <a:tab pos="341313" algn="l"/>
              </a:tabLst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solidFill>
                  <a:srgbClr val="FFFF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God’s people are not exempt from bad things in this life.   Mk.10:29-30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64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C8C80-59DF-4529-B793-047588AA4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744537"/>
          </a:xfrm>
        </p:spPr>
        <p:txBody>
          <a:bodyPr/>
          <a:lstStyle/>
          <a:p>
            <a:r>
              <a:rPr lang="en-US" sz="4000" dirty="0">
                <a:solidFill>
                  <a:srgbClr val="CCFFFF"/>
                </a:solidFill>
              </a:rPr>
              <a:t>So what?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marL="341313" indent="-341313">
              <a:spcBef>
                <a:spcPts val="600"/>
              </a:spcBef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US" sz="2400" dirty="0">
                <a:solidFill>
                  <a:srgbClr val="FFFF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sz="27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John’s death – bitter woman, immoral girl, spineless king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US" sz="2400" dirty="0">
                <a:solidFill>
                  <a:srgbClr val="FFFF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en-US" dirty="0">
                <a:solidFill>
                  <a:srgbClr val="CCFF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John’s death was quick; Lord’s was long</a:t>
            </a:r>
          </a:p>
          <a:p>
            <a:pPr marL="341313" indent="-341313">
              <a:spcBef>
                <a:spcPts val="600"/>
              </a:spcBef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E383034-DAB5-41F0-8927-A7E1BC55C4DA}"/>
              </a:ext>
            </a:extLst>
          </p:cNvPr>
          <p:cNvSpPr/>
          <p:nvPr/>
        </p:nvSpPr>
        <p:spPr>
          <a:xfrm>
            <a:off x="1395841" y="2438400"/>
            <a:ext cx="6365011" cy="4114800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500" dirty="0">
                <a:solidFill>
                  <a:srgbClr val="FFFFCC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“Truth </a:t>
            </a:r>
            <a:r>
              <a:rPr lang="en-US" sz="3500" dirty="0">
                <a:solidFill>
                  <a:srgbClr val="FFFF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forever on the scaffold. </a:t>
            </a:r>
            <a:br>
              <a:rPr lang="en-US" sz="3500" dirty="0">
                <a:solidFill>
                  <a:srgbClr val="FFFF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dirty="0">
                <a:solidFill>
                  <a:srgbClr val="FFFF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Wrong forever on the throne.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500" dirty="0">
                <a:solidFill>
                  <a:srgbClr val="FFFF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Yet that scaffold sways the future,</a:t>
            </a:r>
            <a:br>
              <a:rPr lang="en-US" sz="3500" dirty="0">
                <a:solidFill>
                  <a:srgbClr val="FFFF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500" dirty="0">
                <a:solidFill>
                  <a:srgbClr val="FFFF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and, behind the dim unknown, 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 sz="3500" dirty="0" err="1">
                <a:solidFill>
                  <a:srgbClr val="FFFF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Standeth</a:t>
            </a:r>
            <a:r>
              <a:rPr lang="en-US" sz="3500" dirty="0">
                <a:solidFill>
                  <a:srgbClr val="FFFF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God within the shadow, keeping watch, above His own”        </a:t>
            </a:r>
            <a:r>
              <a:rPr lang="en-US" sz="3200" dirty="0">
                <a:solidFill>
                  <a:srgbClr val="FFFF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br>
              <a:rPr lang="en-US" sz="32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2000" i="1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 Present Crisis, </a:t>
            </a:r>
            <a:r>
              <a:rPr lang="en-US" sz="2000" dirty="0">
                <a:solidFill>
                  <a:srgbClr val="FFFF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James Russell Lowell</a:t>
            </a:r>
            <a:endParaRPr lang="en-US" sz="2000" i="1" dirty="0">
              <a:solidFill>
                <a:srgbClr val="FFFFFF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45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8C8C80-59DF-4529-B793-047588AA4D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3663"/>
            <a:ext cx="8229600" cy="744537"/>
          </a:xfrm>
        </p:spPr>
        <p:txBody>
          <a:bodyPr/>
          <a:lstStyle/>
          <a:p>
            <a:r>
              <a:rPr lang="en-US" sz="4000" dirty="0">
                <a:solidFill>
                  <a:srgbClr val="CCFFFF"/>
                </a:solidFill>
              </a:rPr>
              <a:t>So what?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638800"/>
          </a:xfrm>
        </p:spPr>
        <p:txBody>
          <a:bodyPr/>
          <a:lstStyle/>
          <a:p>
            <a:pPr marL="341313" indent="-341313">
              <a:spcBef>
                <a:spcPts val="600"/>
              </a:spcBef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US" sz="2400" dirty="0">
                <a:solidFill>
                  <a:srgbClr val="FFFF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sz="27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John’s death – bitter woman, immoral girl, spineless king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US" sz="2400" dirty="0">
                <a:solidFill>
                  <a:srgbClr val="FFFF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en-US" sz="27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John’s death was quick; Lord’s was long.</a:t>
            </a:r>
          </a:p>
          <a:p>
            <a:pPr marL="0" indent="0">
              <a:spcBef>
                <a:spcPts val="600"/>
              </a:spcBef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US" sz="2400" dirty="0">
                <a:solidFill>
                  <a:srgbClr val="FFFF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3. </a:t>
            </a:r>
            <a:r>
              <a:rPr lang="en-US" dirty="0">
                <a:solidFill>
                  <a:srgbClr val="CCFF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Herod finally met Jesus – </a:t>
            </a: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Lk.23:6-11</a:t>
            </a:r>
          </a:p>
          <a:p>
            <a:pPr marL="573088" lvl="1" indent="-2317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1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Herod/Pilate: cordial agreement of wicked men at Lord’s crucifixion.   [Ac.4:24-28]</a:t>
            </a:r>
          </a:p>
          <a:p>
            <a:pPr marL="573088" lvl="1" indent="-231775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1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Caligula banished Herod </a:t>
            </a: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(Herodias)</a:t>
            </a: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to Gaul; they will meet Jesus again, </a:t>
            </a:r>
            <a:r>
              <a:rPr lang="en-US" sz="3100" i="1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as</a:t>
            </a:r>
            <a:r>
              <a:rPr lang="en-US" sz="31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100" i="1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judge</a:t>
            </a:r>
            <a:r>
              <a:rPr lang="en-US" sz="31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573088" lvl="1" indent="-231775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31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There is a difference in ‘good living’ and ‘living good.’</a:t>
            </a:r>
          </a:p>
          <a:p>
            <a:pPr marL="341313" indent="-341313">
              <a:spcBef>
                <a:spcPts val="600"/>
              </a:spcBef>
              <a:spcAft>
                <a:spcPts val="0"/>
              </a:spcAft>
              <a:buNone/>
              <a:tabLst>
                <a:tab pos="914400" algn="l"/>
              </a:tabLst>
            </a:pPr>
            <a:r>
              <a:rPr lang="en-US" sz="31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endParaRPr lang="en-US" sz="2000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473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FFCC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4116C-12DE-46B7-8C11-C3F1020D414D}"/>
              </a:ext>
            </a:extLst>
          </p:cNvPr>
          <p:cNvSpPr/>
          <p:nvPr/>
        </p:nvSpPr>
        <p:spPr>
          <a:xfrm>
            <a:off x="1417780" y="1219200"/>
            <a:ext cx="6324600" cy="116046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2800" dirty="0"/>
              <a:t>.</a:t>
            </a:r>
            <a:r>
              <a:rPr lang="en-US" dirty="0"/>
              <a:t>  </a:t>
            </a:r>
            <a:r>
              <a:rPr lang="en-US" sz="3600" dirty="0">
                <a:solidFill>
                  <a:srgbClr val="CCFFFF"/>
                </a:solidFill>
              </a:rPr>
              <a:t>Strike One, </a:t>
            </a:r>
            <a:r>
              <a:rPr lang="en-US" sz="3600" dirty="0">
                <a:solidFill>
                  <a:schemeClr val="bg1"/>
                </a:solidFill>
              </a:rPr>
              <a:t>17-18</a:t>
            </a:r>
            <a:br>
              <a:rPr lang="en-US" sz="3600" dirty="0">
                <a:solidFill>
                  <a:srgbClr val="CCFFFF"/>
                </a:solidFill>
              </a:rPr>
            </a:br>
            <a:r>
              <a:rPr lang="en-US" sz="3600" dirty="0">
                <a:solidFill>
                  <a:srgbClr val="CCFFFF"/>
                </a:solidFill>
              </a:rPr>
              <a:t>– Doctrinal / Moral</a:t>
            </a:r>
            <a:r>
              <a:rPr lang="en-US" dirty="0">
                <a:solidFill>
                  <a:srgbClr val="CC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99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436"/>
            <a:ext cx="8229600" cy="1286164"/>
          </a:xfrm>
        </p:spPr>
        <p:txBody>
          <a:bodyPr/>
          <a:lstStyle/>
          <a:p>
            <a:r>
              <a:rPr lang="en-US" sz="3600" dirty="0">
                <a:solidFill>
                  <a:srgbClr val="CCFFFF"/>
                </a:solidFill>
              </a:rPr>
              <a:t>What’s the problem here?</a:t>
            </a:r>
            <a:endParaRPr lang="en-US" sz="3200" dirty="0">
              <a:solidFill>
                <a:srgbClr val="CCFFFF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1295400"/>
            <a:ext cx="8610600" cy="5029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rgbClr val="FFFF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John’s preaching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FFFF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Herodias’ pull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>
              <a:solidFill>
                <a:srgbClr val="FFFFCC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dirty="0">
              <a:solidFill>
                <a:srgbClr val="FFFFCC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341313" indent="-341313">
              <a:spcAft>
                <a:spcPts val="600"/>
              </a:spcAft>
              <a:buNone/>
            </a:pPr>
            <a:r>
              <a:rPr lang="en-US" sz="2400" dirty="0">
                <a:solidFill>
                  <a:srgbClr val="00FF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dirty="0">
                <a:solidFill>
                  <a:srgbClr val="FFC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John’s mission: </a:t>
            </a: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prepare people for Lord, Mk.1:3-4.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sz="2400" dirty="0">
                <a:solidFill>
                  <a:srgbClr val="00FF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2.</a:t>
            </a:r>
            <a:r>
              <a:rPr lang="en-US" dirty="0">
                <a:solidFill>
                  <a:srgbClr val="00FF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FFC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John’s message: </a:t>
            </a: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same as Lord’s, Mt.19:3-6.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4737D7B-7EBF-42EE-B252-6638CCE08CFF}"/>
              </a:ext>
            </a:extLst>
          </p:cNvPr>
          <p:cNvSpPr/>
          <p:nvPr/>
        </p:nvSpPr>
        <p:spPr>
          <a:xfrm>
            <a:off x="4191000" y="1371600"/>
            <a:ext cx="4648200" cy="2286000"/>
          </a:xfrm>
          <a:prstGeom prst="rect">
            <a:avLst/>
          </a:prstGeom>
          <a:solidFill>
            <a:schemeClr val="tx1"/>
          </a:solidFill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600"/>
              </a:spcAft>
            </a:pPr>
            <a:r>
              <a:rPr lang="en-US" sz="3200" dirty="0"/>
              <a:t>John: </a:t>
            </a:r>
          </a:p>
          <a:p>
            <a:pPr algn="ctr">
              <a:spcAft>
                <a:spcPts val="600"/>
              </a:spcAft>
            </a:pPr>
            <a:r>
              <a:rPr lang="en-US" sz="3200" dirty="0">
                <a:solidFill>
                  <a:srgbClr val="FFFF00"/>
                </a:solidFill>
              </a:rPr>
              <a:t>“not lawful” </a:t>
            </a:r>
            <a:r>
              <a:rPr lang="en-US" sz="3200" dirty="0"/>
              <a:t>– </a:t>
            </a:r>
            <a:r>
              <a:rPr lang="en-US" sz="3200" i="1" u="sng" dirty="0"/>
              <a:t>what</a:t>
            </a:r>
            <a:r>
              <a:rPr lang="en-US" sz="3200" dirty="0"/>
              <a:t> law?</a:t>
            </a:r>
          </a:p>
          <a:p>
            <a:pPr algn="ctr">
              <a:spcAft>
                <a:spcPts val="600"/>
              </a:spcAft>
            </a:pPr>
            <a:r>
              <a:rPr lang="en-US" sz="3200" dirty="0"/>
              <a:t>Lv.20:21, brother’s wife</a:t>
            </a:r>
          </a:p>
          <a:p>
            <a:pPr algn="ctr"/>
            <a:r>
              <a:rPr lang="en-US" sz="3200" dirty="0"/>
              <a:t>ALSO…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9603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436"/>
            <a:ext cx="8229600" cy="828964"/>
          </a:xfrm>
        </p:spPr>
        <p:txBody>
          <a:bodyPr/>
          <a:lstStyle/>
          <a:p>
            <a:r>
              <a:rPr lang="en-US" sz="3600" dirty="0">
                <a:solidFill>
                  <a:srgbClr val="CCFFFF"/>
                </a:solidFill>
              </a:rPr>
              <a:t>What is John’s message? 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(I)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914400"/>
            <a:ext cx="8610600" cy="53340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John’s message: same as Lord’s, Mt.19:3-6.</a:t>
            </a:r>
          </a:p>
          <a:p>
            <a:pPr marL="573088" lvl="1" indent="-287338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Jesus opposed Pharisee position (7-9) –  they justified MDR on basis of Dt.24</a:t>
            </a:r>
          </a:p>
          <a:p>
            <a:pPr marL="973138" lvl="2" indent="-287338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FFFF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John’s baptism of repentance prepared people for Jesus, </a:t>
            </a: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Ac.19:4</a:t>
            </a:r>
          </a:p>
          <a:p>
            <a:pPr marL="973138" lvl="2" indent="-287338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Mt.19:8: </a:t>
            </a:r>
            <a:r>
              <a:rPr lang="en-US" sz="3200" dirty="0">
                <a:solidFill>
                  <a:srgbClr val="FFFFCC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Jesus returned to Gen.1-2.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3EBE942-6DE3-4CC5-8A33-FAFAE71EFBBC}"/>
              </a:ext>
            </a:extLst>
          </p:cNvPr>
          <p:cNvSpPr/>
          <p:nvPr/>
        </p:nvSpPr>
        <p:spPr>
          <a:xfrm>
            <a:off x="2155467" y="4495800"/>
            <a:ext cx="4824630" cy="867221"/>
          </a:xfrm>
          <a:prstGeom prst="round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685800" lvl="2" indent="-685800" algn="ctr">
              <a:spcBef>
                <a:spcPct val="20000"/>
              </a:spcBef>
              <a:spcAft>
                <a:spcPts val="600"/>
              </a:spcAft>
            </a:pPr>
            <a:r>
              <a:rPr lang="en-US" sz="3200" dirty="0">
                <a:solidFill>
                  <a:srgbClr val="FFFFFF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Would John not agree?</a:t>
            </a:r>
          </a:p>
        </p:txBody>
      </p:sp>
    </p:spTree>
    <p:extLst>
      <p:ext uri="{BB962C8B-B14F-4D97-AF65-F5344CB8AC3E}">
        <p14:creationId xmlns:p14="http://schemas.microsoft.com/office/powerpoint/2010/main" val="135745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436"/>
            <a:ext cx="8229600" cy="828964"/>
          </a:xfrm>
        </p:spPr>
        <p:txBody>
          <a:bodyPr/>
          <a:lstStyle/>
          <a:p>
            <a:r>
              <a:rPr lang="en-US" sz="3600" dirty="0">
                <a:solidFill>
                  <a:srgbClr val="CCFFFF"/>
                </a:solidFill>
              </a:rPr>
              <a:t>What is John’s message? </a:t>
            </a:r>
            <a:r>
              <a:rPr lang="en-US" sz="28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(II)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914400"/>
            <a:ext cx="8610600" cy="56388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John’s message: same as Lord’s, Mt.19:3-6.</a:t>
            </a:r>
          </a:p>
          <a:p>
            <a:pPr marL="0" indent="0"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endParaRPr lang="en-US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80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Mt.19:9, divorce, marry another = adultery</a:t>
            </a:r>
          </a:p>
          <a:p>
            <a:pPr marL="0" indent="0">
              <a:spcAft>
                <a:spcPts val="0"/>
              </a:spcAft>
              <a:buNone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Herod: bound to one, joined to another (Ro.7)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B4AAD2D-C4E8-4C42-B608-0DCCE260050B}"/>
              </a:ext>
            </a:extLst>
          </p:cNvPr>
          <p:cNvSpPr/>
          <p:nvPr/>
        </p:nvSpPr>
        <p:spPr>
          <a:xfrm>
            <a:off x="304800" y="1600200"/>
            <a:ext cx="4267200" cy="1608683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u="sng" dirty="0"/>
              <a:t>Pharisees</a:t>
            </a:r>
            <a:r>
              <a:rPr lang="en-US" sz="3100" dirty="0"/>
              <a:t>:</a:t>
            </a:r>
            <a:br>
              <a:rPr lang="en-US" sz="3100" dirty="0"/>
            </a:br>
            <a:r>
              <a:rPr lang="en-US" sz="3100" dirty="0"/>
              <a:t>is divorce lawful…? (Mt.19:3)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FDF9F7A-CFC8-4D34-88EB-8B83CDF77A13}"/>
              </a:ext>
            </a:extLst>
          </p:cNvPr>
          <p:cNvSpPr/>
          <p:nvPr/>
        </p:nvSpPr>
        <p:spPr>
          <a:xfrm>
            <a:off x="4583548" y="1600200"/>
            <a:ext cx="4267200" cy="1608683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dirty="0">
                <a:solidFill>
                  <a:srgbClr val="CCFFFF"/>
                </a:solidFill>
              </a:rPr>
              <a:t>Jesus:</a:t>
            </a:r>
            <a:br>
              <a:rPr lang="en-US" sz="3100" dirty="0">
                <a:solidFill>
                  <a:srgbClr val="FFFF99"/>
                </a:solidFill>
              </a:rPr>
            </a:br>
            <a:r>
              <a:rPr lang="en-US" sz="3100" dirty="0">
                <a:solidFill>
                  <a:srgbClr val="FFFF99"/>
                </a:solidFill>
              </a:rPr>
              <a:t>what God joins, </a:t>
            </a:r>
            <a:r>
              <a:rPr lang="en-US" sz="3100" u="sng" dirty="0">
                <a:solidFill>
                  <a:srgbClr val="FFFF99"/>
                </a:solidFill>
              </a:rPr>
              <a:t>do</a:t>
            </a:r>
            <a:r>
              <a:rPr lang="en-US" sz="3100" dirty="0">
                <a:solidFill>
                  <a:srgbClr val="FFFF99"/>
                </a:solidFill>
              </a:rPr>
              <a:t> </a:t>
            </a:r>
            <a:r>
              <a:rPr lang="en-US" sz="3100" u="sng" dirty="0">
                <a:solidFill>
                  <a:srgbClr val="FFFF99"/>
                </a:solidFill>
              </a:rPr>
              <a:t>not</a:t>
            </a:r>
            <a:r>
              <a:rPr lang="en-US" sz="3100" dirty="0">
                <a:solidFill>
                  <a:srgbClr val="FFFF99"/>
                </a:solidFill>
              </a:rPr>
              <a:t> </a:t>
            </a:r>
            <a:r>
              <a:rPr lang="en-US" sz="3100" u="sng" dirty="0">
                <a:solidFill>
                  <a:srgbClr val="FFFF99"/>
                </a:solidFill>
              </a:rPr>
              <a:t>separate</a:t>
            </a:r>
            <a:r>
              <a:rPr lang="en-US" sz="3100" dirty="0">
                <a:solidFill>
                  <a:srgbClr val="FFFF99"/>
                </a:solidFill>
              </a:rPr>
              <a:t> </a:t>
            </a:r>
            <a:r>
              <a:rPr lang="en-US" sz="3100" dirty="0"/>
              <a:t>(4-6; Gn.1-2)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F4BB08-B228-4C95-982C-098207D1E056}"/>
              </a:ext>
            </a:extLst>
          </p:cNvPr>
          <p:cNvSpPr/>
          <p:nvPr/>
        </p:nvSpPr>
        <p:spPr>
          <a:xfrm>
            <a:off x="304800" y="3352800"/>
            <a:ext cx="4267200" cy="1608683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u="sng" dirty="0"/>
              <a:t>Pharisees</a:t>
            </a:r>
            <a:r>
              <a:rPr lang="en-US" sz="3100" dirty="0"/>
              <a:t>:</a:t>
            </a:r>
            <a:br>
              <a:rPr lang="en-US" sz="3100" dirty="0"/>
            </a:br>
            <a:r>
              <a:rPr lang="en-US" sz="3100" dirty="0"/>
              <a:t>Moses’ command… (Mt.19:7; Dt.24)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186B066-7845-4657-A386-70E86C5E01F8}"/>
              </a:ext>
            </a:extLst>
          </p:cNvPr>
          <p:cNvSpPr/>
          <p:nvPr/>
        </p:nvSpPr>
        <p:spPr>
          <a:xfrm>
            <a:off x="4583548" y="3352800"/>
            <a:ext cx="4267200" cy="1608683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100" dirty="0">
                <a:solidFill>
                  <a:srgbClr val="CCFFFF"/>
                </a:solidFill>
              </a:rPr>
              <a:t>Jesus:</a:t>
            </a:r>
            <a:br>
              <a:rPr lang="en-US" sz="3100" dirty="0">
                <a:solidFill>
                  <a:srgbClr val="FFFF99"/>
                </a:solidFill>
              </a:rPr>
            </a:br>
            <a:r>
              <a:rPr lang="en-US" sz="3100" dirty="0">
                <a:solidFill>
                  <a:srgbClr val="FFFF99"/>
                </a:solidFill>
              </a:rPr>
              <a:t>hard hearts; return to beginning </a:t>
            </a:r>
            <a:r>
              <a:rPr lang="en-US" sz="3100" dirty="0"/>
              <a:t>(4-6, 8-9)</a:t>
            </a:r>
          </a:p>
        </p:txBody>
      </p:sp>
    </p:spTree>
    <p:extLst>
      <p:ext uri="{BB962C8B-B14F-4D97-AF65-F5344CB8AC3E}">
        <p14:creationId xmlns:p14="http://schemas.microsoft.com/office/powerpoint/2010/main" val="322649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6F4116C-12DE-46B7-8C11-C3F1020D414D}"/>
              </a:ext>
            </a:extLst>
          </p:cNvPr>
          <p:cNvSpPr/>
          <p:nvPr/>
        </p:nvSpPr>
        <p:spPr>
          <a:xfrm>
            <a:off x="1417780" y="914401"/>
            <a:ext cx="6324600" cy="609600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</a:rPr>
              <a:t>I</a:t>
            </a:r>
            <a:r>
              <a:rPr lang="en-US" sz="2400" dirty="0"/>
              <a:t>.  Strike One, 17-18 – Doctrinal / Moral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3BB308-9E0B-4AC4-910B-8AFE5D64B562}"/>
              </a:ext>
            </a:extLst>
          </p:cNvPr>
          <p:cNvSpPr/>
          <p:nvPr/>
        </p:nvSpPr>
        <p:spPr>
          <a:xfrm>
            <a:off x="1417780" y="1676400"/>
            <a:ext cx="6324600" cy="1160463"/>
          </a:xfrm>
          <a:prstGeom prst="rect">
            <a:avLst/>
          </a:prstGeom>
          <a:solidFill>
            <a:schemeClr val="tx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>
                <a:latin typeface="Verdana" panose="020B0604030504040204" pitchFamily="34" charset="0"/>
                <a:ea typeface="Verdana" panose="020B0604030504040204" pitchFamily="34" charset="0"/>
              </a:rPr>
              <a:t>II</a:t>
            </a:r>
            <a:r>
              <a:rPr lang="en-US" sz="2800" dirty="0"/>
              <a:t>.</a:t>
            </a:r>
            <a:r>
              <a:rPr lang="en-US" dirty="0"/>
              <a:t>  </a:t>
            </a:r>
            <a:r>
              <a:rPr lang="en-US" sz="3600" dirty="0">
                <a:solidFill>
                  <a:srgbClr val="CCFFFF"/>
                </a:solidFill>
              </a:rPr>
              <a:t>Strike Two, </a:t>
            </a:r>
            <a:r>
              <a:rPr lang="en-US" sz="3600" dirty="0">
                <a:solidFill>
                  <a:schemeClr val="bg1"/>
                </a:solidFill>
              </a:rPr>
              <a:t>19-20</a:t>
            </a:r>
            <a:br>
              <a:rPr lang="en-US" sz="3600" dirty="0">
                <a:solidFill>
                  <a:srgbClr val="CCFFFF"/>
                </a:solidFill>
              </a:rPr>
            </a:br>
            <a:r>
              <a:rPr lang="en-US" sz="3600" dirty="0">
                <a:solidFill>
                  <a:srgbClr val="CCFFFF"/>
                </a:solidFill>
              </a:rPr>
              <a:t>– Personal</a:t>
            </a:r>
            <a:endParaRPr lang="en-US" dirty="0">
              <a:solidFill>
                <a:srgbClr val="CC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91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436"/>
            <a:ext cx="8229600" cy="828964"/>
          </a:xfrm>
        </p:spPr>
        <p:txBody>
          <a:bodyPr/>
          <a:lstStyle/>
          <a:p>
            <a:r>
              <a:rPr lang="en-US" sz="3600" dirty="0">
                <a:solidFill>
                  <a:srgbClr val="CCFFFF"/>
                </a:solidFill>
              </a:rPr>
              <a:t>Herodias wants to kill John </a:t>
            </a:r>
            <a:r>
              <a:rPr lang="en-US" sz="3600" dirty="0">
                <a:solidFill>
                  <a:schemeClr val="bg1"/>
                </a:solidFill>
              </a:rPr>
              <a:t>(19)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914400"/>
            <a:ext cx="8610600" cy="5562600"/>
          </a:xfrm>
        </p:spPr>
        <p:txBody>
          <a:bodyPr/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dirty="0">
                <a:solidFill>
                  <a:srgbClr val="FFFF99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‘No one talks to me like that!’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Ignore message: kill conscience.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Attack John: fight against God.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Day coming when Christians will be </a:t>
            </a:r>
            <a:r>
              <a:rPr lang="en-US" dirty="0" err="1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perse-cuted</a:t>
            </a: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for teaching truth.</a:t>
            </a:r>
          </a:p>
          <a:p>
            <a:pPr marL="973138" lvl="2" indent="-287338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68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F120C5-ACEB-4B55-99C7-7495D180214A}"/>
              </a:ext>
            </a:extLst>
          </p:cNvPr>
          <p:cNvSpPr/>
          <p:nvPr/>
        </p:nvSpPr>
        <p:spPr>
          <a:xfrm>
            <a:off x="2286000" y="1219200"/>
            <a:ext cx="4572000" cy="441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36D2DE0-F052-486E-9A24-9CE4B5E0CC08}"/>
              </a:ext>
            </a:extLst>
          </p:cNvPr>
          <p:cNvSpPr/>
          <p:nvPr/>
        </p:nvSpPr>
        <p:spPr>
          <a:xfrm>
            <a:off x="2438400" y="2379663"/>
            <a:ext cx="4419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596B6C-3AD8-4E42-8FBA-74C9243DE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5436"/>
            <a:ext cx="8229600" cy="828964"/>
          </a:xfrm>
        </p:spPr>
        <p:txBody>
          <a:bodyPr/>
          <a:lstStyle/>
          <a:p>
            <a:r>
              <a:rPr lang="en-US" sz="3600" dirty="0">
                <a:solidFill>
                  <a:srgbClr val="CCFFFF"/>
                </a:solidFill>
              </a:rPr>
              <a:t>Herodias wants to kill John </a:t>
            </a:r>
            <a:r>
              <a:rPr lang="en-US" sz="3600" dirty="0">
                <a:solidFill>
                  <a:schemeClr val="bg1"/>
                </a:solidFill>
              </a:rPr>
              <a:t>(19)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30C05A8-06DE-4BDD-B023-0D930E6FD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780" y="914400"/>
            <a:ext cx="8610600" cy="5562600"/>
          </a:xfrm>
        </p:spPr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Herod </a:t>
            </a:r>
            <a:r>
              <a:rPr lang="en-US" dirty="0">
                <a:solidFill>
                  <a:srgbClr val="CCFFFF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feared</a:t>
            </a: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John (20)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Herod </a:t>
            </a:r>
            <a:r>
              <a:rPr lang="en-US" sz="3200" dirty="0">
                <a:solidFill>
                  <a:srgbClr val="CCFFFF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respected</a:t>
            </a: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John (just, holy </a:t>
            </a: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prophet</a:t>
            </a: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Herod </a:t>
            </a:r>
            <a:r>
              <a:rPr lang="en-US" sz="3200" dirty="0">
                <a:solidFill>
                  <a:srgbClr val="CCFFFF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protected</a:t>
            </a: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John (from Herodias)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Herod </a:t>
            </a:r>
            <a:r>
              <a:rPr lang="en-US" sz="3200" dirty="0">
                <a:solidFill>
                  <a:srgbClr val="CCFFFF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heard</a:t>
            </a: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 John often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Herod . . . </a:t>
            </a:r>
            <a:r>
              <a:rPr lang="en-US" sz="3000" dirty="0">
                <a:solidFill>
                  <a:srgbClr val="FFFF99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(variants):</a:t>
            </a:r>
          </a:p>
          <a:p>
            <a:pPr marL="803275" lvl="1" indent="-346075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C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1. </a:t>
            </a:r>
            <a:r>
              <a:rPr lang="en-US" sz="3200" dirty="0">
                <a:solidFill>
                  <a:srgbClr val="CCFFFF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was perplexed </a:t>
            </a: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(respect for John vs passion for Herodias?) . . . or . . . </a:t>
            </a:r>
            <a:endParaRPr lang="en-US" sz="3200" dirty="0">
              <a:solidFill>
                <a:srgbClr val="CCFFFF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L="457200" lvl="1" indent="0">
              <a:spcBef>
                <a:spcPts val="30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FFC000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2. </a:t>
            </a:r>
            <a:r>
              <a:rPr lang="en-US" sz="3200" dirty="0">
                <a:solidFill>
                  <a:srgbClr val="CCFFFF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did many things </a:t>
            </a:r>
            <a:r>
              <a:rPr lang="en-US" sz="3200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. . . 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Herod heard John </a:t>
            </a:r>
            <a:r>
              <a:rPr lang="en-US" dirty="0">
                <a:solidFill>
                  <a:srgbClr val="CCFFFF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gladly </a:t>
            </a:r>
            <a:r>
              <a:rPr lang="en-US" dirty="0">
                <a:solidFill>
                  <a:schemeClr val="bg1"/>
                </a:solidFill>
                <a:ea typeface="Verdana" panose="020B0604030504040204" pitchFamily="34" charset="0"/>
                <a:cs typeface="Times New Roman" panose="02020603050405020304" pitchFamily="18" charset="0"/>
              </a:rPr>
              <a:t>(liked to listen…)</a:t>
            </a:r>
          </a:p>
          <a:p>
            <a:pPr marL="973138" lvl="2" indent="-287338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US" sz="3200" dirty="0">
              <a:solidFill>
                <a:schemeClr val="bg1"/>
              </a:solidFill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64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B2B2B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4694</TotalTime>
  <Words>1045</Words>
  <Application>Microsoft Office PowerPoint</Application>
  <PresentationFormat>On-screen Show (4:3)</PresentationFormat>
  <Paragraphs>123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Times New Roman</vt:lpstr>
      <vt:lpstr>Verdana</vt:lpstr>
      <vt:lpstr>Wingdings</vt:lpstr>
      <vt:lpstr>1_Default Design</vt:lpstr>
      <vt:lpstr>PowerPoint Presentation</vt:lpstr>
      <vt:lpstr>Herod heard about John (Mark 6)</vt:lpstr>
      <vt:lpstr>PowerPoint Presentation</vt:lpstr>
      <vt:lpstr>What’s the problem here?</vt:lpstr>
      <vt:lpstr>What is John’s message?  (I) </vt:lpstr>
      <vt:lpstr>What is John’s message? (II) </vt:lpstr>
      <vt:lpstr>PowerPoint Presentation</vt:lpstr>
      <vt:lpstr>Herodias wants to kill John (19)</vt:lpstr>
      <vt:lpstr>Herodias wants to kill John (19)</vt:lpstr>
      <vt:lpstr>Herod’s fortress, Machaerus</vt:lpstr>
      <vt:lpstr>Herod’s fortress, Machaerus</vt:lpstr>
      <vt:lpstr>Herod’s fortress, Machaerus</vt:lpstr>
      <vt:lpstr>Herod</vt:lpstr>
      <vt:lpstr>PowerPoint Presentation</vt:lpstr>
      <vt:lpstr>Should have been a happy occasion</vt:lpstr>
      <vt:lpstr>Should have been a happy occasion</vt:lpstr>
      <vt:lpstr>Summary:</vt:lpstr>
      <vt:lpstr>PowerPoint Presentation</vt:lpstr>
      <vt:lpstr>PowerPoint Presentation</vt:lpstr>
      <vt:lpstr>PowerPoint Presentation</vt:lpstr>
      <vt:lpstr>So what?</vt:lpstr>
      <vt:lpstr>So what?</vt:lpstr>
      <vt:lpstr>So what?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Rick</dc:creator>
  <cp:lastModifiedBy>Johnson</cp:lastModifiedBy>
  <cp:revision>245</cp:revision>
  <dcterms:created xsi:type="dcterms:W3CDTF">2006-09-18T21:36:30Z</dcterms:created>
  <dcterms:modified xsi:type="dcterms:W3CDTF">2020-02-17T18:47:54Z</dcterms:modified>
</cp:coreProperties>
</file>