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474" r:id="rId3"/>
    <p:sldId id="366" r:id="rId4"/>
    <p:sldId id="305" r:id="rId5"/>
    <p:sldId id="385" r:id="rId6"/>
    <p:sldId id="475" r:id="rId7"/>
    <p:sldId id="455" r:id="rId8"/>
    <p:sldId id="514" r:id="rId9"/>
    <p:sldId id="535" r:id="rId10"/>
    <p:sldId id="536" r:id="rId11"/>
    <p:sldId id="537" r:id="rId12"/>
    <p:sldId id="538" r:id="rId13"/>
    <p:sldId id="539" r:id="rId14"/>
    <p:sldId id="540" r:id="rId15"/>
    <p:sldId id="541" r:id="rId16"/>
    <p:sldId id="542" r:id="rId17"/>
    <p:sldId id="543" r:id="rId18"/>
    <p:sldId id="544" r:id="rId19"/>
    <p:sldId id="547" r:id="rId20"/>
    <p:sldId id="548" r:id="rId21"/>
    <p:sldId id="545" r:id="rId22"/>
    <p:sldId id="505" r:id="rId23"/>
    <p:sldId id="546" r:id="rId24"/>
    <p:sldId id="550" r:id="rId25"/>
    <p:sldId id="551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  <a:srgbClr val="FFFF99"/>
    <a:srgbClr val="CCFFFF"/>
    <a:srgbClr val="99FF66"/>
    <a:srgbClr val="FFCC99"/>
    <a:srgbClr val="FFFFCC"/>
    <a:srgbClr val="000066"/>
    <a:srgbClr val="FF9933"/>
    <a:srgbClr val="C0C0C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EF532B-BD62-41CE-A4BC-5A80888A3E50}" v="19" dt="2020-03-25T21:53:07.7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95" d="100"/>
          <a:sy n="95" d="100"/>
        </p:scale>
        <p:origin x="4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FFB54-B1D3-48AF-BB9C-54306A1E8F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567583-2815-4140-91C0-45768C86F1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987EE9-DBA6-4BA4-A44D-C655D2ECD5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D2B175-D6FC-4F0C-8425-F4EABB9B8A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94B625-4B04-41AF-A2D2-F6022ADF8E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BE8DB-A103-4EBA-B177-01561B0DD7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7111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616D3-5342-4B08-AC5E-2F2FB424D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C1AF68-94F2-4358-8BE0-C156AA9C8D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11555B-726A-4E5B-A06C-451EA44C26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1CB923-3A31-4C41-B2B6-92790C158E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FBA06F-0589-4C2B-92BD-7DD7ECD47B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17B19-AABD-4954-9D20-CC37FD4465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318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77AF9D-41C2-4EE7-91D2-C8E88F4394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22E650-D24C-44F0-AD78-24ADA9CFC6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98A973-CE2E-43EC-99B5-9566CD79A1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DFAA02-5E75-48CA-ACD7-19156044FF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47F77F-B698-4591-90F5-72152BB328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BD88D-8C14-4D85-B258-B5407E1D1A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8306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C4339-91B3-4EA2-A3AE-80DA47DA7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8768E27D-6D3C-4A61-A174-8FE659C341C2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83B94D-795A-4DA8-BD6D-C15B1778E0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33F6E9-7DF9-47E0-B4A4-C1C93F831B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3949FE-BB69-4B94-B00A-1B3FFE129B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E9E55-0041-4BF1-9C6C-C369B7B3C0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8202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693E8E-39FD-483E-A9DB-E12A6DA0EC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E567A2-252C-4724-9EBD-9E11C35E2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5C52FD-B4D4-42C6-90CD-75680F2C2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4DA3B-E579-429F-B100-3D6C82B4B9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2227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F98D87-FFF2-41D1-84C5-5B5D14A9A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C89EFF-1244-4E70-9703-062CF5F73A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42C04-9346-458F-A06C-0F1FA8F36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5F1D-A032-4F73-B9AB-0664412330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861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F89F8A-4D9C-41BB-B607-42F54ADD0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5A5484-4D52-4851-8873-A5F36D9B5F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A2595E-6208-41A3-A54B-7574619F6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3E231-D2BF-42D1-B6F8-945C3F4DB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404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834686-6303-4ADE-AC09-4C5746566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6E28A-B925-4E65-8D24-B57E0F791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8C4DC8-0CF5-4F97-9A9D-B0F4D5D03C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DCC2-57A4-4182-9F6B-C2DCB432A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8186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34702E-35DE-42A2-A290-937CE5172C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E9B298-8964-4A00-9110-0DBC984AF3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E932F0F-2BCD-48A6-BA37-2D4DE766F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4B438-A833-4EF3-9C33-AD72DE2CC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5989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4147C9-A3F1-433F-AAFF-6ECA9D478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773EA48-7B33-4777-8A3C-EDB44182D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4A91A2-B1BE-49B2-A188-D4F95793F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790CD-B251-47C4-8093-16BDA4369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6143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8D967E-F350-40B1-919C-E575A1168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4E2942-544A-469B-AB2E-7DFA450F2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D87BED-4BC3-4933-B77A-CF96324A2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AD56C-4A5D-40BB-A9CB-E8F5FBED6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893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A72CA-D7C9-4FEA-9604-9E45C9B4B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FBE9F-3740-46F4-BA0D-C9C2BD4FE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62A70FD-AF3B-419F-BD61-7885585035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F51B82-EC1F-4EAA-BD27-D03498B3CA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62F593-CC4F-42B0-BC68-3E594CF7A9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2A56E-C8A7-4C9E-ADC8-9EC5222A48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54200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098DB6-F78D-4B85-96E1-99C3B88C13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C69AFD-271D-4764-A228-7A2B382F1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422691-E3A7-4FEC-8503-3D7B10778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409D-BB9A-49DD-9EE7-D83C34375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311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EBEBA-6559-43C8-A599-BC51EB7FD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509530-16DF-48D1-B5F5-C98A8D3D8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5ED5AD-6DB9-4ADA-9DB5-F56AF46829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290AD-1421-4630-B7C0-21FD9A44DC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6332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7294F-ED2C-4319-8322-B87842BE2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C6B21E-C112-49C0-B351-8DC9BFB9F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E53B-17FF-40B7-B95E-3B5EA6A0F8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C0AF-E6C9-435B-9B2B-490DAE161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5769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6CF25D-01B7-4EE7-9F00-9BE73295F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1373C8-96E5-4D5A-A91F-47B21CF73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831544-90DD-4DEF-9A1D-A5F26F35E9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1A14-4106-4D57-A966-841D28FA2C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886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7BBD9-CF4B-4DEB-A668-FEA7D2F09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676B1-8B6F-4F0B-A853-A1D3FAF64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82BADC-41D0-4B80-AA65-23D5C5658D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0718E5-23F4-422B-994B-512F64D0EF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CFF88CD-BD53-45E5-9CF6-0FFC577263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54827-1133-449F-BDAB-03364D7A0E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3317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5720A-3C94-46D2-92B9-A8537EAEA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F8EA2-96D3-49F6-8E58-695ADED1DA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8566F-0663-47BD-A5EB-39E1C6BC7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FC58CA-81D9-4D35-9BCA-04BB4F3357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41E814-73F9-4963-A99F-B9A7B95EAB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2EA96C-BB42-4402-B8AF-D2B3BB3E4F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1D88E-8E0D-4CD0-8197-EACF887EDA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0179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158B6-34D6-4AD3-98BE-7A475D47B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7553DA-A602-409E-A062-CD1087136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2FAA0A-7EFE-4A7D-A73F-2DC27537F1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819F76-ADF4-4557-8B83-EDF9601483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C2290A-5C05-4D94-BFA6-637DE3ED0D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BDEEE64-7749-4DD5-903D-95AEAFD2ED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7D87AE-4EBD-4CB6-87C6-C2EF19BF5D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B16B40A-E341-4B1A-9E24-3B5F17C637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C957E-CE23-4640-A648-368E38A57B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243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B7E23-D2ED-4D0F-892A-4317C93F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192207D-B62A-4041-8157-68CDB50F04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1944503-B457-42EF-A207-C8AAB67794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311882-23B3-4B5D-AEEB-D92B9D6557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331C6-4885-4987-829E-F1BB365F72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884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1EC5EE2-2D77-405A-B33C-B0443D6FF7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859982B-3FE6-4878-B02D-EA62B4E6BC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D3AE9BE-D3DE-4F54-8319-1FD20220DE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18A8F-3BF3-4C77-AEFD-31FD0C3BC9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273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4CE65-CC2C-427D-A5DD-744B9EF28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4C8B8-8973-40DC-97EF-EA99C58F6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8DC45B-F9BB-431B-9B1D-366C6069D3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949E3C-E1CB-4010-B84C-C8AC81DD20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233E21-37E3-4E40-852F-05D269215F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3B130E-0599-40FD-A03F-9CEDAC9A83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ABBD0-1C75-4268-8271-E7B97F55B3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6356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F57B4-1A72-45B5-BD80-09573096D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E080E5-B923-4AD7-9188-4CA77D666F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4330BF-5035-4BB6-9998-CF564DFE6E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AD34A2-4B83-4FB0-AEFE-43CD6B82E8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099EC5-1C19-45BB-BF33-4605F3D182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F0AC72-CBA1-499B-9E8A-FAF57D64C0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55AA5-8CE4-4662-89E3-07787C51DA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8287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1A053A9-733B-460F-9963-C276E05CAB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EDC781F-FE58-43F6-A1A2-EDCEEFA4A5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BF480E4-76EC-4BFA-845E-BCBE69A6575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D5D5183-9219-41D2-B7E1-502DB65AC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09C1787-CA91-4439-925D-B5C6BF8AA7B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7A3B63C-5A0A-4DBA-B951-84DC6E4FAD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CF1B833-C6E0-46FB-A23C-F4986F4EE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337713B-F5E7-430C-A59B-1DDF47496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036185-70A9-42BE-9A12-B66F77F465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A873452-E442-4C5E-AA4F-DEECDAFB79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153418-0622-41A8-B1A5-9138FED9B5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373DC09-5685-4D12-8DF6-4F8A4E96F1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72B449CE-EB13-4E9D-837E-0CFF44F083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1764" y="685800"/>
            <a:ext cx="8402784" cy="5867400"/>
          </a:xfrm>
          <a:ln>
            <a:solidFill>
              <a:srgbClr val="00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baseline="30000" dirty="0">
                <a:solidFill>
                  <a:srgbClr val="FFFF00"/>
                </a:solidFill>
              </a:rPr>
              <a:t>4</a:t>
            </a:r>
            <a:r>
              <a:rPr lang="en-US" dirty="0">
                <a:solidFill>
                  <a:srgbClr val="FFFFFF"/>
                </a:solidFill>
              </a:rPr>
              <a:t> For whatever things were written before were written for our learning, that we through the patience and comfort of the Scriptures might have hope.</a:t>
            </a:r>
          </a:p>
          <a:p>
            <a:pPr marL="0" indent="0" algn="ctr">
              <a:spcAft>
                <a:spcPts val="400"/>
              </a:spcAft>
              <a:buNone/>
            </a:pPr>
            <a:r>
              <a:rPr lang="en-US" sz="3600" dirty="0">
                <a:solidFill>
                  <a:srgbClr val="CCFFFF"/>
                </a:solidFill>
              </a:rPr>
              <a:t>Matthew 5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baseline="30000" dirty="0">
                <a:solidFill>
                  <a:srgbClr val="FFFF00"/>
                </a:solidFill>
              </a:rPr>
              <a:t>23</a:t>
            </a:r>
            <a:r>
              <a:rPr lang="en-US" dirty="0">
                <a:solidFill>
                  <a:srgbClr val="FFFFFF"/>
                </a:solidFill>
              </a:rPr>
              <a:t> Therefore if you bring your gift to the altar, and there remember that your brother has something against you, </a:t>
            </a:r>
            <a:r>
              <a:rPr lang="en-US" baseline="30000" dirty="0">
                <a:solidFill>
                  <a:srgbClr val="FFFF00"/>
                </a:solidFill>
              </a:rPr>
              <a:t>24</a:t>
            </a:r>
            <a:r>
              <a:rPr lang="en-US" dirty="0">
                <a:solidFill>
                  <a:srgbClr val="FFFFFF"/>
                </a:solidFill>
              </a:rPr>
              <a:t> leave your gift there before the altar, and go your way. First be reconciled to your brother, and then come and offer your gift. </a:t>
            </a:r>
          </a:p>
          <a:p>
            <a:pPr marL="0" indent="0">
              <a:spcAft>
                <a:spcPts val="400"/>
              </a:spcAft>
              <a:buNone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6ACAC38-9E91-4FCB-B9CA-74D288F40EFD}"/>
              </a:ext>
            </a:extLst>
          </p:cNvPr>
          <p:cNvSpPr/>
          <p:nvPr/>
        </p:nvSpPr>
        <p:spPr>
          <a:xfrm>
            <a:off x="648856" y="152400"/>
            <a:ext cx="7848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CCFFFF"/>
                </a:solidFill>
              </a:rPr>
              <a:t>Romans 15</a:t>
            </a:r>
          </a:p>
        </p:txBody>
      </p:sp>
    </p:spTree>
    <p:extLst>
      <p:ext uri="{BB962C8B-B14F-4D97-AF65-F5344CB8AC3E}">
        <p14:creationId xmlns:p14="http://schemas.microsoft.com/office/powerpoint/2010/main" val="2247811983"/>
      </p:ext>
    </p:extLst>
  </p:cSld>
  <p:clrMapOvr>
    <a:masterClrMapping/>
  </p:clrMapOvr>
  <p:transition spd="slow" advClick="0" advTm="34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Eliab’s actions imply serious symptoms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Fear? 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Eliab was afraid of Goliath . . .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Even more afraid of public opinion – David his brother, the hero.</a:t>
            </a: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986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Eliab’s actions imply serious symptoms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4.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Assumption? 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Claims to know David’s heart (28); reveals his own.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Assumes the worst about David.</a:t>
            </a: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580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Eliab’s actions imply serious symptoms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5.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Judges David harshly.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His anger is unkind, unjust, unfounded.</a:t>
            </a: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606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Eliab’s actions imply serious symptoms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6.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Shamed by David’s heroism. 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His faith is not as strong as little brother’s.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Eliab ran . . . </a:t>
            </a:r>
            <a:r>
              <a:rPr lang="en-US" sz="3200" i="1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from</a:t>
            </a:r>
            <a:r>
              <a:rPr lang="en-US" sz="3200" i="1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enemy (24)…</a:t>
            </a: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369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Eliab’s actions imply serious symptoms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7.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Discourager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Scolds David: put him in his place.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Would prefer living Goliath to heroic David.</a:t>
            </a: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036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Eliab’s actions imply serious symptoms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8.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Anger (28) against David.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Eliab is the one in danger (Mt.5:21-24)</a:t>
            </a: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63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Eliab’s actions imply serious symptoms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9.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Waste of energy and emotion.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Why not spend his energy on Goliath…?</a:t>
            </a: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815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Eliab’s actions imply serious symptoms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10.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Eliab is embarrassed.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He is firstborn (v.13); possessed authority by priority.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Youngest brother has shown him up.</a:t>
            </a: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6393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Eliab’s actions imply serious symptoms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 marL="517525" indent="-517525">
              <a:spcAft>
                <a:spcPts val="0"/>
              </a:spcAft>
              <a:buNone/>
            </a:pPr>
            <a:r>
              <a:rPr lang="en-US" sz="24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11.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Eliab is outdone by Saul’s son, Jonathan, 18:1.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If anyone had reason to despise David…</a:t>
            </a: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Jonathan: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firstborn son of the king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David: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lastborn son of farmer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Their love of God and each other over-came rivalry and competition.  </a:t>
            </a: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This overcame all differences.</a:t>
            </a: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8246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Eliab’s actions imply serious symptoms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 marL="517525" indent="-517525">
              <a:spcAft>
                <a:spcPts val="0"/>
              </a:spcAft>
              <a:buNone/>
            </a:pPr>
            <a:r>
              <a:rPr lang="en-US" sz="24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11.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Eliab is outdone by Saul’s son, Jonathan, 18:1.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23:16-18, last words to David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Jonathan wants to serve David: be # 2</a:t>
            </a: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957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417780" y="990600"/>
            <a:ext cx="6324599" cy="457200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The Brother With Heart Problems – Eliab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AC4BB0C-963F-482D-8CC4-CD2FE5D46080}"/>
              </a:ext>
            </a:extLst>
          </p:cNvPr>
          <p:cNvSpPr/>
          <p:nvPr/>
        </p:nvSpPr>
        <p:spPr>
          <a:xfrm>
            <a:off x="1410856" y="1676400"/>
            <a:ext cx="6324599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lang="en-US" sz="3800" dirty="0">
                <a:solidFill>
                  <a:srgbClr val="CCFFFF"/>
                </a:solidFill>
                <a:ea typeface="Verdana" panose="020B0604030504040204" pitchFamily="34" charset="0"/>
              </a:rPr>
              <a:t>The Brother With Humility – Eliab</a:t>
            </a:r>
            <a:endParaRPr lang="en-US" sz="3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1844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17:22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David greeted his brothers</a:t>
            </a:r>
          </a:p>
          <a:p>
            <a:pPr marL="0" indent="0" algn="ctr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sz="36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22:1,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same persons . . .</a:t>
            </a:r>
            <a:endParaRPr lang="en-US" sz="36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David’s </a:t>
            </a:r>
            <a:r>
              <a:rPr lang="en-US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brothers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and </a:t>
            </a:r>
            <a:r>
              <a:rPr lang="en-US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all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his father’s house went to him…  [22:2, </a:t>
            </a:r>
            <a:r>
              <a:rPr lang="en-US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David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is</a:t>
            </a:r>
            <a:r>
              <a:rPr lang="en-US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captain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…]</a:t>
            </a: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A281267-71E3-4100-865C-F5F4E8B9314E}"/>
              </a:ext>
            </a:extLst>
          </p:cNvPr>
          <p:cNvSpPr/>
          <p:nvPr/>
        </p:nvSpPr>
        <p:spPr>
          <a:xfrm>
            <a:off x="1195168" y="3505200"/>
            <a:ext cx="6768888" cy="1143000"/>
          </a:xfrm>
          <a:prstGeom prst="roundRect">
            <a:avLst/>
          </a:prstGeom>
          <a:solidFill>
            <a:schemeClr val="tx1"/>
          </a:solidFill>
          <a:ln>
            <a:solidFill>
              <a:srgbClr val="99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CFFFF"/>
                </a:solidFill>
              </a:rPr>
              <a:t>Though Eliab has mistreated David, David fully forgot it</a:t>
            </a:r>
            <a:endParaRPr lang="en-US" sz="32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7400123-7C7B-4F33-8BF2-8FF893C36718}"/>
              </a:ext>
            </a:extLst>
          </p:cNvPr>
          <p:cNvSpPr/>
          <p:nvPr/>
        </p:nvSpPr>
        <p:spPr>
          <a:xfrm>
            <a:off x="2030841" y="4800600"/>
            <a:ext cx="5085566" cy="1143000"/>
          </a:xfrm>
          <a:prstGeom prst="roundRect">
            <a:avLst/>
          </a:prstGeom>
          <a:solidFill>
            <a:schemeClr val="tx1"/>
          </a:solidFill>
          <a:ln>
            <a:solidFill>
              <a:srgbClr val="99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CFFFF"/>
                </a:solidFill>
              </a:rPr>
              <a:t>Eliab has calmed down;</a:t>
            </a:r>
            <a:br>
              <a:rPr lang="en-US" sz="3200" dirty="0">
                <a:solidFill>
                  <a:srgbClr val="CCFFFF"/>
                </a:solidFill>
              </a:rPr>
            </a:br>
            <a:r>
              <a:rPr lang="en-US" sz="3200" dirty="0">
                <a:solidFill>
                  <a:srgbClr val="CCFFFF"/>
                </a:solidFill>
              </a:rPr>
              <a:t>went to help David…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470239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11255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Both David and Eliab</a:t>
            </a:r>
            <a:br>
              <a:rPr lang="en-US" sz="3600" dirty="0">
                <a:solidFill>
                  <a:srgbClr val="FFFF00"/>
                </a:solidFill>
              </a:rPr>
            </a:br>
            <a:r>
              <a:rPr lang="en-US" sz="3600" dirty="0">
                <a:solidFill>
                  <a:srgbClr val="FFFF00"/>
                </a:solidFill>
              </a:rPr>
              <a:t>became Saul’s enemies </a:t>
            </a:r>
            <a:r>
              <a:rPr lang="en-US" sz="3600" dirty="0">
                <a:solidFill>
                  <a:schemeClr val="bg1"/>
                </a:solidFill>
              </a:rPr>
              <a:t>(22:6…)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295400"/>
            <a:ext cx="8610600" cy="5105400"/>
          </a:xfrm>
        </p:spPr>
        <p:txBody>
          <a:bodyPr/>
          <a:lstStyle/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Must hang together or hang separately.</a:t>
            </a:r>
          </a:p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They must have reconciled.  Mt.5:23-24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Eliab changed.  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Admitted he was wrong, David was right?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Put common good of nation over petty anger and pride?</a:t>
            </a:r>
          </a:p>
          <a:p>
            <a:pPr lvl="1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We can change.  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[Gn.44, Judah]</a:t>
            </a: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9520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11255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What should we learn from this? </a:t>
            </a:r>
            <a:r>
              <a:rPr lang="en-US" sz="2400" dirty="0">
                <a:solidFill>
                  <a:schemeClr val="bg1"/>
                </a:solidFill>
              </a:rPr>
              <a:t>(1/2)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295400"/>
            <a:ext cx="8610600" cy="5105400"/>
          </a:xfrm>
        </p:spPr>
        <p:txBody>
          <a:bodyPr/>
          <a:lstStyle/>
          <a:p>
            <a:pPr marL="341313" lvl="0" indent="-341313">
              <a:spcAft>
                <a:spcPts val="600"/>
              </a:spcAft>
              <a:buNone/>
            </a:pPr>
            <a:r>
              <a:rPr lang="en-US" sz="24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We can change (repent).  We can resist any temptation.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1 Co.10:13.</a:t>
            </a:r>
          </a:p>
          <a:p>
            <a:pPr marL="341313" lvl="0" indent="-341313">
              <a:spcAft>
                <a:spcPts val="600"/>
              </a:spcAft>
              <a:buNone/>
            </a:pPr>
            <a:r>
              <a:rPr lang="en-US" sz="24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We can love our brothers. 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Gn.44.</a:t>
            </a:r>
          </a:p>
          <a:p>
            <a:pPr marL="341313" lvl="0" indent="-341313">
              <a:spcAft>
                <a:spcPts val="600"/>
              </a:spcAft>
              <a:buNone/>
            </a:pPr>
            <a:r>
              <a:rPr lang="en-US" sz="24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 </a:t>
            </a: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We can consider others more important,</a:t>
            </a:r>
            <a:r>
              <a:rPr lang="en-US" sz="320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Ph.2:3.</a:t>
            </a:r>
          </a:p>
          <a:p>
            <a:pPr marL="341313" lvl="0" indent="-341313">
              <a:spcAft>
                <a:spcPts val="0"/>
              </a:spcAft>
              <a:buNone/>
            </a:pPr>
            <a:r>
              <a:rPr lang="en-US" sz="24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4. 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Giants could make or break God’s people.  </a:t>
            </a:r>
            <a:r>
              <a:rPr lang="en-US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Nu.13:33.   Goliath is smaller scale…</a:t>
            </a:r>
            <a:endParaRPr lang="en-US" sz="3200" dirty="0">
              <a:solidFill>
                <a:srgbClr val="CCFFFF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3200" dirty="0">
              <a:solidFill>
                <a:srgbClr val="CCFFFF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1313" indent="-341313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7909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11255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What should we learn from this? </a:t>
            </a:r>
            <a:r>
              <a:rPr lang="en-US" sz="2400" dirty="0">
                <a:solidFill>
                  <a:schemeClr val="bg1"/>
                </a:solidFill>
              </a:rPr>
              <a:t>(2/2)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295400"/>
            <a:ext cx="8610600" cy="5105400"/>
          </a:xfrm>
        </p:spPr>
        <p:txBody>
          <a:bodyPr/>
          <a:lstStyle/>
          <a:p>
            <a:pPr marL="341313" lvl="0" indent="-341313">
              <a:spcAft>
                <a:spcPts val="600"/>
              </a:spcAft>
              <a:buNone/>
            </a:pPr>
            <a:r>
              <a:rPr lang="en-US" sz="24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5. </a:t>
            </a: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God can use the most unlikely people to win victories.   David.   Saul of Tarsus,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Co.12.</a:t>
            </a:r>
          </a:p>
          <a:p>
            <a:pPr marL="341313" lvl="0" indent="-341313">
              <a:spcAft>
                <a:spcPts val="600"/>
              </a:spcAft>
              <a:buNone/>
            </a:pPr>
            <a:r>
              <a:rPr lang="en-US" sz="24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6. </a:t>
            </a: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We can live in hope and courage, even when giants threaten. 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Tim.4:6-8.</a:t>
            </a:r>
          </a:p>
          <a:p>
            <a:pPr marL="341313" lvl="0" indent="-341313">
              <a:spcAft>
                <a:spcPts val="600"/>
              </a:spcAft>
              <a:buNone/>
            </a:pPr>
            <a:r>
              <a:rPr lang="en-US" sz="24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7. </a:t>
            </a: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David overcame by his real armor: faith,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Hb.11:32.   Ep.6:16.</a:t>
            </a:r>
          </a:p>
          <a:p>
            <a:pPr marL="341313" lvl="0" indent="-341313">
              <a:spcAft>
                <a:spcPts val="0"/>
              </a:spcAft>
              <a:buNone/>
            </a:pPr>
            <a:r>
              <a:rPr lang="en-US" sz="24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8. 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David defeated Goliath, but later dropped his shield,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Sm.11.   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Fight till war is over.</a:t>
            </a:r>
            <a:endParaRPr lang="en-US" sz="3200" dirty="0">
              <a:solidFill>
                <a:srgbClr val="CCFFFF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3200" dirty="0">
              <a:solidFill>
                <a:srgbClr val="CCFFFF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1313" indent="-341313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916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633883" y="1143000"/>
            <a:ext cx="5887347" cy="1295400"/>
          </a:xfrm>
          <a:prstGeom prst="roundRect">
            <a:avLst/>
          </a:prstGeom>
          <a:solidFill>
            <a:srgbClr val="000066"/>
          </a:solidFill>
          <a:ln w="1270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rgbClr val="CCFFFF"/>
                </a:solidFill>
              </a:rPr>
              <a:t>David’s Three Giants</a:t>
            </a:r>
          </a:p>
          <a:p>
            <a:pPr algn="ctr" eaLnBrk="1" hangingPunct="1">
              <a:defRPr/>
            </a:pPr>
            <a:r>
              <a:rPr lang="en-US" sz="3200" dirty="0">
                <a:solidFill>
                  <a:schemeClr val="bg1"/>
                </a:solidFill>
              </a:rPr>
              <a:t>1 Samuel 17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25526"/>
          </a:xfrm>
        </p:spPr>
        <p:txBody>
          <a:bodyPr/>
          <a:lstStyle/>
          <a:p>
            <a:r>
              <a:rPr lang="en-US" sz="2800" dirty="0">
                <a:solidFill>
                  <a:srgbClr val="00FFCC"/>
                </a:solidFill>
              </a:rPr>
              <a:t>1. </a:t>
            </a:r>
            <a:r>
              <a:rPr lang="en-US" sz="3600" u="sng" dirty="0">
                <a:solidFill>
                  <a:srgbClr val="FFFF99"/>
                </a:solidFill>
              </a:rPr>
              <a:t>David and </a:t>
            </a:r>
            <a:r>
              <a:rPr lang="en-US" sz="3600" u="sng" dirty="0">
                <a:solidFill>
                  <a:srgbClr val="00FFCC"/>
                </a:solidFill>
              </a:rPr>
              <a:t>Goliath</a:t>
            </a:r>
            <a:r>
              <a:rPr lang="en-US" sz="3600" dirty="0">
                <a:solidFill>
                  <a:schemeClr val="bg1"/>
                </a:solidFill>
              </a:rPr>
              <a:t>, 1 Sm.17:4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5181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dirty="0">
                <a:solidFill>
                  <a:srgbClr val="00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	2. </a:t>
            </a:r>
            <a:r>
              <a:rPr lang="en-US" sz="3600" u="sng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David and </a:t>
            </a:r>
            <a:r>
              <a:rPr lang="en-US" sz="3600" u="sng" dirty="0">
                <a:solidFill>
                  <a:srgbClr val="00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Saul</a:t>
            </a:r>
          </a:p>
          <a:p>
            <a:pPr marL="0" indent="0">
              <a:spcAft>
                <a:spcPts val="600"/>
              </a:spcAft>
              <a:buNone/>
              <a:tabLst>
                <a:tab pos="1431925" algn="l"/>
              </a:tabLst>
            </a:pPr>
            <a:r>
              <a:rPr lang="en-US" sz="3600" baseline="300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    	(a)</a:t>
            </a:r>
            <a:r>
              <a:rPr lang="en-US" sz="36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Unbelief, 17:33</a:t>
            </a:r>
          </a:p>
          <a:p>
            <a:pPr marL="0" indent="0">
              <a:spcAft>
                <a:spcPts val="600"/>
              </a:spcAft>
              <a:buNone/>
              <a:tabLst>
                <a:tab pos="1431925" algn="l"/>
              </a:tabLst>
            </a:pPr>
            <a:r>
              <a:rPr lang="en-US" sz="3600" baseline="300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               (b)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Worldly advice, 17:38</a:t>
            </a:r>
          </a:p>
          <a:p>
            <a:pPr marL="0" indent="0">
              <a:spcAft>
                <a:spcPts val="1800"/>
              </a:spcAft>
              <a:buNone/>
              <a:tabLst>
                <a:tab pos="1431925" algn="l"/>
              </a:tabLst>
            </a:pPr>
            <a:r>
              <a:rPr lang="en-US" sz="3600" baseline="300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	(c)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Envy, 18:8-9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800" dirty="0">
                <a:solidFill>
                  <a:srgbClr val="00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	3. </a:t>
            </a:r>
            <a:r>
              <a:rPr lang="en-US" sz="3600" u="sng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David and </a:t>
            </a:r>
            <a:r>
              <a:rPr lang="en-US" sz="3600" u="sng" dirty="0">
                <a:solidFill>
                  <a:srgbClr val="00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Eliab</a:t>
            </a:r>
            <a:r>
              <a:rPr lang="en-US" sz="36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[Ro.15:4]</a:t>
            </a:r>
          </a:p>
          <a:p>
            <a:pPr marL="0" indent="0">
              <a:spcAft>
                <a:spcPts val="600"/>
              </a:spcAft>
              <a:buNone/>
            </a:pPr>
            <a:endParaRPr lang="en-US" sz="36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dirty="0">
              <a:solidFill>
                <a:srgbClr val="FFFF99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657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417780" y="990600"/>
            <a:ext cx="6324599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3800" dirty="0">
                <a:solidFill>
                  <a:srgbClr val="CCFFFF"/>
                </a:solidFill>
                <a:ea typeface="Verdana" panose="020B0604030504040204" pitchFamily="34" charset="0"/>
              </a:rPr>
              <a:t>The Brother With Heart Problems – Eliab</a:t>
            </a:r>
            <a:endParaRPr lang="en-US" sz="3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94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1 Sm.16:1-13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Eliab was passed by,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16:6-7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Selects David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(16:10-13)? ? ?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DB0C9C2-846F-4DEB-AFC6-634C46EC2C5E}"/>
              </a:ext>
            </a:extLst>
          </p:cNvPr>
          <p:cNvSpPr/>
          <p:nvPr/>
        </p:nvSpPr>
        <p:spPr>
          <a:xfrm>
            <a:off x="1219200" y="2286000"/>
            <a:ext cx="6705600" cy="1125537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Eliab is sick on sour grapes</a:t>
            </a:r>
          </a:p>
        </p:txBody>
      </p:sp>
    </p:spTree>
    <p:extLst>
      <p:ext uri="{BB962C8B-B14F-4D97-AF65-F5344CB8AC3E}">
        <p14:creationId xmlns:p14="http://schemas.microsoft.com/office/powerpoint/2010/main" val="1419423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1 Sm.17:28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Additional irritation, even more severe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Little brother outdoes him on battlefield – (Eliab’s bailiwick)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3D54F3-D4D6-4324-A706-428844F50A63}"/>
              </a:ext>
            </a:extLst>
          </p:cNvPr>
          <p:cNvSpPr/>
          <p:nvPr/>
        </p:nvSpPr>
        <p:spPr>
          <a:xfrm>
            <a:off x="1303886" y="2590800"/>
            <a:ext cx="6553200" cy="655780"/>
          </a:xfrm>
          <a:prstGeom prst="rect">
            <a:avLst/>
          </a:prstGeom>
          <a:solidFill>
            <a:schemeClr val="tx1"/>
          </a:solidFill>
          <a:ln w="31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Eliab: smarting over king selection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00B3B1-B63F-4465-81DE-66F6E7884CA7}"/>
              </a:ext>
            </a:extLst>
          </p:cNvPr>
          <p:cNvSpPr/>
          <p:nvPr/>
        </p:nvSpPr>
        <p:spPr>
          <a:xfrm>
            <a:off x="1602509" y="3429000"/>
            <a:ext cx="5957455" cy="655780"/>
          </a:xfrm>
          <a:prstGeom prst="rect">
            <a:avLst/>
          </a:prstGeom>
          <a:solidFill>
            <a:schemeClr val="tx1"/>
          </a:solidFill>
          <a:ln w="31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Eliab did not do what David did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462DAFB-9C92-47E7-AF7A-6DD3BFD9D221}"/>
              </a:ext>
            </a:extLst>
          </p:cNvPr>
          <p:cNvSpPr/>
          <p:nvPr/>
        </p:nvSpPr>
        <p:spPr>
          <a:xfrm>
            <a:off x="1304636" y="4267200"/>
            <a:ext cx="6553200" cy="655780"/>
          </a:xfrm>
          <a:prstGeom prst="rect">
            <a:avLst/>
          </a:prstGeom>
          <a:solidFill>
            <a:schemeClr val="tx1"/>
          </a:solidFill>
          <a:ln w="31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Embarrassed: soldier; oldest; (16:7)</a:t>
            </a:r>
          </a:p>
        </p:txBody>
      </p:sp>
    </p:spTree>
    <p:extLst>
      <p:ext uri="{BB962C8B-B14F-4D97-AF65-F5344CB8AC3E}">
        <p14:creationId xmlns:p14="http://schemas.microsoft.com/office/powerpoint/2010/main" val="105373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Eliab’s actions imply serious symptoms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Jealousy, envy?  (Even worse, 18:6-7)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99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Jealousy: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I deserve praise, </a:t>
            </a:r>
            <a:r>
              <a:rPr lang="en-US" sz="3200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too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99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Envy: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I deserve praise; </a:t>
            </a:r>
            <a:r>
              <a:rPr lang="en-US" sz="3200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not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David.</a:t>
            </a:r>
          </a:p>
          <a:p>
            <a:pPr marL="914400" lvl="2" indent="-914400" algn="ctr">
              <a:spcAft>
                <a:spcPts val="0"/>
              </a:spcAft>
              <a:buNone/>
            </a:pP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Explained by examples –</a:t>
            </a: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DFF563-ACF6-481D-9EAF-F1FB9BB951DE}"/>
              </a:ext>
            </a:extLst>
          </p:cNvPr>
          <p:cNvSpPr/>
          <p:nvPr/>
        </p:nvSpPr>
        <p:spPr>
          <a:xfrm>
            <a:off x="304800" y="3352800"/>
            <a:ext cx="4191000" cy="2743200"/>
          </a:xfrm>
          <a:prstGeom prst="rect">
            <a:avLst/>
          </a:prstGeom>
          <a:solidFill>
            <a:schemeClr val="tx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>
              <a:spcAft>
                <a:spcPts val="600"/>
              </a:spcAft>
            </a:pPr>
            <a:r>
              <a:rPr lang="en-US" sz="2400" dirty="0">
                <a:solidFill>
                  <a:srgbClr val="FFFF00"/>
                </a:solidFill>
              </a:rPr>
              <a:t>a. </a:t>
            </a:r>
            <a:r>
              <a:rPr lang="en-US" sz="3000" dirty="0">
                <a:solidFill>
                  <a:srgbClr val="99FF66"/>
                </a:solidFill>
              </a:rPr>
              <a:t>Saul,</a:t>
            </a:r>
            <a:r>
              <a:rPr lang="en-US" sz="3000" dirty="0"/>
              <a:t> 18:8-12</a:t>
            </a:r>
          </a:p>
          <a:p>
            <a:pPr algn="just">
              <a:spcAft>
                <a:spcPts val="600"/>
              </a:spcAft>
            </a:pPr>
            <a:r>
              <a:rPr lang="en-US" sz="2400" dirty="0">
                <a:solidFill>
                  <a:srgbClr val="FFFF00"/>
                </a:solidFill>
              </a:rPr>
              <a:t>b. </a:t>
            </a:r>
            <a:r>
              <a:rPr lang="en-US" sz="3000" dirty="0">
                <a:solidFill>
                  <a:srgbClr val="99FF66"/>
                </a:solidFill>
              </a:rPr>
              <a:t>Cain,</a:t>
            </a:r>
            <a:r>
              <a:rPr lang="en-US" sz="3000" dirty="0"/>
              <a:t> Gn.4</a:t>
            </a:r>
          </a:p>
          <a:p>
            <a:pPr marL="341313" indent="-341313">
              <a:spcAft>
                <a:spcPts val="600"/>
              </a:spcAft>
            </a:pPr>
            <a:r>
              <a:rPr lang="en-US" sz="2400" dirty="0">
                <a:solidFill>
                  <a:srgbClr val="FFFF00"/>
                </a:solidFill>
              </a:rPr>
              <a:t>c. </a:t>
            </a:r>
            <a:r>
              <a:rPr lang="en-US" sz="3000" dirty="0">
                <a:solidFill>
                  <a:srgbClr val="99FF66"/>
                </a:solidFill>
              </a:rPr>
              <a:t>Joseph’s brothers, </a:t>
            </a:r>
            <a:r>
              <a:rPr lang="en-US" sz="3000" dirty="0"/>
              <a:t>Gn.37…</a:t>
            </a:r>
          </a:p>
          <a:p>
            <a:pPr marL="285750" indent="-285750"/>
            <a:r>
              <a:rPr lang="en-US" sz="2400" dirty="0">
                <a:solidFill>
                  <a:srgbClr val="FFFF00"/>
                </a:solidFill>
              </a:rPr>
              <a:t>d. </a:t>
            </a:r>
            <a:r>
              <a:rPr lang="en-US" sz="3000" dirty="0">
                <a:solidFill>
                  <a:srgbClr val="99FF66"/>
                </a:solidFill>
              </a:rPr>
              <a:t>Joab,</a:t>
            </a:r>
            <a:r>
              <a:rPr lang="en-US" sz="3000" dirty="0"/>
              <a:t> Abner / </a:t>
            </a:r>
            <a:r>
              <a:rPr lang="en-US" sz="3000" dirty="0" err="1"/>
              <a:t>Amasa</a:t>
            </a:r>
            <a:endParaRPr lang="en-US" sz="3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0CA114C-3329-432E-B2CC-A97E0733EB23}"/>
              </a:ext>
            </a:extLst>
          </p:cNvPr>
          <p:cNvSpPr/>
          <p:nvPr/>
        </p:nvSpPr>
        <p:spPr>
          <a:xfrm>
            <a:off x="4648200" y="3352800"/>
            <a:ext cx="4191000" cy="2743200"/>
          </a:xfrm>
          <a:prstGeom prst="rect">
            <a:avLst/>
          </a:prstGeom>
          <a:solidFill>
            <a:schemeClr val="tx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Aft>
                <a:spcPts val="600"/>
              </a:spcAft>
            </a:pPr>
            <a:r>
              <a:rPr lang="en-US" sz="2400" dirty="0">
                <a:solidFill>
                  <a:srgbClr val="FFFF00"/>
                </a:solidFill>
              </a:rPr>
              <a:t>e. </a:t>
            </a:r>
            <a:r>
              <a:rPr lang="en-US" sz="3000" dirty="0">
                <a:solidFill>
                  <a:srgbClr val="99FF66"/>
                </a:solidFill>
              </a:rPr>
              <a:t>Herod,</a:t>
            </a:r>
            <a:r>
              <a:rPr lang="en-US" sz="3000" dirty="0"/>
              <a:t> Mt.2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rgbClr val="FFFF00"/>
                </a:solidFill>
              </a:rPr>
              <a:t>f. </a:t>
            </a:r>
            <a:r>
              <a:rPr lang="en-US" sz="3000" dirty="0">
                <a:solidFill>
                  <a:srgbClr val="99FF66"/>
                </a:solidFill>
              </a:rPr>
              <a:t>Older brother, </a:t>
            </a:r>
            <a:r>
              <a:rPr lang="en-US" sz="3000" dirty="0"/>
              <a:t>Lk.15</a:t>
            </a:r>
          </a:p>
          <a:p>
            <a:pPr marL="341313" indent="-341313">
              <a:spcAft>
                <a:spcPts val="600"/>
              </a:spcAft>
            </a:pPr>
            <a:r>
              <a:rPr lang="en-US" sz="2400" dirty="0">
                <a:solidFill>
                  <a:srgbClr val="FFFF00"/>
                </a:solidFill>
              </a:rPr>
              <a:t>g. </a:t>
            </a:r>
            <a:r>
              <a:rPr lang="en-US" sz="3000" dirty="0">
                <a:solidFill>
                  <a:srgbClr val="99FF66"/>
                </a:solidFill>
              </a:rPr>
              <a:t>Jewish leaders, </a:t>
            </a:r>
            <a:r>
              <a:rPr lang="en-US" sz="3000" dirty="0"/>
              <a:t>Mt.27</a:t>
            </a:r>
          </a:p>
          <a:p>
            <a:pPr marL="285750" indent="-285750"/>
            <a:r>
              <a:rPr lang="en-US" sz="2400" dirty="0">
                <a:solidFill>
                  <a:srgbClr val="FFFF00"/>
                </a:solidFill>
              </a:rPr>
              <a:t>h. </a:t>
            </a:r>
            <a:r>
              <a:rPr lang="en-US" sz="3000" dirty="0">
                <a:solidFill>
                  <a:srgbClr val="99FF66"/>
                </a:solidFill>
              </a:rPr>
              <a:t>Jews,</a:t>
            </a:r>
            <a:r>
              <a:rPr lang="en-US" sz="3000" dirty="0"/>
              <a:t> Ac.13:45</a:t>
            </a:r>
          </a:p>
        </p:txBody>
      </p:sp>
    </p:spTree>
    <p:extLst>
      <p:ext uri="{BB962C8B-B14F-4D97-AF65-F5344CB8AC3E}">
        <p14:creationId xmlns:p14="http://schemas.microsoft.com/office/powerpoint/2010/main" val="2616069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Eliab’s actions imply serious symptoms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Pride (close associate of jealousy, envy)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Wounded pride nurses grudges… pronounces curses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Eliab is embarrassed, unnoticed</a:t>
            </a: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3C40228-4784-4072-983E-A51C07C65A43}"/>
              </a:ext>
            </a:extLst>
          </p:cNvPr>
          <p:cNvSpPr/>
          <p:nvPr/>
        </p:nvSpPr>
        <p:spPr>
          <a:xfrm>
            <a:off x="2360061" y="3276600"/>
            <a:ext cx="4423878" cy="135318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 indent="-914400" algn="ctr">
              <a:spcAft>
                <a:spcPts val="0"/>
              </a:spcAft>
            </a:pPr>
            <a:r>
              <a:rPr lang="en-US" sz="3200" dirty="0">
                <a:solidFill>
                  <a:srgbClr val="99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It’s all about </a:t>
            </a:r>
            <a:r>
              <a:rPr lang="en-US" sz="7200" b="1" u="sng" dirty="0">
                <a:solidFill>
                  <a:srgbClr val="99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ME</a:t>
            </a:r>
            <a:endParaRPr lang="en-US" sz="3200" b="1" u="sng" dirty="0">
              <a:solidFill>
                <a:srgbClr val="99FF66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54951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3646</TotalTime>
  <Words>940</Words>
  <Application>Microsoft Office PowerPoint</Application>
  <PresentationFormat>On-screen Show (4:3)</PresentationFormat>
  <Paragraphs>109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Verdana</vt:lpstr>
      <vt:lpstr>Wingdings</vt:lpstr>
      <vt:lpstr>Default Design</vt:lpstr>
      <vt:lpstr>1_Default Design</vt:lpstr>
      <vt:lpstr>PowerPoint Presentation</vt:lpstr>
      <vt:lpstr>PowerPoint Presentation</vt:lpstr>
      <vt:lpstr>PowerPoint Presentation</vt:lpstr>
      <vt:lpstr>1. David and Goliath, 1 Sm.17:4</vt:lpstr>
      <vt:lpstr>PowerPoint Presentation</vt:lpstr>
      <vt:lpstr>1 Sm.16:1-13</vt:lpstr>
      <vt:lpstr>1 Sm.17:28</vt:lpstr>
      <vt:lpstr>Eliab’s actions imply serious symptoms</vt:lpstr>
      <vt:lpstr>Eliab’s actions imply serious symptoms</vt:lpstr>
      <vt:lpstr>Eliab’s actions imply serious symptoms</vt:lpstr>
      <vt:lpstr>Eliab’s actions imply serious symptoms</vt:lpstr>
      <vt:lpstr>Eliab’s actions imply serious symptoms</vt:lpstr>
      <vt:lpstr>Eliab’s actions imply serious symptoms</vt:lpstr>
      <vt:lpstr>Eliab’s actions imply serious symptoms</vt:lpstr>
      <vt:lpstr>Eliab’s actions imply serious symptoms</vt:lpstr>
      <vt:lpstr>Eliab’s actions imply serious symptoms</vt:lpstr>
      <vt:lpstr>Eliab’s actions imply serious symptoms</vt:lpstr>
      <vt:lpstr>Eliab’s actions imply serious symptoms</vt:lpstr>
      <vt:lpstr>Eliab’s actions imply serious symptoms</vt:lpstr>
      <vt:lpstr>PowerPoint Presentation</vt:lpstr>
      <vt:lpstr>17:22</vt:lpstr>
      <vt:lpstr>Both David and Eliab became Saul’s enemies (22:6…)</vt:lpstr>
      <vt:lpstr>What should we learn from this? (1/2)</vt:lpstr>
      <vt:lpstr>What should we learn from this? (2/2)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254</cp:revision>
  <dcterms:created xsi:type="dcterms:W3CDTF">2006-09-18T21:36:30Z</dcterms:created>
  <dcterms:modified xsi:type="dcterms:W3CDTF">2020-03-26T21:44:56Z</dcterms:modified>
</cp:coreProperties>
</file>