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66" r:id="rId2"/>
    <p:sldId id="675" r:id="rId3"/>
    <p:sldId id="305" r:id="rId4"/>
    <p:sldId id="535" r:id="rId5"/>
    <p:sldId id="738" r:id="rId6"/>
    <p:sldId id="725" r:id="rId7"/>
    <p:sldId id="739" r:id="rId8"/>
    <p:sldId id="740" r:id="rId9"/>
    <p:sldId id="741" r:id="rId10"/>
    <p:sldId id="742" r:id="rId11"/>
    <p:sldId id="743" r:id="rId12"/>
    <p:sldId id="744" r:id="rId13"/>
    <p:sldId id="745" r:id="rId14"/>
    <p:sldId id="746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CCFFFF"/>
    <a:srgbClr val="FFFF66"/>
    <a:srgbClr val="FFFFCC"/>
    <a:srgbClr val="99FF33"/>
    <a:srgbClr val="CCFF33"/>
    <a:srgbClr val="FFCC00"/>
    <a:srgbClr val="800000"/>
    <a:srgbClr val="FF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1686" y="78"/>
      </p:cViewPr>
      <p:guideLst>
        <p:guide orient="horz" pos="2112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0F358-7D01-4D68-BB99-394C091459F0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5D134-76E8-4430-B990-5385720D3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3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430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025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70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60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877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89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998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897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94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27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405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8515A22-972B-4A70-A3B6-C8010A6DEDD5}"/>
              </a:ext>
            </a:extLst>
          </p:cNvPr>
          <p:cNvSpPr/>
          <p:nvPr/>
        </p:nvSpPr>
        <p:spPr>
          <a:xfrm>
            <a:off x="1570704" y="838200"/>
            <a:ext cx="6019800" cy="1600200"/>
          </a:xfrm>
          <a:prstGeom prst="roundRect">
            <a:avLst/>
          </a:prstGeom>
          <a:solidFill>
            <a:schemeClr val="accent2">
              <a:lumMod val="50000"/>
            </a:schemeClr>
          </a:solidFill>
          <a:ln w="19050">
            <a:solidFill>
              <a:srgbClr val="FFC000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“I Can’t Help It” or</a:t>
            </a:r>
          </a:p>
          <a:p>
            <a:pPr algn="ctr"/>
            <a:r>
              <a:rPr lang="en-US" sz="4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“I Can Do It”?</a:t>
            </a:r>
            <a:endParaRPr lang="en-US" sz="3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865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572040"/>
          </a:xfrm>
        </p:spPr>
        <p:txBody>
          <a:bodyPr/>
          <a:lstStyle/>
          <a:p>
            <a:r>
              <a:rPr lang="en-US" sz="28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sz="3600" dirty="0">
                <a:solidFill>
                  <a:srgbClr val="CCFFFF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We can depend on power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6388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 Co.10:13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 Pt.2:…9</a:t>
            </a:r>
          </a:p>
          <a:p>
            <a:pPr marL="573088" lvl="1" indent="-231775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“God will not let us go beyond what is safe”?</a:t>
            </a:r>
          </a:p>
          <a:p>
            <a:pPr marL="973138" lvl="2" indent="-231775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Contrast Lot</a:t>
            </a:r>
          </a:p>
          <a:p>
            <a:pPr marL="1430338" lvl="3" indent="-231775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Angels fell </a:t>
            </a:r>
          </a:p>
          <a:p>
            <a:pPr marL="1430338" lvl="3" indent="-231775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Pre-flood people fell </a:t>
            </a:r>
          </a:p>
          <a:p>
            <a:pPr marL="1430338" lvl="3" indent="-231775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Sodomites…</a:t>
            </a:r>
          </a:p>
          <a:p>
            <a:pPr marL="973138" lvl="2" indent="-231775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Mrs. Lot…</a:t>
            </a:r>
          </a:p>
          <a:p>
            <a:pPr marL="573088" lvl="1" indent="-231775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 Pt.2:1-3</a:t>
            </a:r>
          </a:p>
          <a:p>
            <a:pPr marL="457200" lvl="1" indent="0">
              <a:spcAft>
                <a:spcPts val="300"/>
              </a:spcAft>
              <a:buNone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470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572040"/>
          </a:xfrm>
        </p:spPr>
        <p:txBody>
          <a:bodyPr/>
          <a:lstStyle/>
          <a:p>
            <a:r>
              <a:rPr lang="en-US" sz="28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sz="3600" dirty="0">
                <a:solidFill>
                  <a:srgbClr val="CCFFFF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We can conquer temptation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54102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 Co.15:33, wrong companions, deception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Hb.11:7 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No word about peer pressure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Noah’s conduct judged their sin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Worldly people love compromisers, Hb.11:7</a:t>
            </a:r>
          </a:p>
          <a:p>
            <a:pPr marL="457200" lvl="1" indent="0">
              <a:spcAft>
                <a:spcPts val="300"/>
              </a:spcAft>
              <a:buNone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6994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572040"/>
          </a:xfrm>
        </p:spPr>
        <p:txBody>
          <a:bodyPr/>
          <a:lstStyle/>
          <a:p>
            <a:r>
              <a:rPr lang="en-US" sz="28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5. </a:t>
            </a:r>
            <a:r>
              <a:rPr lang="en-US" sz="3600" dirty="0">
                <a:solidFill>
                  <a:srgbClr val="CCFFFF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We can take one day at a time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6388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Mt.6:32-34</a:t>
            </a:r>
          </a:p>
          <a:p>
            <a:pPr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Personal Bible study: 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en-US" sz="2400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1.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One day at a time.</a:t>
            </a:r>
          </a:p>
          <a:p>
            <a:pPr marL="457200" lvl="1" indent="0">
              <a:spcAft>
                <a:spcPts val="600"/>
              </a:spcAft>
              <a:buNone/>
            </a:pPr>
            <a:r>
              <a:rPr lang="en-US" sz="2400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One step at a time.</a:t>
            </a: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1873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572040"/>
          </a:xfrm>
        </p:spPr>
        <p:txBody>
          <a:bodyPr/>
          <a:lstStyle/>
          <a:p>
            <a:r>
              <a:rPr lang="en-US" sz="28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6. </a:t>
            </a:r>
            <a:r>
              <a:rPr lang="en-US" sz="3600" dirty="0">
                <a:solidFill>
                  <a:srgbClr val="CCFFFF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We can replace bad habits with good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3340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Mt.12:43-45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Nature hates a vacuum</a:t>
            </a:r>
          </a:p>
          <a:p>
            <a:pPr lvl="1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Our life is not a spiritual void.  Something will fill it.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Ep.4:22-24… 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‘</a:t>
            </a:r>
            <a:r>
              <a:rPr lang="en-US" sz="32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Nothing is stronger than a habit’ </a:t>
            </a:r>
            <a:r>
              <a:rPr lang="en-US" sz="24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– Ovid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lvl="1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CC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Changing habits to please God is always determined by choice.</a:t>
            </a:r>
          </a:p>
        </p:txBody>
      </p:sp>
    </p:spTree>
    <p:extLst>
      <p:ext uri="{BB962C8B-B14F-4D97-AF65-F5344CB8AC3E}">
        <p14:creationId xmlns:p14="http://schemas.microsoft.com/office/powerpoint/2010/main" val="201236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" y="189960"/>
            <a:ext cx="9052560" cy="953040"/>
          </a:xfrm>
        </p:spPr>
        <p:txBody>
          <a:bodyPr/>
          <a:lstStyle/>
          <a:p>
            <a:r>
              <a:rPr lang="en-US" sz="3600" dirty="0">
                <a:solidFill>
                  <a:srgbClr val="CCFFFF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Coram Deo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5181600"/>
          </a:xfrm>
        </p:spPr>
        <p:txBody>
          <a:bodyPr/>
          <a:lstStyle/>
          <a:p>
            <a:pPr marL="0" indent="0">
              <a:spcAft>
                <a:spcPts val="1800"/>
              </a:spcAft>
              <a:buNone/>
            </a:pPr>
            <a:r>
              <a:rPr lang="en-US" u="sng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Gn.6:11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The earth also was corrupt </a:t>
            </a:r>
            <a:r>
              <a:rPr lang="en-US" dirty="0">
                <a:solidFill>
                  <a:srgbClr val="FFFF99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before God,</a:t>
            </a: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and the earth was filled with violence. </a:t>
            </a: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400"/>
              </a:spcAft>
              <a:buNone/>
              <a:tabLst>
                <a:tab pos="228600" algn="r"/>
                <a:tab pos="685800" algn="l"/>
              </a:tabLst>
            </a:pPr>
            <a:r>
              <a:rPr lang="en-US" u="sng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Ac.10:33</a:t>
            </a: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  <a:t>Now therefore, we are all present </a:t>
            </a:r>
            <a:r>
              <a:rPr lang="en-US" dirty="0">
                <a:solidFill>
                  <a:srgbClr val="FFFF99"/>
                </a:solidFill>
                <a:ea typeface="Times New Roman" panose="02020603050405020304" pitchFamily="18" charset="0"/>
              </a:rPr>
              <a:t>before God </a:t>
            </a:r>
            <a:r>
              <a:rPr lang="en-US" dirty="0">
                <a:solidFill>
                  <a:schemeClr val="bg1"/>
                </a:solidFill>
                <a:ea typeface="Times New Roman" panose="02020603050405020304" pitchFamily="18" charset="0"/>
              </a:rPr>
              <a:t>to hear all the things commanded you by God.</a:t>
            </a:r>
            <a:endParaRPr lang="en-US" sz="3600" dirty="0">
              <a:solidFill>
                <a:schemeClr val="bg1"/>
              </a:solidFill>
              <a:ea typeface="Times New Roman" panose="02020603050405020304" pitchFamily="18" charset="0"/>
            </a:endParaRPr>
          </a:p>
          <a:p>
            <a:pPr marL="0" indent="0">
              <a:spcAft>
                <a:spcPts val="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159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37160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Weakness is no excuse for</a:t>
            </a:r>
            <a:b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not doing what we can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447800"/>
            <a:ext cx="8534400" cy="4953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Common excuse for losing spiritual battle: </a:t>
            </a:r>
            <a:b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‘I can’t help it”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Some focus on their weakness, not on God’s strength</a:t>
            </a:r>
          </a:p>
          <a:p>
            <a:pPr marL="0" indent="0">
              <a:spcAft>
                <a:spcPts val="600"/>
              </a:spcAft>
              <a:buNone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834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030224" y="914400"/>
            <a:ext cx="7086600" cy="12954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63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</a:t>
            </a:r>
            <a: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“I Can’t Help It” –</a:t>
            </a:r>
            <a:br>
              <a:rPr lang="en-US" sz="3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 Excuse to Lose</a:t>
            </a:r>
            <a:endParaRPr lang="en-US" sz="3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572040"/>
          </a:xfrm>
        </p:spPr>
        <p:txBody>
          <a:bodyPr/>
          <a:lstStyle/>
          <a:p>
            <a:r>
              <a:rPr lang="en-US" sz="3600" dirty="0">
                <a:solidFill>
                  <a:srgbClr val="FFFF00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I Can’t Help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638800"/>
          </a:xfrm>
        </p:spPr>
        <p:txBody>
          <a:bodyPr/>
          <a:lstStyle/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Gen.31:…35, </a:t>
            </a:r>
            <a:r>
              <a:rPr lang="en-US" dirty="0">
                <a:solidFill>
                  <a:srgbClr val="FFFF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Rachel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Ruth 4:…6, </a:t>
            </a:r>
            <a:r>
              <a:rPr lang="en-US" sz="3200" dirty="0">
                <a:solidFill>
                  <a:srgbClr val="FFFF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next of kin</a:t>
            </a:r>
          </a:p>
          <a:p>
            <a:pPr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Lk.11:…7, </a:t>
            </a:r>
            <a:r>
              <a:rPr lang="en-US" dirty="0">
                <a:solidFill>
                  <a:srgbClr val="FFFF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could not get up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Lk.16:3, </a:t>
            </a:r>
            <a:r>
              <a:rPr lang="en-US" sz="3200" dirty="0">
                <a:solidFill>
                  <a:srgbClr val="FFFF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could not dig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328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645177" y="914400"/>
            <a:ext cx="5856695" cy="457200"/>
          </a:xfrm>
          <a:prstGeom prst="roundRect">
            <a:avLst/>
          </a:prstGeom>
          <a:solidFill>
            <a:schemeClr val="bg1"/>
          </a:solidFill>
          <a:ln w="63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</a:t>
            </a:r>
            <a:r>
              <a:rPr lang="en-US" sz="20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“I Can’t Help It” – An Excuse to Lose</a:t>
            </a:r>
            <a:endParaRPr lang="en-US" sz="36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1C3E800-B73C-4CBA-8B65-FAA344F14C85}"/>
              </a:ext>
            </a:extLst>
          </p:cNvPr>
          <p:cNvSpPr/>
          <p:nvPr/>
        </p:nvSpPr>
        <p:spPr>
          <a:xfrm>
            <a:off x="1029856" y="1524000"/>
            <a:ext cx="7086600" cy="1295400"/>
          </a:xfrm>
          <a:prstGeom prst="roundRect">
            <a:avLst/>
          </a:prstGeom>
          <a:blipFill>
            <a:blip r:embed="rId2"/>
            <a:tile tx="0" ty="0" sx="100000" sy="100000" flip="none" algn="tl"/>
          </a:blipFill>
          <a:ln w="6350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</a:t>
            </a:r>
            <a:r>
              <a:rPr lang="en-US" sz="3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“I Can Do All Things” –</a:t>
            </a:r>
            <a:br>
              <a:rPr lang="en-US" sz="3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rgbClr val="00206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Reason to Win </a:t>
            </a:r>
            <a:r>
              <a:rPr lang="en-US" sz="26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(Ph.4:13)</a:t>
            </a:r>
            <a:endParaRPr lang="en-US" sz="2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345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572040"/>
          </a:xfrm>
        </p:spPr>
        <p:txBody>
          <a:bodyPr/>
          <a:lstStyle/>
          <a:p>
            <a:r>
              <a:rPr lang="en-US" sz="28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3600" dirty="0">
                <a:solidFill>
                  <a:srgbClr val="CCFFFF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We can change our priorities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486400"/>
          </a:xfrm>
        </p:spPr>
        <p:txBody>
          <a:bodyPr/>
          <a:lstStyle/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Mt.22:37-38, </a:t>
            </a:r>
            <a:r>
              <a:rPr lang="en-US" i="1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greatest </a:t>
            </a: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commandment deserves greatest priority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Lord said, </a:t>
            </a:r>
            <a:r>
              <a:rPr lang="en-US" sz="3200" i="1" dirty="0">
                <a:solidFill>
                  <a:srgbClr val="FFFF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love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(not </a:t>
            </a:r>
            <a:r>
              <a:rPr lang="en-US" sz="3200" i="1" dirty="0">
                <a:solidFill>
                  <a:srgbClr val="FFFF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obey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Love: one of strongest forces 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endParaRPr lang="en-US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9724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572040"/>
          </a:xfrm>
        </p:spPr>
        <p:txBody>
          <a:bodyPr/>
          <a:lstStyle/>
          <a:p>
            <a:r>
              <a:rPr lang="en-US" sz="28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3600" dirty="0">
                <a:solidFill>
                  <a:srgbClr val="CCFFFF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We can change our priorities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8674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Mt.22:37-38, </a:t>
            </a:r>
            <a:r>
              <a:rPr lang="en-US" sz="2800" i="1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greatest </a:t>
            </a:r>
            <a:r>
              <a:rPr lang="en-US" sz="28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commandment 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 Co.8:1-5, </a:t>
            </a:r>
            <a:r>
              <a:rPr lang="en-US" dirty="0">
                <a:solidFill>
                  <a:srgbClr val="CCFFFF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begins with example of giving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Paul’s second journey:  Ac.15-18 – Macedonia, Greece.    History of rivalry…</a:t>
            </a:r>
          </a:p>
          <a:p>
            <a:pPr marL="457200" lvl="1" indent="0">
              <a:spcAft>
                <a:spcPts val="300"/>
              </a:spcAft>
              <a:buNone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6974EE4-9AA4-4F8E-929B-AA32035EFB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414" y="3043528"/>
            <a:ext cx="4857750" cy="3802924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F94831E-F66E-403C-936C-CA0CF2538E4E}"/>
              </a:ext>
            </a:extLst>
          </p:cNvPr>
          <p:cNvSpPr/>
          <p:nvPr/>
        </p:nvSpPr>
        <p:spPr>
          <a:xfrm>
            <a:off x="2209800" y="3733800"/>
            <a:ext cx="1295400" cy="3810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Barbarians</a:t>
            </a:r>
          </a:p>
        </p:txBody>
      </p:sp>
    </p:spTree>
    <p:extLst>
      <p:ext uri="{BB962C8B-B14F-4D97-AF65-F5344CB8AC3E}">
        <p14:creationId xmlns:p14="http://schemas.microsoft.com/office/powerpoint/2010/main" val="432766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572040"/>
          </a:xfrm>
        </p:spPr>
        <p:txBody>
          <a:bodyPr/>
          <a:lstStyle/>
          <a:p>
            <a:r>
              <a:rPr lang="en-US" sz="28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3600" dirty="0">
                <a:solidFill>
                  <a:srgbClr val="CCFFFF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We can change our priorities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8674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Mt.22:37-38, </a:t>
            </a:r>
            <a:r>
              <a:rPr lang="en-US" sz="2800" i="1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greatest </a:t>
            </a:r>
            <a:r>
              <a:rPr lang="en-US" sz="28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commandment 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 Co.8:1-5, begins with example of giving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99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Paul used Macedonians to teach Corinth!</a:t>
            </a:r>
          </a:p>
          <a:p>
            <a:pPr marL="914400" lvl="2" indent="0">
              <a:spcAft>
                <a:spcPts val="300"/>
              </a:spcAft>
              <a:buNone/>
            </a:pPr>
            <a:r>
              <a:rPr lang="en-US" sz="2800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1: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grace of God (7, 9)</a:t>
            </a:r>
          </a:p>
          <a:p>
            <a:pPr marL="914400" lvl="2" indent="0">
              <a:spcAft>
                <a:spcPts val="300"/>
              </a:spcAft>
              <a:buNone/>
            </a:pPr>
            <a:r>
              <a:rPr lang="en-US" sz="2800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2: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Thessalonica: two obstacles </a:t>
            </a:r>
          </a:p>
          <a:p>
            <a:pPr marL="914400" lvl="2" indent="0">
              <a:spcAft>
                <a:spcPts val="300"/>
              </a:spcAft>
              <a:buNone/>
            </a:pPr>
            <a:r>
              <a:rPr lang="en-US" sz="2800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3: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concern; gave beyond ability</a:t>
            </a:r>
          </a:p>
          <a:p>
            <a:pPr marL="914400" lvl="2" indent="0">
              <a:spcAft>
                <a:spcPts val="300"/>
              </a:spcAft>
              <a:buNone/>
            </a:pPr>
            <a:r>
              <a:rPr lang="en-US" sz="2800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3-4:</a:t>
            </a:r>
            <a:r>
              <a:rPr lang="en-US" sz="3000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choice: freely willing; not pressure</a:t>
            </a:r>
          </a:p>
          <a:p>
            <a:pPr marL="1376363" lvl="2" indent="-461963">
              <a:spcAft>
                <a:spcPts val="300"/>
              </a:spcAft>
              <a:buNone/>
            </a:pPr>
            <a:r>
              <a:rPr lang="en-US" sz="2800" dirty="0">
                <a:solidFill>
                  <a:srgbClr val="FFFF00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5: </a:t>
            </a: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conviction: first gave themselves to Lord </a:t>
            </a:r>
            <a:r>
              <a:rPr lang="en-US" sz="28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(Mt.22)</a:t>
            </a: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lvl="1" indent="0">
              <a:spcAft>
                <a:spcPts val="300"/>
              </a:spcAft>
              <a:buNone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525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B8924-2673-4F25-BD4E-EBBCA7D367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9960"/>
            <a:ext cx="8229600" cy="572040"/>
          </a:xfrm>
        </p:spPr>
        <p:txBody>
          <a:bodyPr/>
          <a:lstStyle/>
          <a:p>
            <a:r>
              <a:rPr lang="en-US" sz="2800" dirty="0">
                <a:solidFill>
                  <a:schemeClr val="bg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600" dirty="0">
                <a:solidFill>
                  <a:srgbClr val="CCFFFF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We can allow Bible to have its way…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708D49-4407-437F-8E5B-C733B75B56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57912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Josh.1:8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Merely knowing what to do is not enough.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Nu.13-14 revisited: Israel fears giants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Nu.21:4-9, new generation, not perfect</a:t>
            </a:r>
          </a:p>
          <a:p>
            <a:pPr lvl="2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Nu.21:21-35, giants…</a:t>
            </a: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Lk.10:37, study / meditate . . . Act on it.</a:t>
            </a:r>
          </a:p>
          <a:p>
            <a:pPr marL="457200" lvl="1" indent="0">
              <a:spcAft>
                <a:spcPts val="300"/>
              </a:spcAft>
              <a:buNone/>
            </a:pPr>
            <a:endParaRPr lang="en-US" sz="320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376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8748</TotalTime>
  <Words>553</Words>
  <Application>Microsoft Office PowerPoint</Application>
  <PresentationFormat>On-screen Show (4:3)</PresentationFormat>
  <Paragraphs>69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Verdana</vt:lpstr>
      <vt:lpstr>Default Design</vt:lpstr>
      <vt:lpstr>PowerPoint Presentation</vt:lpstr>
      <vt:lpstr>Weakness is no excuse for not doing what we can</vt:lpstr>
      <vt:lpstr>PowerPoint Presentation</vt:lpstr>
      <vt:lpstr>I Can’t Help It</vt:lpstr>
      <vt:lpstr>PowerPoint Presentation</vt:lpstr>
      <vt:lpstr>1. We can change our priorities</vt:lpstr>
      <vt:lpstr>1. We can change our priorities</vt:lpstr>
      <vt:lpstr>1. We can change our priorities</vt:lpstr>
      <vt:lpstr>2. We can allow Bible to have its way…</vt:lpstr>
      <vt:lpstr>3. We can depend on power of God</vt:lpstr>
      <vt:lpstr>4. We can conquer temptation</vt:lpstr>
      <vt:lpstr>5. We can take one day at a time</vt:lpstr>
      <vt:lpstr>6. We can replace bad habits with good</vt:lpstr>
      <vt:lpstr>Coram Deo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 Duggin</dc:creator>
  <cp:lastModifiedBy>Ty Johnson</cp:lastModifiedBy>
  <cp:revision>920</cp:revision>
  <dcterms:created xsi:type="dcterms:W3CDTF">2004-01-08T21:08:14Z</dcterms:created>
  <dcterms:modified xsi:type="dcterms:W3CDTF">2020-05-17T22:18:01Z</dcterms:modified>
</cp:coreProperties>
</file>