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78" r:id="rId2"/>
    <p:sldId id="258" r:id="rId3"/>
    <p:sldId id="543" r:id="rId4"/>
    <p:sldId id="259" r:id="rId5"/>
    <p:sldId id="579" r:id="rId6"/>
    <p:sldId id="580" r:id="rId7"/>
    <p:sldId id="581" r:id="rId8"/>
    <p:sldId id="582" r:id="rId9"/>
    <p:sldId id="583" r:id="rId10"/>
    <p:sldId id="584" r:id="rId11"/>
    <p:sldId id="585" r:id="rId12"/>
    <p:sldId id="586" r:id="rId13"/>
    <p:sldId id="587" r:id="rId14"/>
    <p:sldId id="588" r:id="rId15"/>
    <p:sldId id="589" r:id="rId16"/>
    <p:sldId id="558" r:id="rId17"/>
    <p:sldId id="590" r:id="rId18"/>
    <p:sldId id="591" r:id="rId19"/>
    <p:sldId id="592" r:id="rId20"/>
    <p:sldId id="593" r:id="rId21"/>
    <p:sldId id="594" r:id="rId22"/>
    <p:sldId id="595" r:id="rId23"/>
    <p:sldId id="596" r:id="rId24"/>
    <p:sldId id="597" r:id="rId25"/>
    <p:sldId id="598" r:id="rId26"/>
    <p:sldId id="599" r:id="rId27"/>
    <p:sldId id="600" r:id="rId28"/>
    <p:sldId id="601" r:id="rId29"/>
    <p:sldId id="60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600"/>
    <a:srgbClr val="FFFFCC"/>
    <a:srgbClr val="FFFF99"/>
    <a:srgbClr val="99FFCC"/>
    <a:srgbClr val="800000"/>
    <a:srgbClr val="CC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541117" y="838200"/>
            <a:ext cx="6068914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Take My Advice</a:t>
            </a:r>
          </a:p>
        </p:txBody>
      </p:sp>
    </p:spTree>
    <p:extLst>
      <p:ext uri="{BB962C8B-B14F-4D97-AF65-F5344CB8AC3E}">
        <p14:creationId xmlns:p14="http://schemas.microsoft.com/office/powerpoint/2010/main" val="59529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Kings 12, Rehoboam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92162"/>
            <a:ext cx="8305800" cy="576103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A2DD3F-8EBE-45C5-947A-64E971049AC5}"/>
              </a:ext>
            </a:extLst>
          </p:cNvPr>
          <p:cNvSpPr/>
          <p:nvPr/>
        </p:nvSpPr>
        <p:spPr>
          <a:xfrm>
            <a:off x="1639456" y="990600"/>
            <a:ext cx="5867400" cy="16002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spcAft>
                <a:spcPts val="300"/>
              </a:spcAft>
            </a:pPr>
            <a:r>
              <a:rPr lang="en-US" altLang="en-US" sz="3200" kern="0" dirty="0">
                <a:solidFill>
                  <a:schemeClr val="bg1"/>
                </a:solidFill>
              </a:rPr>
              <a:t>“Many receive advice; only the</a:t>
            </a:r>
            <a:br>
              <a:rPr lang="en-US" altLang="en-US" sz="3200" kern="0" dirty="0">
                <a:solidFill>
                  <a:schemeClr val="bg1"/>
                </a:solidFill>
              </a:rPr>
            </a:br>
            <a:r>
              <a:rPr lang="en-US" altLang="en-US" sz="3200" kern="0" dirty="0">
                <a:solidFill>
                  <a:schemeClr val="bg1"/>
                </a:solidFill>
              </a:rPr>
              <a:t>wise profit by it”</a:t>
            </a:r>
            <a:r>
              <a:rPr lang="en-US" altLang="en-US" sz="2400" kern="0" dirty="0">
                <a:solidFill>
                  <a:schemeClr val="bg1"/>
                </a:solidFill>
              </a:rPr>
              <a:t> – Publius </a:t>
            </a:r>
            <a:r>
              <a:rPr lang="en-US" altLang="en-US" sz="2400" kern="0" dirty="0" err="1">
                <a:solidFill>
                  <a:schemeClr val="bg1"/>
                </a:solidFill>
              </a:rPr>
              <a:t>Syrus</a:t>
            </a:r>
            <a:endParaRPr lang="en-US" altLang="en-US" sz="3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4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Kings 12:25-28, Jeroboam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92162"/>
            <a:ext cx="8305800" cy="576103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A2DD3F-8EBE-45C5-947A-64E971049AC5}"/>
              </a:ext>
            </a:extLst>
          </p:cNvPr>
          <p:cNvSpPr/>
          <p:nvPr/>
        </p:nvSpPr>
        <p:spPr>
          <a:xfrm>
            <a:off x="1886528" y="990600"/>
            <a:ext cx="5370944" cy="16002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spcAft>
                <a:spcPts val="300"/>
              </a:spcAft>
            </a:pPr>
            <a:r>
              <a:rPr lang="en-US" altLang="en-US" sz="3200" kern="0" dirty="0">
                <a:solidFill>
                  <a:schemeClr val="bg1"/>
                </a:solidFill>
              </a:rPr>
              <a:t>“Advice is judged by results, not by intentions”</a:t>
            </a:r>
            <a:r>
              <a:rPr lang="en-US" altLang="en-US" sz="2400" kern="0" dirty="0">
                <a:solidFill>
                  <a:schemeClr val="bg1"/>
                </a:solidFill>
              </a:rPr>
              <a:t> – Cicero</a:t>
            </a:r>
            <a:endParaRPr lang="en-US" altLang="en-US" sz="3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9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Esther 5:…14, Haman’s wife, friends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14400"/>
            <a:ext cx="83058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Haman had it all –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Royal friend (Ahasuerus)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Power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Prestige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Family support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Built his own death pole</a:t>
            </a: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15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Job 2:9-10, best friend, worst advice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14400"/>
            <a:ext cx="83058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Job’s wife blamed God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 trust (in God)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 comfort (for </a:t>
            </a:r>
            <a:r>
              <a:rPr lang="en-US" altLang="en-US" sz="3200">
                <a:solidFill>
                  <a:schemeClr val="bg1"/>
                </a:solidFill>
              </a:rPr>
              <a:t>Job)</a:t>
            </a: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8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Co.7:25, best friend, worst advice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14400"/>
            <a:ext cx="83058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26-28, 36-38, 39-40, Holy Spirit guaran-teed advice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Not on level of commands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BUT: wisdom will take heed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Isa.9:6</a:t>
            </a:r>
            <a:endParaRPr lang="en-US" altLang="en-US" sz="3200" dirty="0">
              <a:solidFill>
                <a:srgbClr val="FFFF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5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746038" y="533400"/>
            <a:ext cx="3656097" cy="5334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Assortment of Advice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092D93-DD90-40C8-9E58-BE3F3796F0DD}"/>
              </a:ext>
            </a:extLst>
          </p:cNvPr>
          <p:cNvSpPr/>
          <p:nvPr/>
        </p:nvSpPr>
        <p:spPr>
          <a:xfrm>
            <a:off x="1630220" y="12192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Advice About Advice</a:t>
            </a:r>
          </a:p>
        </p:txBody>
      </p:sp>
    </p:spTree>
    <p:extLst>
      <p:ext uri="{BB962C8B-B14F-4D97-AF65-F5344CB8AC3E}">
        <p14:creationId xmlns:p14="http://schemas.microsoft.com/office/powerpoint/2010/main" val="409957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Uninspired advice must be weighed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868362"/>
            <a:ext cx="8305800" cy="5761038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Wise heed advice based on biblical principles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Hard-headed reject advice.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“Can’t tell him anything”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Some advice is wicked.  </a:t>
            </a:r>
            <a:r>
              <a:rPr lang="en-US" altLang="en-US" dirty="0">
                <a:solidFill>
                  <a:schemeClr val="bg1"/>
                </a:solidFill>
              </a:rPr>
              <a:t>2 Chr.22:3</a:t>
            </a:r>
          </a:p>
        </p:txBody>
      </p:sp>
    </p:spTree>
    <p:extLst>
      <p:ext uri="{BB962C8B-B14F-4D97-AF65-F5344CB8AC3E}">
        <p14:creationId xmlns:p14="http://schemas.microsoft.com/office/powerpoint/2010/main" val="38371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No one knows everything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14400"/>
            <a:ext cx="8305800" cy="5715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Prov.19:20-21, what will stand?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Acts 27:9-12, sailors </a:t>
            </a:r>
          </a:p>
        </p:txBody>
      </p:sp>
    </p:spTree>
    <p:extLst>
      <p:ext uri="{BB962C8B-B14F-4D97-AF65-F5344CB8AC3E}">
        <p14:creationId xmlns:p14="http://schemas.microsoft.com/office/powerpoint/2010/main" val="311607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7159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Everyone needs advice about something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792162"/>
            <a:ext cx="8418944" cy="576103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Ps.73:24 – Illustrated…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Prov.1:5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“Wise counsels” – lit. arts of seamanship, …guiding himself and others aright through “waves of this troublesome world.”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Figure: steering a ship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Skill in management of life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Co.12:28, </a:t>
            </a:r>
            <a:r>
              <a:rPr lang="en-US" altLang="en-US" sz="3200" i="1" dirty="0">
                <a:solidFill>
                  <a:srgbClr val="FFFF99"/>
                </a:solidFill>
              </a:rPr>
              <a:t>administrations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177876-3CBE-431D-B2BD-7434CDEA7BF2}"/>
              </a:ext>
            </a:extLst>
          </p:cNvPr>
          <p:cNvSpPr/>
          <p:nvPr/>
        </p:nvSpPr>
        <p:spPr>
          <a:xfrm>
            <a:off x="371764" y="5486400"/>
            <a:ext cx="8400472" cy="715962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“He that will not be counseled cannot be helped”</a:t>
            </a:r>
          </a:p>
        </p:txBody>
      </p:sp>
    </p:spTree>
    <p:extLst>
      <p:ext uri="{BB962C8B-B14F-4D97-AF65-F5344CB8AC3E}">
        <p14:creationId xmlns:p14="http://schemas.microsoft.com/office/powerpoint/2010/main" val="408035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7159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Everyone needs advice about something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792162"/>
            <a:ext cx="8418944" cy="576103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Ps.73:24 – Illustrated…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Prov.1:5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Prov.11:14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Nation without </a:t>
            </a:r>
            <a:r>
              <a:rPr lang="en-US" altLang="en-US" sz="3100" i="1" dirty="0">
                <a:solidFill>
                  <a:schemeClr val="bg1"/>
                </a:solidFill>
              </a:rPr>
              <a:t>wise counsel</a:t>
            </a:r>
            <a:r>
              <a:rPr lang="en-US" altLang="en-US" sz="3100" dirty="0">
                <a:solidFill>
                  <a:schemeClr val="bg1"/>
                </a:solidFill>
              </a:rPr>
              <a:t> [guidance] = ship without a pilot.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Vulgate:</a:t>
            </a:r>
            <a:r>
              <a:rPr lang="en-US" altLang="en-US" sz="3100" i="1" dirty="0">
                <a:solidFill>
                  <a:schemeClr val="bg1"/>
                </a:solidFill>
              </a:rPr>
              <a:t> gubernatorial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Rejecting good advice results in tragedy 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7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Advise / Advice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Advise: to counsel, consult . . .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Advice: </a:t>
            </a:r>
            <a:r>
              <a:rPr lang="en-US" altLang="en-US" i="1" dirty="0">
                <a:solidFill>
                  <a:schemeClr val="bg1"/>
                </a:solidFill>
              </a:rPr>
              <a:t>guidance, recommendations, help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CE33932-176E-46EF-8687-BF623904607E}"/>
              </a:ext>
            </a:extLst>
          </p:cNvPr>
          <p:cNvSpPr/>
          <p:nvPr/>
        </p:nvSpPr>
        <p:spPr>
          <a:xfrm>
            <a:off x="1874980" y="2514600"/>
            <a:ext cx="5410200" cy="1752600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“Good advice is what your own kids disregard</a:t>
            </a:r>
            <a:br>
              <a:rPr lang="en-US" sz="3200" dirty="0"/>
            </a:br>
            <a:r>
              <a:rPr lang="en-US" sz="3200" dirty="0"/>
              <a:t>but give to their kids”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7159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Everyone needs advice about something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792162"/>
            <a:ext cx="8418944" cy="576103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Ps.73:24 – Illustrated…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Prov.1:5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Prov.11:14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Prov.12:15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Fool is ‘right’ because He justifies himself; the wise take advice.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Lk.10, lawyer…justifies himself in replying to Jesus 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7159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Everyone needs advice about something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792162"/>
            <a:ext cx="8418944" cy="576103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Ps.73:24 – Illustrated…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Prov.1:5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Prov.11:14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Prov.12:15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Prov.24:6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War without counsel? 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7159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Some give great advice, but do not take it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990600"/>
            <a:ext cx="8418944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Solomon:  </a:t>
            </a:r>
            <a:r>
              <a:rPr lang="en-US" altLang="en-US" sz="3200" dirty="0">
                <a:solidFill>
                  <a:schemeClr val="bg1"/>
                </a:solidFill>
              </a:rPr>
              <a:t>Prov.4:1-7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9E51BE-C080-4090-AA14-771DBBB8BB4F}"/>
              </a:ext>
            </a:extLst>
          </p:cNvPr>
          <p:cNvSpPr/>
          <p:nvPr/>
        </p:nvSpPr>
        <p:spPr>
          <a:xfrm>
            <a:off x="1360052" y="1828800"/>
            <a:ext cx="6440056" cy="1295400"/>
          </a:xfrm>
          <a:prstGeom prst="rect">
            <a:avLst/>
          </a:prstGeom>
          <a:solidFill>
            <a:schemeClr val="tx1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1">
              <a:spcBef>
                <a:spcPts val="0"/>
              </a:spcBef>
              <a:spcAft>
                <a:spcPts val="600"/>
              </a:spcAft>
              <a:buSzPts val="1500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“A good scare is worth more to</a:t>
            </a:r>
            <a:b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man than good advice”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—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E.W.Howe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1371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We harm ourselves when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we neglect good advice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1524000"/>
            <a:ext cx="8418944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Prov.1:25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Sm.28:7-20, Saul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Mt.27:19, Pilate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D3A33C-54B3-4760-A2C7-4DF30886A39C}"/>
              </a:ext>
            </a:extLst>
          </p:cNvPr>
          <p:cNvSpPr/>
          <p:nvPr/>
        </p:nvSpPr>
        <p:spPr>
          <a:xfrm>
            <a:off x="914400" y="3581400"/>
            <a:ext cx="7315200" cy="1828800"/>
          </a:xfrm>
          <a:prstGeom prst="rect">
            <a:avLst/>
          </a:prstGeom>
          <a:solidFill>
            <a:schemeClr val="tx1"/>
          </a:solidFill>
          <a:ln w="31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1">
              <a:spcBef>
                <a:spcPts val="0"/>
              </a:spcBef>
              <a:spcAft>
                <a:spcPts val="600"/>
              </a:spcAft>
              <a:buSzPts val="1500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“Advice is offensive—because it shows us that we are known to others as well as to ourselves.”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—Sm. Johnson. 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5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1371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We harm ourselves when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we accept bad advice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1524000"/>
            <a:ext cx="8418944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Est.1:…13-15, Ahasuerus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Isa.30:1</a:t>
            </a:r>
          </a:p>
        </p:txBody>
      </p:sp>
    </p:spTree>
    <p:extLst>
      <p:ext uri="{BB962C8B-B14F-4D97-AF65-F5344CB8AC3E}">
        <p14:creationId xmlns:p14="http://schemas.microsoft.com/office/powerpoint/2010/main" val="331843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1371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We must distinguish between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good and bad advice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1524000"/>
            <a:ext cx="8418944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Job’s friends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Ps.1:1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… walks not in </a:t>
            </a:r>
            <a:r>
              <a:rPr lang="en-US" dirty="0">
                <a:solidFill>
                  <a:srgbClr val="99FFCC"/>
                </a:solidFill>
                <a:ea typeface="Times New Roman" panose="02020603050405020304" pitchFamily="18" charset="0"/>
              </a:rPr>
              <a:t>counsel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of ungodly…</a:t>
            </a:r>
            <a:endParaRPr lang="en-US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Ps.2:2,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rulers take </a:t>
            </a:r>
            <a:r>
              <a:rPr lang="en-US" dirty="0">
                <a:solidFill>
                  <a:srgbClr val="99FFCC"/>
                </a:solidFill>
                <a:ea typeface="Times New Roman" panose="02020603050405020304" pitchFamily="18" charset="0"/>
              </a:rPr>
              <a:t>counsel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together against the L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ORD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…  </a:t>
            </a: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8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1371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God’s counsel is always good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1219200"/>
            <a:ext cx="8418944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David, 2 Sm.11-12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79E98A-B2EB-423B-B3F7-B1AEAFC91842}"/>
              </a:ext>
            </a:extLst>
          </p:cNvPr>
          <p:cNvSpPr/>
          <p:nvPr/>
        </p:nvSpPr>
        <p:spPr>
          <a:xfrm>
            <a:off x="1568676" y="2057400"/>
            <a:ext cx="6011269" cy="1752600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‘A good man giving bad advice</a:t>
            </a:r>
            <a:b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more dangerous than a</a:t>
            </a:r>
            <a:b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nasty man giving bad advice.’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2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1371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God’s counsel is always good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1219200"/>
            <a:ext cx="8418944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David, 2 Sm.11-12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Inspired counsel is always infallible.  Ac.20:27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Prov.3:5-6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4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1371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God’s counsel is always good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764" y="1219200"/>
            <a:ext cx="8418944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79E98A-B2EB-423B-B3F7-B1AEAFC91842}"/>
              </a:ext>
            </a:extLst>
          </p:cNvPr>
          <p:cNvSpPr/>
          <p:nvPr/>
        </p:nvSpPr>
        <p:spPr>
          <a:xfrm>
            <a:off x="972128" y="1295400"/>
            <a:ext cx="7199744" cy="441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2" algn="ctr">
              <a:spcBef>
                <a:spcPts val="0"/>
              </a:spcBef>
              <a:spcAft>
                <a:spcPts val="600"/>
              </a:spcAft>
              <a:buSzPts val="1400"/>
              <a:tabLst>
                <a:tab pos="685800" algn="l"/>
              </a:tabLst>
            </a:pP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Best Life</a:t>
            </a:r>
          </a:p>
          <a:p>
            <a:pPr marL="0" marR="0" lvl="2" algn="ctr">
              <a:spcBef>
                <a:spcPts val="0"/>
              </a:spcBef>
              <a:spcAft>
                <a:spcPts val="600"/>
              </a:spcAft>
              <a:buSzPts val="1400"/>
              <a:tabLst>
                <a:tab pos="6858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‘He that gives good advice, builds with one hand; he that gives good counsel</a:t>
            </a:r>
            <a:b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example, builds with both; but he that gives good admonition and bad example, builds with one hand and pulls down w. the other’ 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Francis Bacon.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832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Always ask…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 </a:t>
            </a:r>
            <a:r>
              <a:rPr lang="en-US" altLang="en-US" dirty="0">
                <a:solidFill>
                  <a:srgbClr val="99FFCC"/>
                </a:solidFill>
              </a:rPr>
              <a:t>Is it biblical?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 </a:t>
            </a:r>
            <a:r>
              <a:rPr lang="en-US" altLang="en-US" dirty="0">
                <a:solidFill>
                  <a:srgbClr val="99FFCC"/>
                </a:solidFill>
              </a:rPr>
              <a:t>Is it accurate?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 </a:t>
            </a:r>
            <a:r>
              <a:rPr lang="en-US" altLang="en-US" dirty="0">
                <a:solidFill>
                  <a:srgbClr val="99FFCC"/>
                </a:solidFill>
              </a:rPr>
              <a:t>Is it necessary?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 </a:t>
            </a:r>
            <a:r>
              <a:rPr lang="en-US" altLang="en-US" dirty="0">
                <a:solidFill>
                  <a:srgbClr val="99FFCC"/>
                </a:solidFill>
              </a:rPr>
              <a:t>Is it aware of man’s limitations?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 </a:t>
            </a:r>
            <a:r>
              <a:rPr lang="en-US" altLang="en-US" dirty="0">
                <a:solidFill>
                  <a:srgbClr val="99FFCC"/>
                </a:solidFill>
              </a:rPr>
              <a:t>Is it kind?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Assortment of Advice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Gn.41, Joseph to Pharaoh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90600"/>
            <a:ext cx="83058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How many lives were saved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One young man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 few words of wisdom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Pharaoh was willing to listen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Advice can come from unexpected people, places, and times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Ex.18:13-25, Jethro to Moses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1143000"/>
            <a:ext cx="8305800" cy="54102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Other people may see dangers and problems that we miss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Moses: exalted position, yet able to take advice from sheep-herder; prospered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Socrates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3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Nu.31:16, Balaam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90600"/>
            <a:ext cx="83058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Rejected God’s warning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Issued deadly advice to Moab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DB0AB0-A9AB-4700-93B8-ED442EC67B4A}"/>
              </a:ext>
            </a:extLst>
          </p:cNvPr>
          <p:cNvSpPr/>
          <p:nvPr/>
        </p:nvSpPr>
        <p:spPr>
          <a:xfrm>
            <a:off x="1493980" y="2438400"/>
            <a:ext cx="6172200" cy="17526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algn="ctr">
              <a:spcBef>
                <a:spcPts val="0"/>
              </a:spcBef>
              <a:spcAft>
                <a:spcPts val="600"/>
              </a:spcAft>
              <a:buSzPts val="1500"/>
            </a:pPr>
            <a: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“How is it possible to expect that mankind will take advice, when they will not so much as take warning?” </a:t>
            </a:r>
            <a:b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—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Jonathan Swift</a:t>
            </a:r>
            <a:endParaRPr lang="en-US" sz="31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Josh.9:…14, Israel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14400"/>
            <a:ext cx="83058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Failed to ask God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DB0AB0-A9AB-4700-93B8-ED442EC67B4A}"/>
              </a:ext>
            </a:extLst>
          </p:cNvPr>
          <p:cNvSpPr/>
          <p:nvPr/>
        </p:nvSpPr>
        <p:spPr>
          <a:xfrm>
            <a:off x="1581728" y="1676400"/>
            <a:ext cx="5980544" cy="19812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algn="ctr">
              <a:spcBef>
                <a:spcPts val="0"/>
              </a:spcBef>
              <a:spcAft>
                <a:spcPts val="600"/>
              </a:spcAft>
              <a:buSzPts val="1500"/>
            </a:pPr>
            <a: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“Advice is seldom welcome;</a:t>
            </a:r>
            <a:b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those who want </a:t>
            </a:r>
            <a:r>
              <a:rPr lang="en-US" sz="29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[need]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</a:t>
            </a:r>
            <a:b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most always like it the least.” </a:t>
            </a:r>
            <a:br>
              <a:rPr lang="en-US" sz="3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—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Lord Chesterfield</a:t>
            </a:r>
            <a:endParaRPr lang="en-US" sz="31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Sm.25:…32-34, Abigail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14400"/>
            <a:ext cx="8305800" cy="56388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Woman; drunk husband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David, heir to throne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Prevented lifetime of regret…or worse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4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Sm.16:20-23, Ahithophel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90600"/>
            <a:ext cx="83058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Our “presidential advisor”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17:1-7, 14…23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err="1">
                <a:solidFill>
                  <a:schemeClr val="bg1"/>
                </a:solidFill>
              </a:rPr>
              <a:t>Hushai’s</a:t>
            </a:r>
            <a:r>
              <a:rPr lang="en-US" altLang="en-US" sz="3200" dirty="0">
                <a:solidFill>
                  <a:schemeClr val="bg1"/>
                </a:solidFill>
              </a:rPr>
              <a:t> counsel saved David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4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881</Words>
  <Application>Microsoft Office PowerPoint</Application>
  <PresentationFormat>On-screen Show (4:3)</PresentationFormat>
  <Paragraphs>122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1_Default Design</vt:lpstr>
      <vt:lpstr>PowerPoint Presentation</vt:lpstr>
      <vt:lpstr>Advise / Advice</vt:lpstr>
      <vt:lpstr>PowerPoint Presentation</vt:lpstr>
      <vt:lpstr>Gn.41, Joseph to Pharaoh</vt:lpstr>
      <vt:lpstr>Ex.18:13-25, Jethro to Moses</vt:lpstr>
      <vt:lpstr>Nu.31:16, Balaam</vt:lpstr>
      <vt:lpstr>Josh.9:…14, Israel</vt:lpstr>
      <vt:lpstr>1 Sm.25:…32-34, Abigail</vt:lpstr>
      <vt:lpstr>2 Sm.16:20-23, Ahithophel</vt:lpstr>
      <vt:lpstr>1 Kings 12, Rehoboam</vt:lpstr>
      <vt:lpstr>1 Kings 12:25-28, Jeroboam</vt:lpstr>
      <vt:lpstr>Esther 5:…14, Haman’s wife, friends</vt:lpstr>
      <vt:lpstr>Job 2:9-10, best friend, worst advice</vt:lpstr>
      <vt:lpstr>1 Co.7:25, best friend, worst advice</vt:lpstr>
      <vt:lpstr>PowerPoint Presentation</vt:lpstr>
      <vt:lpstr>Uninspired advice must be weighed</vt:lpstr>
      <vt:lpstr>No one knows everything</vt:lpstr>
      <vt:lpstr>Everyone needs advice about something</vt:lpstr>
      <vt:lpstr>Everyone needs advice about something</vt:lpstr>
      <vt:lpstr>Everyone needs advice about something</vt:lpstr>
      <vt:lpstr>Everyone needs advice about something</vt:lpstr>
      <vt:lpstr>Some give great advice, but do not take it</vt:lpstr>
      <vt:lpstr>We harm ourselves when we neglect good advice</vt:lpstr>
      <vt:lpstr>We harm ourselves when we accept bad advice</vt:lpstr>
      <vt:lpstr>We must distinguish between good and bad advice</vt:lpstr>
      <vt:lpstr>God’s counsel is always good</vt:lpstr>
      <vt:lpstr>God’s counsel is always good</vt:lpstr>
      <vt:lpstr>God’s counsel is always good</vt:lpstr>
      <vt:lpstr>Always ask…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47</cp:revision>
  <dcterms:created xsi:type="dcterms:W3CDTF">2006-09-08T19:51:33Z</dcterms:created>
  <dcterms:modified xsi:type="dcterms:W3CDTF">2020-06-06T01:26:25Z</dcterms:modified>
</cp:coreProperties>
</file>