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578" r:id="rId2"/>
    <p:sldId id="543" r:id="rId3"/>
    <p:sldId id="580" r:id="rId4"/>
    <p:sldId id="670" r:id="rId5"/>
    <p:sldId id="682" r:id="rId6"/>
    <p:sldId id="671" r:id="rId7"/>
    <p:sldId id="672" r:id="rId8"/>
    <p:sldId id="683" r:id="rId9"/>
    <p:sldId id="673" r:id="rId10"/>
    <p:sldId id="684" r:id="rId11"/>
    <p:sldId id="674" r:id="rId12"/>
    <p:sldId id="685" r:id="rId13"/>
    <p:sldId id="676" r:id="rId14"/>
    <p:sldId id="686" r:id="rId15"/>
    <p:sldId id="687" r:id="rId16"/>
    <p:sldId id="688" r:id="rId17"/>
    <p:sldId id="667" r:id="rId18"/>
    <p:sldId id="689" r:id="rId19"/>
    <p:sldId id="690" r:id="rId20"/>
    <p:sldId id="69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 duggin" initials="rd" lastIdx="1" clrIdx="0">
    <p:extLst>
      <p:ext uri="{19B8F6BF-5375-455C-9EA6-DF929625EA0E}">
        <p15:presenceInfo xmlns:p15="http://schemas.microsoft.com/office/powerpoint/2012/main" userId="0b05f36c4f69b5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99FFCC"/>
    <a:srgbClr val="CCFFFF"/>
    <a:srgbClr val="FFFF99"/>
    <a:srgbClr val="000066"/>
    <a:srgbClr val="CC0000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64BE64-A2AB-4705-9A54-4E4CBC5DCB5C}" v="376" dt="2020-08-15T20:31:47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00B0F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Troubles, Trials, Tribulations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chemeClr val="bg1"/>
                </a:solidFill>
                <a:latin typeface="Arial"/>
              </a:rPr>
              <a:t>(Ecclesiastes 6:1-7:6)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709491" y="685800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Profit Without Power, 6:1-6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BC74A5-C355-4FC6-9409-F55AF9AB46F4}"/>
              </a:ext>
            </a:extLst>
          </p:cNvPr>
          <p:cNvSpPr/>
          <p:nvPr/>
        </p:nvSpPr>
        <p:spPr>
          <a:xfrm>
            <a:off x="766620" y="2242137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What’s The Use? </a:t>
            </a: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6:10-12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EC2E81-8A49-4D71-9293-0F4EF7AF3832}"/>
              </a:ext>
            </a:extLst>
          </p:cNvPr>
          <p:cNvSpPr/>
          <p:nvPr/>
        </p:nvSpPr>
        <p:spPr>
          <a:xfrm>
            <a:off x="1714112" y="1457036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Mouth Is Master, 6:7-9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85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8381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10-12:</a:t>
            </a:r>
            <a:r>
              <a:rPr lang="en-US" altLang="en-US" sz="3600" dirty="0">
                <a:solidFill>
                  <a:srgbClr val="CCFFFF"/>
                </a:solidFill>
              </a:rPr>
              <a:t> multitude of dreams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71418"/>
            <a:ext cx="8229600" cy="5481782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10: </a:t>
            </a:r>
            <a:r>
              <a:rPr lang="en-US" altLang="en-US" dirty="0">
                <a:solidFill>
                  <a:srgbClr val="FFFFCC"/>
                </a:solidFill>
              </a:rPr>
              <a:t>‘What’s new?’ – Nothing!   </a:t>
            </a:r>
            <a:r>
              <a:rPr lang="en-US" altLang="en-US" dirty="0">
                <a:solidFill>
                  <a:schemeClr val="bg1"/>
                </a:solidFill>
              </a:rPr>
              <a:t>1:9, 15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11: </a:t>
            </a:r>
            <a:r>
              <a:rPr lang="en-US" altLang="en-US" dirty="0">
                <a:solidFill>
                  <a:srgbClr val="FFFFCC"/>
                </a:solidFill>
              </a:rPr>
              <a:t>many things [words]: ‘the more the words, the more the futility’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12: </a:t>
            </a:r>
            <a:r>
              <a:rPr lang="en-US" altLang="en-US" dirty="0">
                <a:solidFill>
                  <a:srgbClr val="FFFFCC"/>
                </a:solidFill>
              </a:rPr>
              <a:t>without absolute values, no one knows what is really ‘good’ here or hereafter.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U.S., 2020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709491" y="685800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Profit Without Power, 6:1-6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BC74A5-C355-4FC6-9409-F55AF9AB46F4}"/>
              </a:ext>
            </a:extLst>
          </p:cNvPr>
          <p:cNvSpPr/>
          <p:nvPr/>
        </p:nvSpPr>
        <p:spPr>
          <a:xfrm>
            <a:off x="766620" y="3017994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Matter Of Life And Death, </a:t>
            </a:r>
            <a:b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7:1-6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CEC2E81-8A49-4D71-9293-0F4EF7AF3832}"/>
              </a:ext>
            </a:extLst>
          </p:cNvPr>
          <p:cNvSpPr/>
          <p:nvPr/>
        </p:nvSpPr>
        <p:spPr>
          <a:xfrm>
            <a:off x="1714112" y="1457036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Mouth Is Master, 6:7-9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C3F206-6954-4043-9EF6-1195DE5A60AE}"/>
              </a:ext>
            </a:extLst>
          </p:cNvPr>
          <p:cNvSpPr/>
          <p:nvPr/>
        </p:nvSpPr>
        <p:spPr>
          <a:xfrm>
            <a:off x="1709497" y="2219031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What’s The Use?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6:10-12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462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1a: </a:t>
            </a:r>
            <a:r>
              <a:rPr lang="en-US" altLang="en-US" sz="3600" i="1" dirty="0">
                <a:solidFill>
                  <a:srgbClr val="CCFFFF"/>
                </a:solidFill>
              </a:rPr>
              <a:t>better</a:t>
            </a:r>
            <a:r>
              <a:rPr lang="en-US" altLang="en-US" sz="3600" dirty="0">
                <a:solidFill>
                  <a:srgbClr val="CCFFFF"/>
                </a:solidFill>
              </a:rPr>
              <a:t> – good name…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Mk.14:9</a:t>
            </a:r>
          </a:p>
          <a:p>
            <a:pPr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Brand names…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“</a:t>
            </a:r>
            <a:r>
              <a:rPr lang="en-US" altLang="en-US" dirty="0">
                <a:solidFill>
                  <a:srgbClr val="99FFCC"/>
                </a:solidFill>
              </a:rPr>
              <a:t>Judas</a:t>
            </a:r>
            <a:r>
              <a:rPr lang="en-US" altLang="en-US" dirty="0">
                <a:solidFill>
                  <a:schemeClr val="bg1"/>
                </a:solidFill>
              </a:rPr>
              <a:t>”</a:t>
            </a:r>
            <a:r>
              <a:rPr lang="en-US" altLang="en-US" dirty="0">
                <a:solidFill>
                  <a:srgbClr val="99FFCC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– Mt.10:4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altLang="en-US" sz="3200" dirty="0">
                <a:solidFill>
                  <a:srgbClr val="99FFCC"/>
                </a:solidFill>
              </a:rPr>
              <a:t>Judah</a:t>
            </a:r>
            <a:r>
              <a:rPr lang="en-US" altLang="en-US" sz="3200" dirty="0">
                <a:solidFill>
                  <a:schemeClr val="bg1"/>
                </a:solidFill>
              </a:rPr>
              <a:t>”</a:t>
            </a:r>
            <a:r>
              <a:rPr lang="en-US" altLang="en-US" sz="3200" dirty="0">
                <a:solidFill>
                  <a:srgbClr val="99FFCC"/>
                </a:solidFill>
              </a:rPr>
              <a:t> </a:t>
            </a:r>
            <a:r>
              <a:rPr lang="en-US" altLang="en-US" sz="3200" dirty="0">
                <a:solidFill>
                  <a:schemeClr val="bg1"/>
                </a:solidFill>
              </a:rPr>
              <a:t>(Mt.2:6)</a:t>
            </a:r>
          </a:p>
          <a:p>
            <a:pPr lvl="2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“</a:t>
            </a:r>
            <a:r>
              <a:rPr lang="en-US" altLang="en-US" sz="3200" dirty="0">
                <a:solidFill>
                  <a:srgbClr val="99FFCC"/>
                </a:solidFill>
              </a:rPr>
              <a:t>Jude</a:t>
            </a:r>
            <a:r>
              <a:rPr lang="en-US" altLang="en-US" sz="3200" dirty="0">
                <a:solidFill>
                  <a:schemeClr val="bg1"/>
                </a:solidFill>
              </a:rPr>
              <a:t>” 1</a:t>
            </a:r>
          </a:p>
        </p:txBody>
      </p:sp>
    </p:spTree>
    <p:extLst>
      <p:ext uri="{BB962C8B-B14F-4D97-AF65-F5344CB8AC3E}">
        <p14:creationId xmlns:p14="http://schemas.microsoft.com/office/powerpoint/2010/main" val="170867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1b: </a:t>
            </a:r>
            <a:r>
              <a:rPr lang="en-US" altLang="en-US" sz="3600" i="1" dirty="0">
                <a:solidFill>
                  <a:srgbClr val="CCFFFF"/>
                </a:solidFill>
              </a:rPr>
              <a:t>day of death better than birth</a:t>
            </a:r>
            <a:endParaRPr lang="en-US" altLang="en-US" sz="3400" dirty="0">
              <a:solidFill>
                <a:srgbClr val="CCFFFF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Grief and pain are more beneficial for us than mirth and laughter of the rich.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Death teaches life lessons . . .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Ps.90:12;  Mt.5:4</a:t>
            </a:r>
          </a:p>
        </p:txBody>
      </p:sp>
    </p:spTree>
    <p:extLst>
      <p:ext uri="{BB962C8B-B14F-4D97-AF65-F5344CB8AC3E}">
        <p14:creationId xmlns:p14="http://schemas.microsoft.com/office/powerpoint/2010/main" val="32214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i="1" dirty="0">
                <a:solidFill>
                  <a:srgbClr val="FF0000"/>
                </a:solidFill>
              </a:rPr>
              <a:t>*</a:t>
            </a:r>
            <a:r>
              <a:rPr lang="en-US" altLang="en-US" sz="3600" i="1" dirty="0">
                <a:solidFill>
                  <a:srgbClr val="FFFF99"/>
                </a:solidFill>
              </a:rPr>
              <a:t>The sorrow of death, </a:t>
            </a:r>
            <a:r>
              <a:rPr lang="en-US" altLang="en-US" sz="3600" dirty="0">
                <a:solidFill>
                  <a:schemeClr val="bg1"/>
                </a:solidFill>
              </a:rPr>
              <a:t>2:17-23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Terrible thought for rich; futility…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Lk.6:21, 25…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Gn.23:1…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Jn.16:20-23</a:t>
            </a:r>
          </a:p>
        </p:txBody>
      </p:sp>
    </p:spTree>
    <p:extLst>
      <p:ext uri="{BB962C8B-B14F-4D97-AF65-F5344CB8AC3E}">
        <p14:creationId xmlns:p14="http://schemas.microsoft.com/office/powerpoint/2010/main" val="303213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i="1" dirty="0">
                <a:solidFill>
                  <a:srgbClr val="FF0000"/>
                </a:solidFill>
              </a:rPr>
              <a:t>*</a:t>
            </a:r>
            <a:r>
              <a:rPr lang="en-US" altLang="en-US" sz="3600" i="1" dirty="0">
                <a:solidFill>
                  <a:srgbClr val="FFFF99"/>
                </a:solidFill>
              </a:rPr>
              <a:t>The school of death, </a:t>
            </a:r>
            <a:r>
              <a:rPr lang="en-US" altLang="en-US" sz="3600" dirty="0">
                <a:solidFill>
                  <a:schemeClr val="bg1"/>
                </a:solidFill>
              </a:rPr>
              <a:t>7:2-5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2: joy in delivery room, sorrow in funeral home.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</a:rPr>
              <a:t>End of all men: </a:t>
            </a:r>
            <a:r>
              <a:rPr lang="en-US" altLang="en-US" sz="3200" dirty="0">
                <a:solidFill>
                  <a:schemeClr val="bg1"/>
                </a:solidFill>
              </a:rPr>
              <a:t>fights pride, promotes sympathy.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CCFFFF"/>
                </a:solidFill>
              </a:rPr>
              <a:t>Living take it to heart: </a:t>
            </a:r>
            <a:r>
              <a:rPr lang="en-US" altLang="en-US" sz="3200" dirty="0">
                <a:solidFill>
                  <a:schemeClr val="bg1"/>
                </a:solidFill>
              </a:rPr>
              <a:t>my day is coming.  </a:t>
            </a:r>
          </a:p>
        </p:txBody>
      </p:sp>
    </p:spTree>
    <p:extLst>
      <p:ext uri="{BB962C8B-B14F-4D97-AF65-F5344CB8AC3E}">
        <p14:creationId xmlns:p14="http://schemas.microsoft.com/office/powerpoint/2010/main" val="115200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445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3: </a:t>
            </a:r>
            <a:r>
              <a:rPr lang="en-US" altLang="en-US" sz="3600" dirty="0">
                <a:solidFill>
                  <a:srgbClr val="CCFFFF"/>
                </a:solidFill>
              </a:rPr>
              <a:t>visit to funeral home can purify heart, remind of purpose of life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70182"/>
            <a:ext cx="8229600" cy="4983018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i="1" dirty="0">
                <a:solidFill>
                  <a:schemeClr val="bg1"/>
                </a:solidFill>
              </a:rPr>
              <a:t>To learn is to suffer; to suffer is to learn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sz="3200" dirty="0" err="1">
                <a:solidFill>
                  <a:schemeClr val="bg1"/>
                </a:solidFill>
              </a:rPr>
              <a:t>Aristeides</a:t>
            </a:r>
            <a:r>
              <a:rPr lang="en-US" altLang="en-US" sz="3200" dirty="0">
                <a:solidFill>
                  <a:schemeClr val="bg1"/>
                </a:solidFill>
              </a:rPr>
              <a:t> (c. AD 125)</a:t>
            </a:r>
          </a:p>
          <a:p>
            <a:pPr marL="914400" lvl="2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5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445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4: </a:t>
            </a:r>
            <a:r>
              <a:rPr lang="en-US" altLang="en-US" sz="3600" dirty="0">
                <a:solidFill>
                  <a:srgbClr val="CCFFFF"/>
                </a:solidFill>
              </a:rPr>
              <a:t>like goes to like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37677"/>
            <a:ext cx="8229600" cy="498301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99FFCC"/>
                </a:solidFill>
              </a:rPr>
              <a:t>Wise:</a:t>
            </a:r>
            <a:r>
              <a:rPr lang="en-US" altLang="en-US" dirty="0">
                <a:solidFill>
                  <a:schemeClr val="bg1"/>
                </a:solidFill>
              </a:rPr>
              <a:t> to funeral home.   </a:t>
            </a:r>
          </a:p>
          <a:p>
            <a:pPr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99FFCC"/>
                </a:solidFill>
              </a:rPr>
              <a:t>Fools:</a:t>
            </a:r>
            <a:r>
              <a:rPr lang="en-US" altLang="en-US" sz="3200" dirty="0">
                <a:solidFill>
                  <a:schemeClr val="bg1"/>
                </a:solidFill>
              </a:rPr>
              <a:t> to party…</a:t>
            </a:r>
            <a:endParaRPr lang="en-US" alt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What about eternity?</a:t>
            </a:r>
          </a:p>
          <a:p>
            <a:pPr marL="914400" lvl="2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B98C36D-6429-4E8E-B609-266518AD978E}"/>
              </a:ext>
            </a:extLst>
          </p:cNvPr>
          <p:cNvSpPr/>
          <p:nvPr/>
        </p:nvSpPr>
        <p:spPr>
          <a:xfrm>
            <a:off x="1385455" y="3205015"/>
            <a:ext cx="6373090" cy="12445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“Men have been helped to live by remembering that they must die”</a:t>
            </a:r>
          </a:p>
        </p:txBody>
      </p:sp>
    </p:spTree>
    <p:extLst>
      <p:ext uri="{BB962C8B-B14F-4D97-AF65-F5344CB8AC3E}">
        <p14:creationId xmlns:p14="http://schemas.microsoft.com/office/powerpoint/2010/main" val="42765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445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5: </a:t>
            </a:r>
            <a:r>
              <a:rPr lang="en-US" altLang="en-US" sz="3600" dirty="0">
                <a:solidFill>
                  <a:srgbClr val="CCFFFF"/>
                </a:solidFill>
              </a:rPr>
              <a:t>not pleasant to hear warnings of death, but it is beneficial.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50111"/>
            <a:ext cx="8229600" cy="5056909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Song of fools seldom benefits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 marL="914400" lvl="2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B98C36D-6429-4E8E-B609-266518AD978E}"/>
              </a:ext>
            </a:extLst>
          </p:cNvPr>
          <p:cNvSpPr/>
          <p:nvPr/>
        </p:nvSpPr>
        <p:spPr>
          <a:xfrm>
            <a:off x="1675141" y="2225965"/>
            <a:ext cx="5793718" cy="1653308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“It’s better to be criticized</a:t>
            </a:r>
            <a:br>
              <a:rPr lang="en-US" sz="3200" dirty="0">
                <a:solidFill>
                  <a:srgbClr val="FFFF99"/>
                </a:solidFill>
              </a:rPr>
            </a:br>
            <a:r>
              <a:rPr lang="en-US" sz="3200" dirty="0">
                <a:solidFill>
                  <a:srgbClr val="FFFF99"/>
                </a:solidFill>
              </a:rPr>
              <a:t>by a wise person than to be praised by a fool”</a:t>
            </a:r>
          </a:p>
        </p:txBody>
      </p:sp>
    </p:spTree>
    <p:extLst>
      <p:ext uri="{BB962C8B-B14F-4D97-AF65-F5344CB8AC3E}">
        <p14:creationId xmlns:p14="http://schemas.microsoft.com/office/powerpoint/2010/main" val="25299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762000" y="685800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Profit Without Power, </a:t>
            </a: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6:1-6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12445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6: </a:t>
            </a:r>
            <a:r>
              <a:rPr lang="en-US" altLang="en-US" sz="3600" dirty="0">
                <a:solidFill>
                  <a:srgbClr val="CCFFFF"/>
                </a:solidFill>
              </a:rPr>
              <a:t>crackling of thorns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28447"/>
            <a:ext cx="8229600" cy="5056909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Crackling nettles under kettles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Fool’s laughter is noisy, but without profit</a:t>
            </a:r>
          </a:p>
          <a:p>
            <a:pPr marL="914400" lvl="2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7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Setting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020" y="847436"/>
            <a:ext cx="8326582" cy="5715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A common evil: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man has riches, wealth, honor… </a:t>
            </a:r>
            <a:r>
              <a:rPr lang="en-US" altLang="en-US" sz="3200" dirty="0">
                <a:solidFill>
                  <a:schemeClr val="bg1"/>
                </a:solidFill>
              </a:rPr>
              <a:t>(2)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100 children, long life, filled with good </a:t>
            </a:r>
            <a:r>
              <a:rPr lang="en-US" altLang="en-US" sz="3200" dirty="0">
                <a:solidFill>
                  <a:schemeClr val="bg1"/>
                </a:solidFill>
              </a:rPr>
              <a:t>(3)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even if he lives 2000 years! </a:t>
            </a:r>
            <a:r>
              <a:rPr lang="en-US" altLang="en-US" sz="3200" dirty="0">
                <a:solidFill>
                  <a:schemeClr val="bg1"/>
                </a:solidFill>
              </a:rPr>
              <a:t>(6)</a:t>
            </a:r>
            <a:r>
              <a:rPr lang="en-US" altLang="en-US" sz="3200" dirty="0">
                <a:solidFill>
                  <a:srgbClr val="FFFFCC"/>
                </a:solidFill>
              </a:rPr>
              <a:t>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YET . . .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no power to eat </a:t>
            </a:r>
            <a:r>
              <a:rPr lang="en-US" altLang="en-US" sz="3200" dirty="0">
                <a:solidFill>
                  <a:schemeClr val="bg1"/>
                </a:solidFill>
              </a:rPr>
              <a:t>(2)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no burial </a:t>
            </a:r>
            <a:r>
              <a:rPr lang="en-US" altLang="en-US" sz="3200" dirty="0">
                <a:solidFill>
                  <a:schemeClr val="bg1"/>
                </a:solidFill>
              </a:rPr>
              <a:t>(3)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darkness </a:t>
            </a:r>
            <a:r>
              <a:rPr lang="en-US" altLang="en-US" sz="3200" dirty="0">
                <a:solidFill>
                  <a:schemeClr val="bg1"/>
                </a:solidFill>
              </a:rPr>
              <a:t>(4)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CC"/>
                </a:solidFill>
              </a:rPr>
              <a:t>worse off than miscarriage </a:t>
            </a:r>
            <a:r>
              <a:rPr lang="en-US" altLang="en-US" sz="3200" dirty="0">
                <a:solidFill>
                  <a:schemeClr val="bg1"/>
                </a:solidFill>
              </a:rPr>
              <a:t>(6)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3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1-2:</a:t>
            </a:r>
            <a:r>
              <a:rPr lang="en-US" altLang="en-US" sz="3600" dirty="0">
                <a:solidFill>
                  <a:srgbClr val="CCFFFF"/>
                </a:solidFill>
              </a:rPr>
              <a:t> God gives riches, honor…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06764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Don’t judge book by cover.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Prosperity is not always good…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power to enjoy them (5:19-20)…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Some have only money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Some are blessed; don’t know it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Wealth does not guarantee joy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rgbClr val="CCFFFF"/>
                </a:solidFill>
              </a:rPr>
              <a:t>More money  …wants  …isolation  …work</a:t>
            </a:r>
          </a:p>
        </p:txBody>
      </p:sp>
    </p:spTree>
    <p:extLst>
      <p:ext uri="{BB962C8B-B14F-4D97-AF65-F5344CB8AC3E}">
        <p14:creationId xmlns:p14="http://schemas.microsoft.com/office/powerpoint/2010/main" val="19304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1-2:</a:t>
            </a:r>
            <a:r>
              <a:rPr lang="en-US" altLang="en-US" sz="3600" dirty="0">
                <a:solidFill>
                  <a:srgbClr val="CCFFFF"/>
                </a:solidFill>
              </a:rPr>
              <a:t> God gives riches, honor…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36072"/>
            <a:ext cx="8229600" cy="541712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Jacob, Gn.37 / 47:9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Saul, king, yet…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David, misery…misery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Job, greatest loss…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RYR, walked away…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Lottery winners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Howard Hughes</a:t>
            </a:r>
            <a:endParaRPr lang="en-US" altLang="en-US" dirty="0">
              <a:solidFill>
                <a:srgbClr val="CC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64D835-4D06-445E-8436-A2187976A46D}"/>
              </a:ext>
            </a:extLst>
          </p:cNvPr>
          <p:cNvSpPr/>
          <p:nvPr/>
        </p:nvSpPr>
        <p:spPr>
          <a:xfrm>
            <a:off x="5320147" y="1904993"/>
            <a:ext cx="3306618" cy="2687781"/>
          </a:xfrm>
          <a:prstGeom prst="rect">
            <a:avLst/>
          </a:prstGeom>
          <a:solidFill>
            <a:srgbClr val="000066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 matter how rich, powerful, famous…</a:t>
            </a:r>
            <a:br>
              <a:rPr lang="en-US" sz="3200" dirty="0"/>
            </a:br>
            <a:r>
              <a:rPr lang="en-US" sz="3200" dirty="0"/>
              <a:t>no guarantee “under the sun”</a:t>
            </a:r>
          </a:p>
        </p:txBody>
      </p:sp>
    </p:spTree>
    <p:extLst>
      <p:ext uri="{BB962C8B-B14F-4D97-AF65-F5344CB8AC3E}">
        <p14:creationId xmlns:p14="http://schemas.microsoft.com/office/powerpoint/2010/main" val="109212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2"/>
            <a:ext cx="8229600" cy="91209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3:</a:t>
            </a:r>
            <a:r>
              <a:rPr lang="en-US" altLang="en-US" sz="3600" dirty="0">
                <a:solidFill>
                  <a:srgbClr val="CCFFFF"/>
                </a:solidFill>
              </a:rPr>
              <a:t> beget 100 children, long life…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08364"/>
            <a:ext cx="8229600" cy="532014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No enjoyment, comfort, or decent burial (Jer.22:19)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altLang="en-US" dirty="0">
                <a:solidFill>
                  <a:schemeClr val="bg1"/>
                </a:solidFill>
              </a:rPr>
              <a:t>Some leave unnoticed, unlamented, unfulfilled…   (Jg.8:30…)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8381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4-6:</a:t>
            </a:r>
            <a:r>
              <a:rPr lang="en-US" altLang="en-US" sz="3600" dirty="0">
                <a:solidFill>
                  <a:srgbClr val="CCFFFF"/>
                </a:solidFill>
              </a:rPr>
              <a:t>  Job 3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Horrible tragedy, but free from suffering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Unhappy rich man lives, but does not enjoy life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Better never to have lived…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Live 1000 years twice…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Ph.4:4, 6, 11-13, true joy…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AC72F53-34E7-40C4-9797-CDDD5899B568}"/>
              </a:ext>
            </a:extLst>
          </p:cNvPr>
          <p:cNvSpPr/>
          <p:nvPr/>
        </p:nvSpPr>
        <p:spPr>
          <a:xfrm>
            <a:off x="1809526" y="4839858"/>
            <a:ext cx="5534185" cy="11176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“It’s not the years in the life</a:t>
            </a:r>
            <a:br>
              <a:rPr lang="en-US" sz="3100" dirty="0">
                <a:solidFill>
                  <a:srgbClr val="CCFFFF"/>
                </a:solidFill>
              </a:rPr>
            </a:br>
            <a:r>
              <a:rPr lang="en-US" sz="3100" dirty="0">
                <a:solidFill>
                  <a:srgbClr val="CCFFFF"/>
                </a:solidFill>
              </a:rPr>
              <a:t>but the life in the years”</a:t>
            </a:r>
          </a:p>
        </p:txBody>
      </p:sp>
    </p:spTree>
    <p:extLst>
      <p:ext uri="{BB962C8B-B14F-4D97-AF65-F5344CB8AC3E}">
        <p14:creationId xmlns:p14="http://schemas.microsoft.com/office/powerpoint/2010/main" val="29375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709491" y="685800"/>
            <a:ext cx="5725019" cy="5795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Profit Without Power, 6:1-6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BC74A5-C355-4FC6-9409-F55AF9AB46F4}"/>
              </a:ext>
            </a:extLst>
          </p:cNvPr>
          <p:cNvSpPr/>
          <p:nvPr/>
        </p:nvSpPr>
        <p:spPr>
          <a:xfrm>
            <a:off x="766620" y="1457038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Mouth Is Master, </a:t>
            </a: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6:7-9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4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8381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7-9:</a:t>
            </a:r>
            <a:r>
              <a:rPr lang="en-US" altLang="en-US" sz="3600" dirty="0">
                <a:solidFill>
                  <a:srgbClr val="CCFFFF"/>
                </a:solidFill>
              </a:rPr>
              <a:t> do not sin with your mouth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1020" y="990600"/>
            <a:ext cx="8335818" cy="55626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7: </a:t>
            </a:r>
            <a:r>
              <a:rPr lang="en-US" altLang="en-US" dirty="0">
                <a:solidFill>
                  <a:srgbClr val="FFFF99"/>
                </a:solidFill>
              </a:rPr>
              <a:t>all toil…for his mouth.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Work to eat…to work…to eat…never satisfied.     Pr.16:26.     Ph.3:…7-8.</a:t>
            </a:r>
          </a:p>
          <a:p>
            <a:pPr marL="461963" indent="-461963">
              <a:lnSpc>
                <a:spcPct val="90000"/>
              </a:lnSpc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8: </a:t>
            </a:r>
            <a:r>
              <a:rPr lang="en-US" altLang="en-US" dirty="0">
                <a:solidFill>
                  <a:srgbClr val="FFFF99"/>
                </a:solidFill>
              </a:rPr>
              <a:t>wise: what reward for all his troubles?   </a:t>
            </a:r>
            <a:r>
              <a:rPr lang="en-US" altLang="en-US" dirty="0">
                <a:solidFill>
                  <a:schemeClr val="bg1"/>
                </a:solidFill>
              </a:rPr>
              <a:t>2:14-16, 19.</a:t>
            </a:r>
          </a:p>
          <a:p>
            <a:pPr marL="461963" indent="-461963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9: </a:t>
            </a:r>
            <a:r>
              <a:rPr lang="en-US" altLang="en-US" dirty="0">
                <a:solidFill>
                  <a:srgbClr val="FFFF99"/>
                </a:solidFill>
              </a:rPr>
              <a:t>dreaming about nice things is meaningless</a:t>
            </a:r>
          </a:p>
          <a:p>
            <a:pPr marL="461963" indent="-461963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– Arriving is better than traveling</a:t>
            </a:r>
          </a:p>
          <a:p>
            <a:pPr marL="0" indent="0" defTabSz="461963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		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743</Words>
  <Application>Microsoft Office PowerPoint</Application>
  <PresentationFormat>On-screen Show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1_Default Design</vt:lpstr>
      <vt:lpstr>PowerPoint Presentation</vt:lpstr>
      <vt:lpstr>PowerPoint Presentation</vt:lpstr>
      <vt:lpstr>Setting</vt:lpstr>
      <vt:lpstr>1-2: God gives riches, honor…</vt:lpstr>
      <vt:lpstr>1-2: God gives riches, honor…</vt:lpstr>
      <vt:lpstr>3: beget 100 children, long life…</vt:lpstr>
      <vt:lpstr>4-6:  Job 3</vt:lpstr>
      <vt:lpstr>PowerPoint Presentation</vt:lpstr>
      <vt:lpstr>7-9: do not sin with your mouth</vt:lpstr>
      <vt:lpstr>PowerPoint Presentation</vt:lpstr>
      <vt:lpstr>10-12: multitude of dreams</vt:lpstr>
      <vt:lpstr>PowerPoint Presentation</vt:lpstr>
      <vt:lpstr>1a: better – good name…</vt:lpstr>
      <vt:lpstr>1b: day of death better than birth</vt:lpstr>
      <vt:lpstr>*The sorrow of death, 2:17-23</vt:lpstr>
      <vt:lpstr>*The school of death, 7:2-5</vt:lpstr>
      <vt:lpstr>3: visit to funeral home can purify heart, remind of purpose of life</vt:lpstr>
      <vt:lpstr>4: like goes to like</vt:lpstr>
      <vt:lpstr>5: not pleasant to hear warnings of death, but it is beneficial.</vt:lpstr>
      <vt:lpstr>6: crackling of thorns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</cp:revision>
  <dcterms:created xsi:type="dcterms:W3CDTF">2006-09-08T19:51:33Z</dcterms:created>
  <dcterms:modified xsi:type="dcterms:W3CDTF">2020-08-17T22:21:18Z</dcterms:modified>
</cp:coreProperties>
</file>