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578" r:id="rId2"/>
    <p:sldId id="543" r:id="rId3"/>
    <p:sldId id="670" r:id="rId4"/>
    <p:sldId id="711" r:id="rId5"/>
    <p:sldId id="712" r:id="rId6"/>
    <p:sldId id="713" r:id="rId7"/>
    <p:sldId id="714" r:id="rId8"/>
    <p:sldId id="715" r:id="rId9"/>
    <p:sldId id="692" r:id="rId10"/>
    <p:sldId id="716" r:id="rId11"/>
    <p:sldId id="717" r:id="rId12"/>
    <p:sldId id="718" r:id="rId13"/>
    <p:sldId id="719" r:id="rId14"/>
    <p:sldId id="720" r:id="rId15"/>
    <p:sldId id="694" r:id="rId16"/>
    <p:sldId id="721" r:id="rId17"/>
    <p:sldId id="722" r:id="rId18"/>
    <p:sldId id="723" r:id="rId19"/>
    <p:sldId id="724" r:id="rId20"/>
    <p:sldId id="725" r:id="rId21"/>
    <p:sldId id="72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 duggin" initials="rd" lastIdx="1" clrIdx="0">
    <p:extLst>
      <p:ext uri="{19B8F6BF-5375-455C-9EA6-DF929625EA0E}">
        <p15:presenceInfo xmlns:p15="http://schemas.microsoft.com/office/powerpoint/2012/main" userId="0b05f36c4f69b5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FFFF99"/>
    <a:srgbClr val="CCFFFF"/>
    <a:srgbClr val="006600"/>
    <a:srgbClr val="99FFCC"/>
    <a:srgbClr val="FFCC99"/>
    <a:srgbClr val="000066"/>
    <a:srgbClr val="CC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47DF6-BDBB-448E-A77B-CE2F4EEA7E37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5B111-5982-43FB-8CCD-5BA34C84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7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163784" y="838200"/>
            <a:ext cx="6816437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FFFF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99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Fallout From The Fall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kern="0" dirty="0">
                <a:solidFill>
                  <a:schemeClr val="bg1"/>
                </a:solidFill>
                <a:latin typeface="Arial"/>
              </a:rPr>
              <a:t>(Ecclesiastes 7:23-8:17)</a:t>
            </a:r>
            <a:endParaRPr kumimoji="0" lang="en-US" sz="3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5293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3:</a:t>
            </a:r>
            <a:r>
              <a:rPr lang="en-US" altLang="en-US" sz="3600" dirty="0">
                <a:solidFill>
                  <a:srgbClr val="CCFFFF"/>
                </a:solidFill>
              </a:rPr>
              <a:t> do not be hasty to go out…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312" y="932876"/>
            <a:ext cx="83820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rgbClr val="FFFFCC"/>
                </a:solidFill>
              </a:rPr>
              <a:t>Attitude of disaffection or disloyalty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</a:rPr>
              <a:t>Do not disobey Him; he has power…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3b:</a:t>
            </a:r>
            <a:r>
              <a:rPr lang="en-US" altLang="en-US" dirty="0">
                <a:solidFill>
                  <a:srgbClr val="FFFF99"/>
                </a:solidFill>
              </a:rPr>
              <a:t> </a:t>
            </a:r>
            <a:r>
              <a:rPr lang="en-US" altLang="en-US" dirty="0">
                <a:solidFill>
                  <a:srgbClr val="CCFFFF"/>
                </a:solidFill>
              </a:rPr>
              <a:t>do not stand for an evil thing.  </a:t>
            </a:r>
            <a:r>
              <a:rPr lang="en-US" altLang="en-US" dirty="0">
                <a:solidFill>
                  <a:schemeClr val="bg1"/>
                </a:solidFill>
              </a:rPr>
              <a:t>Ac.5:29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600" dirty="0">
                <a:solidFill>
                  <a:schemeClr val="bg1"/>
                </a:solidFill>
              </a:rPr>
              <a:t>3c: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CCFFFF"/>
                </a:solidFill>
              </a:rPr>
              <a:t>God’s power supports ruler, though he pleases himself 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solidFill>
                  <a:schemeClr val="bg1"/>
                </a:solidFill>
              </a:rPr>
              <a:t>4:</a:t>
            </a:r>
            <a:r>
              <a:rPr lang="en-US" altLang="en-US" sz="3600" dirty="0">
                <a:solidFill>
                  <a:srgbClr val="CCFFFF"/>
                </a:solidFill>
              </a:rPr>
              <a:t> </a:t>
            </a:r>
            <a:r>
              <a:rPr lang="en-US" altLang="en-US" dirty="0">
                <a:solidFill>
                  <a:srgbClr val="CCFFFF"/>
                </a:solidFill>
              </a:rPr>
              <a:t>king’s word has power; do not resist or question it 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30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Limited power; can’t control weather…</a:t>
            </a:r>
          </a:p>
        </p:txBody>
      </p:sp>
    </p:spTree>
    <p:extLst>
      <p:ext uri="{BB962C8B-B14F-4D97-AF65-F5344CB8AC3E}">
        <p14:creationId xmlns:p14="http://schemas.microsoft.com/office/powerpoint/2010/main" val="132740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5:</a:t>
            </a:r>
            <a:r>
              <a:rPr lang="en-US" altLang="en-US" sz="3600" dirty="0">
                <a:solidFill>
                  <a:srgbClr val="CCFFFF"/>
                </a:solidFill>
              </a:rPr>
              <a:t> obey king … not punished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312" y="932876"/>
            <a:ext cx="83820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u="sng" dirty="0">
                <a:solidFill>
                  <a:srgbClr val="FFFFCC"/>
                </a:solidFill>
              </a:rPr>
              <a:t>Wise</a:t>
            </a:r>
            <a:r>
              <a:rPr lang="en-US" altLang="en-US" dirty="0">
                <a:solidFill>
                  <a:srgbClr val="FFFFCC"/>
                </a:solidFill>
              </a:rPr>
              <a:t> see God’s providence; </a:t>
            </a:r>
            <a:r>
              <a:rPr lang="en-US" altLang="en-US" u="sng" dirty="0">
                <a:solidFill>
                  <a:srgbClr val="FFFFCC"/>
                </a:solidFill>
              </a:rPr>
              <a:t>otherwise</a:t>
            </a:r>
            <a:r>
              <a:rPr lang="en-US" altLang="en-US" dirty="0">
                <a:solidFill>
                  <a:srgbClr val="FFFFCC"/>
                </a:solidFill>
              </a:rPr>
              <a:t> will suffer </a:t>
            </a:r>
            <a:r>
              <a:rPr lang="en-US" altLang="en-US" dirty="0">
                <a:solidFill>
                  <a:schemeClr val="bg1"/>
                </a:solidFill>
              </a:rPr>
              <a:t>(13)</a:t>
            </a:r>
            <a:endParaRPr lang="en-US" altLang="en-US" dirty="0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600" dirty="0">
                <a:solidFill>
                  <a:schemeClr val="bg1"/>
                </a:solidFill>
              </a:rPr>
              <a:t>Joab. 1 K.2:28-35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600" dirty="0">
                <a:solidFill>
                  <a:schemeClr val="bg1"/>
                </a:solidFill>
              </a:rPr>
              <a:t>Shimei.  1 K.2:36-46</a:t>
            </a:r>
            <a:endParaRPr lang="en-US" altLang="en-US" sz="3200" dirty="0">
              <a:solidFill>
                <a:srgbClr val="FF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30E1CE-6786-4949-B89A-2A908A652922}"/>
              </a:ext>
            </a:extLst>
          </p:cNvPr>
          <p:cNvSpPr/>
          <p:nvPr/>
        </p:nvSpPr>
        <p:spPr>
          <a:xfrm>
            <a:off x="1186861" y="3429000"/>
            <a:ext cx="6774882" cy="2676236"/>
          </a:xfrm>
          <a:prstGeom prst="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2400" dirty="0">
                <a:solidFill>
                  <a:srgbClr val="FFFF00"/>
                </a:solidFill>
              </a:rPr>
              <a:t>21</a:t>
            </a:r>
            <a:r>
              <a:rPr lang="en-US" sz="2400" dirty="0"/>
              <a:t> </a:t>
            </a:r>
            <a:r>
              <a:rPr lang="en-US" sz="3100" dirty="0"/>
              <a:t>My son, fear the Lord and the king;</a:t>
            </a:r>
          </a:p>
          <a:p>
            <a:pPr algn="l" rtl="0"/>
            <a:r>
              <a:rPr lang="en-US" sz="3100" dirty="0"/>
              <a:t>Do not associate with those given to change</a:t>
            </a:r>
            <a:r>
              <a:rPr lang="en-US" sz="3100"/>
              <a:t>;  </a:t>
            </a:r>
            <a:r>
              <a:rPr lang="en-US" sz="2400">
                <a:solidFill>
                  <a:srgbClr val="FFFF00"/>
                </a:solidFill>
              </a:rPr>
              <a:t>22</a:t>
            </a:r>
            <a:r>
              <a:rPr lang="en-US" sz="2400"/>
              <a:t> </a:t>
            </a:r>
            <a:r>
              <a:rPr lang="en-US" sz="3100" dirty="0"/>
              <a:t>For their calamity will rise suddenly, And who knows the ruin</a:t>
            </a:r>
          </a:p>
          <a:p>
            <a:pPr algn="l" rtl="0"/>
            <a:r>
              <a:rPr lang="en-US" sz="3100" dirty="0"/>
              <a:t>those two can bring? </a:t>
            </a:r>
            <a:r>
              <a:rPr lang="en-US" sz="2400" dirty="0"/>
              <a:t>– Prov.24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8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6:</a:t>
            </a:r>
            <a:r>
              <a:rPr lang="en-US" altLang="en-US" sz="3600" dirty="0">
                <a:solidFill>
                  <a:srgbClr val="CCFFFF"/>
                </a:solidFill>
              </a:rPr>
              <a:t> king cannot escape judgment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312" y="932876"/>
            <a:ext cx="83820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dirty="0">
                <a:solidFill>
                  <a:srgbClr val="FFFFCC"/>
                </a:solidFill>
              </a:rPr>
              <a:t>Misery index (frustration over oppressions of leaders) fluctuates like a king’s whim</a:t>
            </a:r>
            <a:endParaRPr lang="en-US" altLang="en-US" sz="3200" dirty="0">
              <a:solidFill>
                <a:srgbClr val="FFFFCC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7-8: </a:t>
            </a:r>
            <a:r>
              <a:rPr lang="en-US" altLang="en-US" sz="3600" dirty="0">
                <a:solidFill>
                  <a:srgbClr val="CCFFFF"/>
                </a:solidFill>
              </a:rPr>
              <a:t>man seeks certainty; finds only doubt and perplexity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rgbClr val="CCFFFF"/>
                </a:solidFill>
              </a:rPr>
              <a:t>Battle we cannot escape: day of death…  </a:t>
            </a:r>
            <a:r>
              <a:rPr lang="en-US" altLang="en-US" dirty="0">
                <a:solidFill>
                  <a:schemeClr val="bg1"/>
                </a:solidFill>
              </a:rPr>
              <a:t>Is.14 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Josh.23:14; 1 K.2:2, </a:t>
            </a:r>
            <a:r>
              <a:rPr lang="en-US" altLang="en-US" i="1" dirty="0">
                <a:solidFill>
                  <a:schemeClr val="bg1"/>
                </a:solidFill>
              </a:rPr>
              <a:t>going the way of all the earth…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9:</a:t>
            </a:r>
            <a:r>
              <a:rPr lang="en-US" altLang="en-US" sz="3600" dirty="0">
                <a:solidFill>
                  <a:srgbClr val="CCFFFF"/>
                </a:solidFill>
              </a:rPr>
              <a:t> evil rulers, a painful reality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312" y="932876"/>
            <a:ext cx="83820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dirty="0">
                <a:solidFill>
                  <a:schemeClr val="bg1"/>
                </a:solidFill>
              </a:rPr>
              <a:t>Pharaoh, Gn.41-50 . . . Ex.1-2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Ro.13:1-4, not a terror to good works . . . Acts 12.   1 Pt.2:13-17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U.S. rulers defend violence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Bear sword in vain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EAE15A-6977-F345-8195-79624BA4B208}"/>
              </a:ext>
            </a:extLst>
          </p:cNvPr>
          <p:cNvSpPr/>
          <p:nvPr/>
        </p:nvSpPr>
        <p:spPr>
          <a:xfrm>
            <a:off x="1895765" y="3980871"/>
            <a:ext cx="5357091" cy="1182256"/>
          </a:xfrm>
          <a:prstGeom prst="rect">
            <a:avLst/>
          </a:prstGeom>
          <a:solidFill>
            <a:schemeClr val="tx1"/>
          </a:solidFill>
          <a:ln w="6350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99"/>
                </a:solidFill>
              </a:rPr>
              <a:t>“Churches must cease!”</a:t>
            </a:r>
          </a:p>
          <a:p>
            <a:pPr algn="ctr"/>
            <a:r>
              <a:rPr lang="en-US" sz="2800" dirty="0"/>
              <a:t>(Ac.5:29)</a:t>
            </a:r>
          </a:p>
        </p:txBody>
      </p:sp>
    </p:spTree>
    <p:extLst>
      <p:ext uri="{BB962C8B-B14F-4D97-AF65-F5344CB8AC3E}">
        <p14:creationId xmlns:p14="http://schemas.microsoft.com/office/powerpoint/2010/main" val="216467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709491" y="685800"/>
            <a:ext cx="5725019" cy="4779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Unattainable Wisdom, 7:23-29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F475419-5EC3-46D1-8F4E-B3D621D6739F}"/>
              </a:ext>
            </a:extLst>
          </p:cNvPr>
          <p:cNvSpPr/>
          <p:nvPr/>
        </p:nvSpPr>
        <p:spPr>
          <a:xfrm>
            <a:off x="701967" y="2057407"/>
            <a:ext cx="7740071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3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Unanswered Questions, </a:t>
            </a:r>
            <a:r>
              <a:rPr lang="en-US" sz="32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8:10-17</a:t>
            </a:r>
            <a:endParaRPr kumimoji="0" lang="en-US" sz="3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320623C-9342-4D2F-97B6-CD2CAF0E4A41}"/>
              </a:ext>
            </a:extLst>
          </p:cNvPr>
          <p:cNvSpPr/>
          <p:nvPr/>
        </p:nvSpPr>
        <p:spPr>
          <a:xfrm>
            <a:off x="1714110" y="1355438"/>
            <a:ext cx="5725019" cy="4779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Unrighteous Royalty, 8:1-9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30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10:</a:t>
            </a:r>
            <a:r>
              <a:rPr lang="en-US" altLang="en-US" sz="3600" dirty="0">
                <a:solidFill>
                  <a:srgbClr val="CCFFFF"/>
                </a:solidFill>
              </a:rPr>
              <a:t> I saw the wicked buried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312" y="1062182"/>
            <a:ext cx="8382000" cy="541713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Lk.16:22 . . . Ps.73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Honored in death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Honored in life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96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424" y="76201"/>
            <a:ext cx="8529782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11-13:</a:t>
            </a:r>
            <a:r>
              <a:rPr lang="en-US" altLang="en-US" sz="3600" dirty="0">
                <a:solidFill>
                  <a:srgbClr val="CCFFFF"/>
                </a:solidFill>
              </a:rPr>
              <a:t> judgment will come, right wrongs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312" y="932876"/>
            <a:ext cx="8382000" cy="554643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11:</a:t>
            </a:r>
            <a:r>
              <a:rPr lang="en-US" altLang="en-US" dirty="0">
                <a:solidFill>
                  <a:schemeClr val="bg1"/>
                </a:solidFill>
              </a:rPr>
              <a:t> judgment is not immediate 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en-US" dirty="0">
                <a:solidFill>
                  <a:srgbClr val="CCFFCC"/>
                </a:solidFill>
              </a:rPr>
              <a:t>Evil prosper; make it appear that . . .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God is weak or indifferent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Crime pays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400" dirty="0">
                <a:solidFill>
                  <a:srgbClr val="FFFF99"/>
                </a:solidFill>
              </a:rPr>
              <a:t>[Time is the great reverser]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CCFFCC"/>
                </a:solidFill>
              </a:rPr>
              <a:t>Some judgments are immediate:  </a:t>
            </a:r>
            <a:r>
              <a:rPr lang="en-US" altLang="en-US" dirty="0">
                <a:solidFill>
                  <a:schemeClr val="bg1"/>
                </a:solidFill>
              </a:rPr>
              <a:t>1 Sm.31; 1 K.22;  2 K.9;  2 Chr.21; 2 Chr.36; Jer.39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CCFFCC"/>
                </a:solidFill>
              </a:rPr>
              <a:t>Delay of punishment emboldens evil to do wrong:  </a:t>
            </a:r>
            <a:r>
              <a:rPr lang="en-US" altLang="en-US" dirty="0">
                <a:solidFill>
                  <a:schemeClr val="bg1"/>
                </a:solidFill>
              </a:rPr>
              <a:t>2 Pt.3:4, 9</a:t>
            </a:r>
          </a:p>
        </p:txBody>
      </p:sp>
    </p:spTree>
    <p:extLst>
      <p:ext uri="{BB962C8B-B14F-4D97-AF65-F5344CB8AC3E}">
        <p14:creationId xmlns:p14="http://schemas.microsoft.com/office/powerpoint/2010/main" val="218234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424" y="76201"/>
            <a:ext cx="8529782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11-13:</a:t>
            </a:r>
            <a:r>
              <a:rPr lang="en-US" altLang="en-US" sz="3600" dirty="0">
                <a:solidFill>
                  <a:srgbClr val="CCFFFF"/>
                </a:solidFill>
              </a:rPr>
              <a:t> judgment will come, right wrongs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312" y="932876"/>
            <a:ext cx="8382000" cy="554643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12:</a:t>
            </a:r>
            <a:r>
              <a:rPr lang="en-US" altLang="en-US" dirty="0">
                <a:solidFill>
                  <a:schemeClr val="bg1"/>
                </a:solidFill>
              </a:rPr>
              <a:t> a confirmed, flagrant sinner lives long life, does evil 100 times; no punishment…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2 Pt.3:9, 15, God is patient with us.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I know…God-fearers will receive reward in time…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In meantime: nasty here and now…</a:t>
            </a:r>
            <a:r>
              <a:rPr lang="en-US" altLang="en-US" dirty="0">
                <a:solidFill>
                  <a:srgbClr val="CCFFCC"/>
                </a:solidFill>
              </a:rPr>
              <a:t>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9F4353-4EE9-6F43-8EB3-D08249400933}"/>
              </a:ext>
            </a:extLst>
          </p:cNvPr>
          <p:cNvSpPr/>
          <p:nvPr/>
        </p:nvSpPr>
        <p:spPr>
          <a:xfrm>
            <a:off x="1905001" y="4237185"/>
            <a:ext cx="5276272" cy="519542"/>
          </a:xfrm>
          <a:prstGeom prst="rect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Criminal sues city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D7FF54-332C-D54E-AF62-CA15CC2A9027}"/>
              </a:ext>
            </a:extLst>
          </p:cNvPr>
          <p:cNvSpPr/>
          <p:nvPr/>
        </p:nvSpPr>
        <p:spPr>
          <a:xfrm>
            <a:off x="1907315" y="4909134"/>
            <a:ext cx="5276272" cy="519542"/>
          </a:xfrm>
          <a:prstGeom prst="rect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Drunk driver kills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832B4F-B800-0144-954B-2A4A62A87329}"/>
              </a:ext>
            </a:extLst>
          </p:cNvPr>
          <p:cNvSpPr/>
          <p:nvPr/>
        </p:nvSpPr>
        <p:spPr>
          <a:xfrm>
            <a:off x="1909629" y="5581083"/>
            <a:ext cx="5276272" cy="519542"/>
          </a:xfrm>
          <a:prstGeom prst="rect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Ps.128  . . .  2 Tim.4:6-8</a:t>
            </a:r>
          </a:p>
        </p:txBody>
      </p:sp>
    </p:spTree>
    <p:extLst>
      <p:ext uri="{BB962C8B-B14F-4D97-AF65-F5344CB8AC3E}">
        <p14:creationId xmlns:p14="http://schemas.microsoft.com/office/powerpoint/2010/main" val="352291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424" y="76201"/>
            <a:ext cx="8529782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11-13:</a:t>
            </a:r>
            <a:r>
              <a:rPr lang="en-US" altLang="en-US" sz="3600" dirty="0">
                <a:solidFill>
                  <a:srgbClr val="CCFFFF"/>
                </a:solidFill>
              </a:rPr>
              <a:t> judgment will come, right wrongs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312" y="932876"/>
            <a:ext cx="8382000" cy="554643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13:</a:t>
            </a:r>
            <a:r>
              <a:rPr lang="en-US" altLang="en-US" dirty="0">
                <a:solidFill>
                  <a:schemeClr val="bg1"/>
                </a:solidFill>
              </a:rPr>
              <a:t> BUT, it will not be well with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those who do not fear God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Death; glimpse of final Judgment </a:t>
            </a:r>
            <a:r>
              <a:rPr lang="en-US" altLang="en-US" sz="3200" dirty="0">
                <a:solidFill>
                  <a:schemeClr val="bg1"/>
                </a:solidFill>
              </a:rPr>
              <a:t>(Ps.73)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“Fear” (three times, 12-13)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“Shadow”: short-lived, insecure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3F2406-9A44-4A40-B436-3B2B3C6096FA}"/>
              </a:ext>
            </a:extLst>
          </p:cNvPr>
          <p:cNvSpPr/>
          <p:nvPr/>
        </p:nvSpPr>
        <p:spPr>
          <a:xfrm>
            <a:off x="793908" y="4327232"/>
            <a:ext cx="7565421" cy="1020615"/>
          </a:xfrm>
          <a:prstGeom prst="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days are like a </a:t>
            </a:r>
            <a:r>
              <a:rPr lang="en-US" sz="32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shadow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that lengthens,</a:t>
            </a:r>
            <a:b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I wither away like grass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– Ps.102:11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730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424" y="76201"/>
            <a:ext cx="8529782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14-15:</a:t>
            </a:r>
            <a:r>
              <a:rPr lang="en-US" altLang="en-US" sz="3600" dirty="0">
                <a:solidFill>
                  <a:srgbClr val="CCFFFF"/>
                </a:solidFill>
              </a:rPr>
              <a:t> a vanity </a:t>
            </a:r>
            <a:r>
              <a:rPr lang="en-US" altLang="en-US" sz="3600" dirty="0">
                <a:solidFill>
                  <a:schemeClr val="bg1"/>
                </a:solidFill>
              </a:rPr>
              <a:t>(1:2)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6368" y="932876"/>
            <a:ext cx="8455894" cy="554643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14:</a:t>
            </a:r>
            <a:r>
              <a:rPr lang="en-US" altLang="en-US" dirty="0">
                <a:solidFill>
                  <a:schemeClr val="bg1"/>
                </a:solidFill>
              </a:rPr>
              <a:t> good treated like wicked . . .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15:</a:t>
            </a:r>
            <a:r>
              <a:rPr lang="en-US" altLang="en-US" dirty="0">
                <a:solidFill>
                  <a:schemeClr val="bg1"/>
                </a:solidFill>
              </a:rPr>
              <a:t> enjoy God’s blessings; learn to love life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Eat, drink, be merry ... [‘under the sun’] (two times) ... though you don’t know  all the mysteries of life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rgbClr val="CCFFCC"/>
                </a:solidFill>
              </a:rPr>
              <a:t>Make the best of what you have</a:t>
            </a:r>
            <a:endParaRPr lang="en-US" altLang="en-US" dirty="0">
              <a:solidFill>
                <a:srgbClr val="CC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3F2406-9A44-4A40-B436-3B2B3C6096FA}"/>
              </a:ext>
            </a:extLst>
          </p:cNvPr>
          <p:cNvSpPr/>
          <p:nvPr/>
        </p:nvSpPr>
        <p:spPr>
          <a:xfrm>
            <a:off x="997106" y="4433451"/>
            <a:ext cx="7167837" cy="1584033"/>
          </a:xfrm>
          <a:prstGeom prst="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Judah and Israel were as numerous as the sand by the sea in multitude, eating and drinking and rejoicing 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– 1 K.4:20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88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762000" y="685800"/>
            <a:ext cx="7620000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3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Unattainable Wisdom, </a:t>
            </a:r>
            <a:r>
              <a:rPr lang="en-US" sz="33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7:23-29</a:t>
            </a:r>
            <a:endParaRPr kumimoji="0" lang="en-US" sz="3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424" y="76201"/>
            <a:ext cx="8529782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16-17:</a:t>
            </a:r>
            <a:r>
              <a:rPr lang="en-US" altLang="en-US" sz="3600" dirty="0">
                <a:solidFill>
                  <a:srgbClr val="CCFFFF"/>
                </a:solidFill>
              </a:rPr>
              <a:t> insomnia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6368" y="932876"/>
            <a:ext cx="8455894" cy="554643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16:</a:t>
            </a:r>
            <a:r>
              <a:rPr lang="en-US" altLang="en-US" dirty="0">
                <a:solidFill>
                  <a:schemeClr val="bg1"/>
                </a:solidFill>
              </a:rPr>
              <a:t> too busy to sleep…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17:</a:t>
            </a:r>
            <a:r>
              <a:rPr lang="en-US" altLang="en-US" dirty="0">
                <a:solidFill>
                  <a:schemeClr val="bg1"/>
                </a:solidFill>
              </a:rPr>
              <a:t> must be content not knowing everything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Ec.7:13, even if we </a:t>
            </a:r>
            <a:r>
              <a:rPr lang="en-US" altLang="en-US" sz="3200" i="1" dirty="0">
                <a:solidFill>
                  <a:schemeClr val="bg1"/>
                </a:solidFill>
              </a:rPr>
              <a:t>could</a:t>
            </a:r>
            <a:r>
              <a:rPr lang="en-US" altLang="en-US" sz="3200" dirty="0">
                <a:solidFill>
                  <a:schemeClr val="bg1"/>
                </a:solidFill>
              </a:rPr>
              <a:t> figure out His word, we couldn’t change it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96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424" y="76201"/>
            <a:ext cx="8529782" cy="761999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99"/>
                </a:solidFill>
              </a:rPr>
              <a:t>Hard times</a:t>
            </a:r>
            <a:endParaRPr lang="en-US" altLang="en-US" sz="3400" dirty="0">
              <a:solidFill>
                <a:srgbClr val="FFFF99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6368" y="932876"/>
            <a:ext cx="8455894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7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99"/>
                </a:solidFill>
              </a:rPr>
              <a:t>Hard on faith: </a:t>
            </a:r>
            <a:r>
              <a:rPr lang="en-US" altLang="en-US" dirty="0">
                <a:solidFill>
                  <a:schemeClr val="bg1"/>
                </a:solidFill>
              </a:rPr>
              <a:t>daily attacks.  Why does God allow this?</a:t>
            </a:r>
          </a:p>
          <a:p>
            <a:pPr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Hard on spiritual growth: </a:t>
            </a:r>
            <a:r>
              <a:rPr lang="en-US" altLang="en-US" dirty="0">
                <a:solidFill>
                  <a:schemeClr val="bg1"/>
                </a:solidFill>
              </a:rPr>
              <a:t>what will happen to us?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Hb.11:…33-40</a:t>
            </a:r>
          </a:p>
          <a:p>
            <a:pPr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Hard on rule: </a:t>
            </a:r>
            <a:r>
              <a:rPr lang="en-US" altLang="en-US" dirty="0">
                <a:solidFill>
                  <a:schemeClr val="bg1"/>
                </a:solidFill>
              </a:rPr>
              <a:t>government overreach  </a:t>
            </a:r>
          </a:p>
          <a:p>
            <a:pPr marL="457200" lvl="1" indent="0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70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7:23, </a:t>
            </a:r>
            <a:r>
              <a:rPr lang="en-US" altLang="en-US" sz="3600" dirty="0">
                <a:solidFill>
                  <a:srgbClr val="CCFFFF"/>
                </a:solidFill>
              </a:rPr>
              <a:t>no one is born wise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51348"/>
            <a:ext cx="82296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</a:rPr>
              <a:t>We should be more concerned about our shortcomings than with faults of others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Job 38…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0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7:24-25, </a:t>
            </a:r>
            <a:r>
              <a:rPr lang="en-US" altLang="en-US" sz="3600" dirty="0">
                <a:solidFill>
                  <a:srgbClr val="CCFFFF"/>
                </a:solidFill>
              </a:rPr>
              <a:t>exceedingly deep 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51348"/>
            <a:ext cx="82296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</a:rPr>
              <a:t>Know, Search, Seek out wisdom . . .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Thorough search, from every angle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Even Solomon is severely limited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Dt.29:29 . . . Dn.2:22 . . . Ro.11:33-36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85376ED-5863-44ED-893F-32EAC350A0F8}"/>
              </a:ext>
            </a:extLst>
          </p:cNvPr>
          <p:cNvSpPr/>
          <p:nvPr/>
        </p:nvSpPr>
        <p:spPr>
          <a:xfrm>
            <a:off x="1145312" y="3121894"/>
            <a:ext cx="6853382" cy="163483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100" dirty="0"/>
              <a:t>We don’t know everything…</a:t>
            </a:r>
          </a:p>
          <a:p>
            <a:pPr algn="ctr"/>
            <a:r>
              <a:rPr lang="en-US" sz="3100" dirty="0"/>
              <a:t>We know that disobeying God</a:t>
            </a:r>
            <a:br>
              <a:rPr lang="en-US" sz="3100" dirty="0"/>
            </a:br>
            <a:r>
              <a:rPr lang="en-US" sz="3100" dirty="0"/>
              <a:t>is the greatest folly</a:t>
            </a:r>
          </a:p>
        </p:txBody>
      </p:sp>
    </p:spTree>
    <p:extLst>
      <p:ext uri="{BB962C8B-B14F-4D97-AF65-F5344CB8AC3E}">
        <p14:creationId xmlns:p14="http://schemas.microsoft.com/office/powerpoint/2010/main" val="192625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7:26, </a:t>
            </a:r>
            <a:r>
              <a:rPr lang="en-US" altLang="en-US" sz="3600" dirty="0">
                <a:solidFill>
                  <a:srgbClr val="CCFFFF"/>
                </a:solidFill>
              </a:rPr>
              <a:t>results of his search  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51348"/>
            <a:ext cx="82296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en-US" dirty="0">
                <a:solidFill>
                  <a:srgbClr val="FFFFCC"/>
                </a:solidFill>
              </a:rPr>
              <a:t>Stay away from bad women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Snares / Nets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She plans to entrap victims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Only the one who pleases God can hope to escape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7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7:27-28, </a:t>
            </a:r>
            <a:r>
              <a:rPr lang="en-US" altLang="en-US" sz="3600" dirty="0">
                <a:solidFill>
                  <a:srgbClr val="CCFFFF"/>
                </a:solidFill>
              </a:rPr>
              <a:t>putting one thing to another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6367" y="803572"/>
            <a:ext cx="8465127" cy="580966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400" dirty="0">
                <a:solidFill>
                  <a:srgbClr val="CCFFFF"/>
                </a:solidFill>
              </a:rPr>
              <a:t>“It all adds up”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28a: </a:t>
            </a:r>
            <a:r>
              <a:rPr lang="en-US" altLang="en-US" dirty="0">
                <a:solidFill>
                  <a:srgbClr val="FFFFCC"/>
                </a:solidFill>
              </a:rPr>
              <a:t>he found 1 in 1000 living godly life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Isa.53:6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28b:</a:t>
            </a:r>
            <a:r>
              <a:rPr lang="en-US" altLang="en-US" dirty="0">
                <a:solidFill>
                  <a:srgbClr val="FFFFCC"/>
                </a:solidFill>
              </a:rPr>
              <a:t> did not find a woman living in wisdom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None measured up  </a:t>
            </a:r>
            <a:r>
              <a:rPr lang="en-US" altLang="en-US" sz="3200" dirty="0">
                <a:solidFill>
                  <a:srgbClr val="CCFFCC"/>
                </a:solidFill>
              </a:rPr>
              <a:t>[quantity ≠ quality]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Samson, David, Solomon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Not a slander of women.  </a:t>
            </a:r>
            <a:r>
              <a:rPr lang="en-US" altLang="en-US" sz="3000" dirty="0">
                <a:solidFill>
                  <a:schemeClr val="bg1"/>
                </a:solidFill>
              </a:rPr>
              <a:t>Pr.12:4; 14:1; 18:22; 19:14.   Pr.8:1.  Ec.9:9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Godly people were scarce; sin destroyed many.  Jer.5:1-5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57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7:29, </a:t>
            </a:r>
            <a:r>
              <a:rPr lang="en-US" altLang="en-US" sz="3600" dirty="0">
                <a:solidFill>
                  <a:srgbClr val="CCFFFF"/>
                </a:solidFill>
              </a:rPr>
              <a:t>source of all problems in ch.7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6367" y="914404"/>
            <a:ext cx="8465127" cy="5546436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400" dirty="0">
                <a:solidFill>
                  <a:srgbClr val="CCFFFF"/>
                </a:solidFill>
              </a:rPr>
              <a:t>Fallout from the fall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God made man </a:t>
            </a:r>
            <a:r>
              <a:rPr lang="en-US" altLang="en-US" u="sng" dirty="0">
                <a:solidFill>
                  <a:schemeClr val="bg1"/>
                </a:solidFill>
              </a:rPr>
              <a:t>up</a:t>
            </a:r>
            <a:r>
              <a:rPr lang="en-US" altLang="en-US" dirty="0">
                <a:solidFill>
                  <a:srgbClr val="FFFFCC"/>
                </a:solidFill>
              </a:rPr>
              <a:t>right; man chose </a:t>
            </a:r>
            <a:r>
              <a:rPr lang="en-US" altLang="en-US" u="sng" dirty="0">
                <a:solidFill>
                  <a:schemeClr val="bg1"/>
                </a:solidFill>
              </a:rPr>
              <a:t>down</a:t>
            </a:r>
            <a:r>
              <a:rPr lang="en-US" altLang="en-US" dirty="0">
                <a:solidFill>
                  <a:srgbClr val="FFFFCC"/>
                </a:solidFill>
              </a:rPr>
              <a:t>ward path  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9372ACE-C480-4C51-AC4D-9FAA729AB814}"/>
              </a:ext>
            </a:extLst>
          </p:cNvPr>
          <p:cNvSpPr/>
          <p:nvPr/>
        </p:nvSpPr>
        <p:spPr>
          <a:xfrm>
            <a:off x="1445497" y="2660071"/>
            <a:ext cx="6257636" cy="1080654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God is a just judge, and God is angry with the wicked every day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Ps.7:11</a:t>
            </a:r>
            <a:r>
              <a:rPr lang="en-US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09161AC-892B-45A1-8152-BAB24DABB7D6}"/>
              </a:ext>
            </a:extLst>
          </p:cNvPr>
          <p:cNvSpPr/>
          <p:nvPr/>
        </p:nvSpPr>
        <p:spPr>
          <a:xfrm>
            <a:off x="793066" y="3902360"/>
            <a:ext cx="7571740" cy="209665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herefore, just as through one man sin entered the world, and death through sin, and thus death spread to all men, because all sinned</a:t>
            </a:r>
            <a:r>
              <a:rPr lang="en-US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Ro.5:12</a:t>
            </a:r>
            <a:r>
              <a:rPr lang="en-US" sz="3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3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44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709491" y="685800"/>
            <a:ext cx="5725019" cy="477982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Unattainable Wisdom, 7:23-29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F475419-5EC3-46D1-8F4E-B3D621D6739F}"/>
              </a:ext>
            </a:extLst>
          </p:cNvPr>
          <p:cNvSpPr/>
          <p:nvPr/>
        </p:nvSpPr>
        <p:spPr>
          <a:xfrm>
            <a:off x="766620" y="1364678"/>
            <a:ext cx="7620000" cy="1219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300" kern="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Unrighteous Royalty, </a:t>
            </a:r>
            <a:r>
              <a:rPr lang="en-US" sz="33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8:1-9</a:t>
            </a:r>
            <a:endParaRPr kumimoji="0" lang="en-US" sz="33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83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229600" cy="761999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1:</a:t>
            </a:r>
            <a:r>
              <a:rPr lang="en-US" altLang="en-US" sz="3600" dirty="0">
                <a:solidFill>
                  <a:srgbClr val="CCFFFF"/>
                </a:solidFill>
              </a:rPr>
              <a:t> wise man (like Solomon?)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3312" y="932876"/>
            <a:ext cx="8382000" cy="55464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rgbClr val="FFFFCC"/>
                </a:solidFill>
              </a:rPr>
              <a:t>Makes his face shine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dirty="0">
                <a:solidFill>
                  <a:srgbClr val="FFFFCC"/>
                </a:solidFill>
              </a:rPr>
              <a:t>Written all over his face</a:t>
            </a:r>
          </a:p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2:</a:t>
            </a:r>
            <a:r>
              <a:rPr lang="en-US" altLang="en-US" dirty="0">
                <a:solidFill>
                  <a:srgbClr val="FFFF99"/>
                </a:solidFill>
              </a:rPr>
              <a:t> </a:t>
            </a:r>
            <a:r>
              <a:rPr lang="en-US" altLang="en-US" dirty="0">
                <a:solidFill>
                  <a:srgbClr val="CCFFFF"/>
                </a:solidFill>
              </a:rPr>
              <a:t>government is God’s means</a:t>
            </a:r>
            <a:br>
              <a:rPr lang="en-US" altLang="en-US" dirty="0">
                <a:solidFill>
                  <a:srgbClr val="CCFFFF"/>
                </a:solidFill>
              </a:rPr>
            </a:br>
            <a:r>
              <a:rPr lang="en-US" altLang="en-US" dirty="0">
                <a:solidFill>
                  <a:srgbClr val="CCFFFF"/>
                </a:solidFill>
              </a:rPr>
              <a:t>of correcting disorders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4200"/>
              </a:spcAft>
            </a:pPr>
            <a:r>
              <a:rPr lang="en-US" altLang="en-US" dirty="0">
                <a:solidFill>
                  <a:srgbClr val="FFFFCC"/>
                </a:solidFill>
              </a:rPr>
              <a:t>Obey.   </a:t>
            </a:r>
            <a:r>
              <a:rPr lang="en-US" altLang="en-US" dirty="0">
                <a:solidFill>
                  <a:schemeClr val="bg1"/>
                </a:solidFill>
              </a:rPr>
              <a:t>Ro.13:1-5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rgbClr val="FFFFCC"/>
                </a:solidFill>
              </a:rPr>
              <a:t>Why obey?</a:t>
            </a:r>
            <a:r>
              <a:rPr lang="en-US" altLang="en-US" dirty="0">
                <a:solidFill>
                  <a:schemeClr val="bg1"/>
                </a:solidFill>
              </a:rPr>
              <a:t>   Oath.   2 Chr.36:13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E3AE7D-EA9E-4668-8961-5668630491A6}"/>
              </a:ext>
            </a:extLst>
          </p:cNvPr>
          <p:cNvSpPr/>
          <p:nvPr/>
        </p:nvSpPr>
        <p:spPr>
          <a:xfrm>
            <a:off x="1062175" y="3953161"/>
            <a:ext cx="7028873" cy="1579417"/>
          </a:xfrm>
          <a:prstGeom prst="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2" fontAlgn="base">
              <a:spcBef>
                <a:spcPts val="0"/>
              </a:spcBef>
              <a:spcAft>
                <a:spcPts val="200"/>
              </a:spcAft>
              <a:buSzPts val="1400"/>
              <a:tabLst>
                <a:tab pos="685800" algn="l"/>
              </a:tabLst>
            </a:pPr>
            <a:r>
              <a:rPr lang="en-US" sz="3100" dirty="0">
                <a:solidFill>
                  <a:srgbClr val="CCFF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…all the leaders and the mighty men, and</a:t>
            </a:r>
            <a:br>
              <a:rPr lang="en-US" sz="3100" dirty="0">
                <a:solidFill>
                  <a:srgbClr val="CCFF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100" dirty="0">
                <a:solidFill>
                  <a:srgbClr val="CCFFC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also all the sons of King David, submitted themselves to King Solomon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1 Chr.29:24</a:t>
            </a:r>
            <a:endParaRPr lang="en-US" sz="3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88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1048</Words>
  <Application>Microsoft Office PowerPoint</Application>
  <PresentationFormat>On-screen Show (4:3)</PresentationFormat>
  <Paragraphs>117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1_Default Design</vt:lpstr>
      <vt:lpstr>PowerPoint Presentation</vt:lpstr>
      <vt:lpstr>PowerPoint Presentation</vt:lpstr>
      <vt:lpstr>7:23, no one is born wise</vt:lpstr>
      <vt:lpstr>7:24-25, exceedingly deep </vt:lpstr>
      <vt:lpstr>7:26, results of his search  </vt:lpstr>
      <vt:lpstr>7:27-28, putting one thing to another</vt:lpstr>
      <vt:lpstr>7:29, source of all problems in ch.7</vt:lpstr>
      <vt:lpstr>PowerPoint Presentation</vt:lpstr>
      <vt:lpstr>1: wise man (like Solomon?)</vt:lpstr>
      <vt:lpstr>3: do not be hasty to go out…</vt:lpstr>
      <vt:lpstr>5: obey king … not punished</vt:lpstr>
      <vt:lpstr>6: king cannot escape judgment</vt:lpstr>
      <vt:lpstr>9: evil rulers, a painful reality</vt:lpstr>
      <vt:lpstr>PowerPoint Presentation</vt:lpstr>
      <vt:lpstr>10: I saw the wicked buried</vt:lpstr>
      <vt:lpstr>11-13: judgment will come, right wrongs</vt:lpstr>
      <vt:lpstr>11-13: judgment will come, right wrongs</vt:lpstr>
      <vt:lpstr>11-13: judgment will come, right wrongs</vt:lpstr>
      <vt:lpstr>14-15: a vanity (1:2)</vt:lpstr>
      <vt:lpstr>16-17: insomnia</vt:lpstr>
      <vt:lpstr>Hard times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16</cp:revision>
  <dcterms:created xsi:type="dcterms:W3CDTF">2006-09-08T19:51:33Z</dcterms:created>
  <dcterms:modified xsi:type="dcterms:W3CDTF">2020-09-02T21:41:52Z</dcterms:modified>
</cp:coreProperties>
</file>