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578" r:id="rId2"/>
    <p:sldId id="670" r:id="rId3"/>
    <p:sldId id="543" r:id="rId4"/>
    <p:sldId id="711" r:id="rId5"/>
    <p:sldId id="727" r:id="rId6"/>
    <p:sldId id="728" r:id="rId7"/>
    <p:sldId id="729" r:id="rId8"/>
    <p:sldId id="730" r:id="rId9"/>
    <p:sldId id="731" r:id="rId10"/>
    <p:sldId id="732" r:id="rId11"/>
    <p:sldId id="734" r:id="rId12"/>
    <p:sldId id="733" r:id="rId13"/>
    <p:sldId id="735" r:id="rId14"/>
    <p:sldId id="736" r:id="rId15"/>
    <p:sldId id="737" r:id="rId16"/>
    <p:sldId id="738" r:id="rId17"/>
    <p:sldId id="713" r:id="rId18"/>
    <p:sldId id="72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 duggin" initials="rd" lastIdx="1" clrIdx="0">
    <p:extLst>
      <p:ext uri="{19B8F6BF-5375-455C-9EA6-DF929625EA0E}">
        <p15:presenceInfo xmlns:p15="http://schemas.microsoft.com/office/powerpoint/2012/main" userId="0b05f36c4f69b5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CCFFCC"/>
    <a:srgbClr val="FFFF99"/>
    <a:srgbClr val="006600"/>
    <a:srgbClr val="99FFCC"/>
    <a:srgbClr val="FFCC99"/>
    <a:srgbClr val="000066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BF277-4D17-42AB-BDDA-DF67F0D4F2C9}" v="2898" dt="2020-09-06T12:34:37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163784" y="838200"/>
            <a:ext cx="6816437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That’s Life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kern="0" dirty="0">
                <a:solidFill>
                  <a:schemeClr val="bg1"/>
                </a:solidFill>
                <a:latin typeface="Arial"/>
              </a:rPr>
              <a:t>(Ecclesiastes 9)</a:t>
            </a:r>
            <a:endParaRPr kumimoji="0" lang="en-US" sz="3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9: </a:t>
            </a:r>
            <a:r>
              <a:rPr lang="en-US" altLang="en-US" sz="3600" dirty="0">
                <a:solidFill>
                  <a:srgbClr val="CCFFFF"/>
                </a:solidFill>
              </a:rPr>
              <a:t>joy of marriage </a:t>
            </a:r>
            <a:r>
              <a:rPr lang="en-US" altLang="en-US" sz="3600" dirty="0">
                <a:solidFill>
                  <a:schemeClr val="bg1"/>
                </a:solidFill>
              </a:rPr>
              <a:t>(God’s creation)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40516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Gn.2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Ep.5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“Vain life” – vapor, breath, fleeting.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10: </a:t>
            </a:r>
            <a:r>
              <a:rPr lang="en-US" altLang="en-US" sz="3600" dirty="0">
                <a:solidFill>
                  <a:srgbClr val="CCFFFF"/>
                </a:solidFill>
              </a:rPr>
              <a:t>joy of work now, rest later</a:t>
            </a:r>
            <a:endParaRPr lang="en-US" altLang="en-US" sz="36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Jn.9:4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0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969719" y="685800"/>
            <a:ext cx="5204563" cy="561109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Matter of Life and Death, 9:1-10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1C1EFF-DE60-4D27-A983-C356EBC2BBFC}"/>
              </a:ext>
            </a:extLst>
          </p:cNvPr>
          <p:cNvSpPr/>
          <p:nvPr/>
        </p:nvSpPr>
        <p:spPr>
          <a:xfrm>
            <a:off x="766620" y="1457041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300" kern="0" dirty="0">
                <a:solidFill>
                  <a:srgbClr val="FFFF99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Time and Chance Happen To All,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9:11-12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1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90781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11: </a:t>
            </a:r>
            <a:r>
              <a:rPr lang="en-US" altLang="en-US" sz="3600" dirty="0">
                <a:solidFill>
                  <a:srgbClr val="CCFFFF"/>
                </a:solidFill>
              </a:rPr>
              <a:t>no matter how well blessed we are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. . . things often go wrong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05526"/>
            <a:ext cx="8229600" cy="48814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Time and chance affect outcomes.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rgbClr val="FFFF99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E462C8-A7C9-4504-BA94-08069B09293B}"/>
              </a:ext>
            </a:extLst>
          </p:cNvPr>
          <p:cNvSpPr/>
          <p:nvPr/>
        </p:nvSpPr>
        <p:spPr>
          <a:xfrm>
            <a:off x="858978" y="2262911"/>
            <a:ext cx="7435273" cy="174567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best laid plans of mice and men oft go awry, And leave us nothing but grief and pain, For promised joy!”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Robert Burns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778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90781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11: </a:t>
            </a:r>
            <a:r>
              <a:rPr lang="en-US" altLang="en-US" sz="3600" dirty="0">
                <a:solidFill>
                  <a:srgbClr val="CCFFFF"/>
                </a:solidFill>
              </a:rPr>
              <a:t>no matter how well blessed we are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. . . things often go wrong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05526"/>
            <a:ext cx="8229600" cy="4881425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Fastest runner…</a:t>
            </a:r>
            <a:r>
              <a:rPr lang="en-US" altLang="en-US" dirty="0">
                <a:solidFill>
                  <a:srgbClr val="FFFFFF"/>
                </a:solidFill>
              </a:rPr>
              <a:t>   2 Sm.2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Strongest warrior…  </a:t>
            </a:r>
            <a:r>
              <a:rPr lang="en-US" altLang="en-US" dirty="0">
                <a:solidFill>
                  <a:srgbClr val="FFFFFF"/>
                </a:solidFill>
              </a:rPr>
              <a:t>Pr.21:30-31.  2 Chr. 14:9…  2 Chr.20:15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Wise sometimes go hungry…</a:t>
            </a:r>
            <a:r>
              <a:rPr lang="en-US" altLang="en-US" dirty="0">
                <a:solidFill>
                  <a:srgbClr val="FFFFFF"/>
                </a:solidFill>
              </a:rPr>
              <a:t>   Ch.2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Skillful are not always successful.  </a:t>
            </a:r>
            <a:br>
              <a:rPr lang="en-US" altLang="en-US" dirty="0">
                <a:solidFill>
                  <a:srgbClr val="FFFFCC"/>
                </a:solidFill>
              </a:rPr>
            </a:br>
            <a:r>
              <a:rPr lang="en-US" altLang="en-US" dirty="0">
                <a:solidFill>
                  <a:srgbClr val="FFFFFF"/>
                </a:solidFill>
              </a:rPr>
              <a:t>2 Sm. 17.   Ja.4:13-17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Educated don’t always enjoy successful lives.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90781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11: </a:t>
            </a:r>
            <a:r>
              <a:rPr lang="en-US" altLang="en-US" sz="3600" dirty="0">
                <a:solidFill>
                  <a:srgbClr val="CCFFFF"/>
                </a:solidFill>
              </a:rPr>
              <a:t>no matter how well blessed we are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. . . things often go wrong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05526"/>
            <a:ext cx="8229600" cy="4881425"/>
          </a:xfrm>
        </p:spPr>
        <p:txBody>
          <a:bodyPr/>
          <a:lstStyle/>
          <a:p>
            <a:pPr marL="285750" lvl="0" indent="-28575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Time and chance happen.   </a:t>
            </a:r>
            <a:r>
              <a:rPr lang="en-US" altLang="en-US" dirty="0">
                <a:solidFill>
                  <a:schemeClr val="bg1"/>
                </a:solidFill>
              </a:rPr>
              <a:t>1 K.5:4</a:t>
            </a:r>
          </a:p>
          <a:p>
            <a:pPr marL="628650" lvl="1" indent="-287338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By skill we calculate rising / setting of sun.</a:t>
            </a:r>
          </a:p>
          <a:p>
            <a:pPr marL="628650" lvl="1" indent="-287338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Sudden catastrophe may overwhelm the highest, cast him to the ground.</a:t>
            </a:r>
          </a:p>
          <a:p>
            <a:pPr marL="228600" indent="-287338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To all.  </a:t>
            </a:r>
            <a:r>
              <a:rPr lang="en-US" altLang="en-US" dirty="0">
                <a:solidFill>
                  <a:schemeClr val="bg1"/>
                </a:solidFill>
              </a:rPr>
              <a:t> 2:14-15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7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90781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12: </a:t>
            </a:r>
            <a:r>
              <a:rPr lang="en-US" altLang="en-US" sz="3600" dirty="0">
                <a:solidFill>
                  <a:srgbClr val="CCFFFF"/>
                </a:solidFill>
              </a:rPr>
              <a:t>like fish / birds, we are not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masters of our own fate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05526"/>
            <a:ext cx="8229600" cy="4881425"/>
          </a:xfrm>
        </p:spPr>
        <p:txBody>
          <a:bodyPr/>
          <a:lstStyle/>
          <a:p>
            <a:pPr marL="285750" lvl="0" indent="-28575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Must look to God</a:t>
            </a:r>
          </a:p>
          <a:p>
            <a:pPr marL="285750" lvl="0" indent="-28575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Wrong time and place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969719" y="685800"/>
            <a:ext cx="5204563" cy="561109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Matter of Life and Death, 9:1-10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1C1EFF-DE60-4D27-A983-C356EBC2BBFC}"/>
              </a:ext>
            </a:extLst>
          </p:cNvPr>
          <p:cNvSpPr/>
          <p:nvPr/>
        </p:nvSpPr>
        <p:spPr>
          <a:xfrm>
            <a:off x="766620" y="2186716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300" kern="0" dirty="0">
                <a:solidFill>
                  <a:srgbClr val="FFFF99"/>
                </a:solidFill>
                <a:ea typeface="Verdana" panose="020B0604030504040204" pitchFamily="34" charset="0"/>
                <a:cs typeface="Arial" panose="020B0604020202020204" pitchFamily="34" charset="0"/>
              </a:rPr>
              <a:t>A Word to the Wise,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9:13-18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96848B9-3EFD-4465-9169-5FBEAD47B433}"/>
              </a:ext>
            </a:extLst>
          </p:cNvPr>
          <p:cNvSpPr/>
          <p:nvPr/>
        </p:nvSpPr>
        <p:spPr>
          <a:xfrm>
            <a:off x="1974338" y="1429325"/>
            <a:ext cx="5204563" cy="561109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Time/Chance Happen to All, 9:11</a:t>
            </a:r>
            <a:r>
              <a:rPr lang="en-US" sz="20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f</a:t>
            </a:r>
            <a:r>
              <a:rPr lang="en-US" sz="11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33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9257"/>
            <a:ext cx="8229600" cy="1032163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13: </a:t>
            </a:r>
            <a:r>
              <a:rPr lang="en-US" altLang="en-US" sz="3500" dirty="0">
                <a:solidFill>
                  <a:srgbClr val="CCFFFF"/>
                </a:solidFill>
              </a:rPr>
              <a:t>wisdom is great, but</a:t>
            </a:r>
            <a:br>
              <a:rPr lang="en-US" altLang="en-US" sz="3500" dirty="0">
                <a:solidFill>
                  <a:srgbClr val="CCFFFF"/>
                </a:solidFill>
              </a:rPr>
            </a:br>
            <a:r>
              <a:rPr lang="en-US" altLang="en-US" sz="3500" dirty="0">
                <a:solidFill>
                  <a:srgbClr val="CCFFFF"/>
                </a:solidFill>
              </a:rPr>
              <a:t>often unappreciated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7" y="1108364"/>
            <a:ext cx="8465127" cy="550487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14-15a: </a:t>
            </a:r>
            <a:r>
              <a:rPr lang="en-US" altLang="en-US" sz="3100" dirty="0">
                <a:solidFill>
                  <a:srgbClr val="FFFFCC"/>
                </a:solidFill>
              </a:rPr>
              <a:t>wise man delivered a city.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Sm.20:…16-22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15b: </a:t>
            </a:r>
            <a:r>
              <a:rPr lang="en-US" altLang="en-US" sz="3100" dirty="0">
                <a:solidFill>
                  <a:srgbClr val="FFFFCC"/>
                </a:solidFill>
              </a:rPr>
              <a:t>no one remembers.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Ignorance and ingratitude never end.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16: </a:t>
            </a:r>
            <a:r>
              <a:rPr lang="en-US" altLang="en-US" sz="3100" dirty="0">
                <a:solidFill>
                  <a:srgbClr val="FFFFCC"/>
                </a:solidFill>
              </a:rPr>
              <a:t>poor man’s wisdom is a treasure, but unappreciated.   </a:t>
            </a:r>
            <a:r>
              <a:rPr lang="en-US" altLang="en-US" sz="3100" dirty="0">
                <a:solidFill>
                  <a:schemeClr val="bg1"/>
                </a:solidFill>
              </a:rPr>
              <a:t>Jeremiah.   Mk.6:2-3.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17: </a:t>
            </a:r>
            <a:r>
              <a:rPr lang="en-US" altLang="en-US" sz="3100" dirty="0">
                <a:solidFill>
                  <a:srgbClr val="FFFFCC"/>
                </a:solidFill>
              </a:rPr>
              <a:t>should be heard.</a:t>
            </a:r>
            <a:r>
              <a:rPr lang="en-US" altLang="en-US" sz="3100" dirty="0">
                <a:solidFill>
                  <a:schemeClr val="bg1"/>
                </a:solidFill>
              </a:rPr>
              <a:t>   1 Sm.13 / 15 / 28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18a: </a:t>
            </a:r>
            <a:r>
              <a:rPr lang="en-US" altLang="en-US" sz="3100" dirty="0">
                <a:solidFill>
                  <a:srgbClr val="FFFFCC"/>
                </a:solidFill>
              </a:rPr>
              <a:t>pen is mightier than sword.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18b: </a:t>
            </a:r>
            <a:r>
              <a:rPr lang="en-US" altLang="en-US" sz="3100" dirty="0">
                <a:solidFill>
                  <a:srgbClr val="FFFFCC"/>
                </a:solidFill>
              </a:rPr>
              <a:t>even when wisdom reigns, one sinner can destroy much good.    </a:t>
            </a:r>
            <a:r>
              <a:rPr lang="en-US" altLang="en-US" sz="3100" dirty="0">
                <a:solidFill>
                  <a:schemeClr val="bg1"/>
                </a:solidFill>
              </a:rPr>
              <a:t>1 K.12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39258"/>
            <a:ext cx="8529782" cy="598054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Lessons</a:t>
            </a:r>
            <a:endParaRPr lang="en-US" altLang="en-US" sz="3400" dirty="0">
              <a:solidFill>
                <a:srgbClr val="FFFF99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2479" y="692728"/>
            <a:ext cx="8631375" cy="5842000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CC"/>
                </a:solidFill>
              </a:rPr>
              <a:t>We are going to die.   </a:t>
            </a:r>
            <a:r>
              <a:rPr lang="en-US" altLang="en-US" sz="2800" dirty="0">
                <a:solidFill>
                  <a:schemeClr val="bg1"/>
                </a:solidFill>
              </a:rPr>
              <a:t>Hb.9:27.</a:t>
            </a:r>
            <a:endParaRPr lang="en-US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We will leave earthly possessions, </a:t>
            </a:r>
            <a:r>
              <a:rPr lang="en-US" altLang="en-US" sz="2800" dirty="0">
                <a:solidFill>
                  <a:schemeClr val="bg1"/>
                </a:solidFill>
              </a:rPr>
              <a:t>5.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CC"/>
                </a:solidFill>
              </a:rPr>
              <a:t>People of God can be filled with joy, </a:t>
            </a:r>
            <a:r>
              <a:rPr lang="en-US" altLang="en-US" sz="2800" dirty="0">
                <a:solidFill>
                  <a:schemeClr val="bg1"/>
                </a:solidFill>
              </a:rPr>
              <a:t>7-9.</a:t>
            </a:r>
            <a:endParaRPr lang="en-US" altLang="en-US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We cannot depend on worldly success, </a:t>
            </a:r>
            <a:r>
              <a:rPr lang="en-US" altLang="en-US" sz="2800" dirty="0">
                <a:solidFill>
                  <a:schemeClr val="bg1"/>
                </a:solidFill>
              </a:rPr>
              <a:t>11-15.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CCFFCC"/>
                </a:solidFill>
              </a:rPr>
              <a:t>Suffering has purposes –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Educates. </a:t>
            </a:r>
            <a:r>
              <a:rPr lang="en-US" altLang="en-US" sz="3200" dirty="0">
                <a:solidFill>
                  <a:schemeClr val="bg1"/>
                </a:solidFill>
              </a:rPr>
              <a:t>  Ps.119:67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Glorifies. </a:t>
            </a:r>
            <a:r>
              <a:rPr lang="en-US" altLang="en-US" sz="3200" dirty="0">
                <a:solidFill>
                  <a:schemeClr val="bg1"/>
                </a:solidFill>
              </a:rPr>
              <a:t>  Jn.9:1-3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7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Tests.</a:t>
            </a:r>
            <a:r>
              <a:rPr lang="en-US" altLang="en-US" sz="3200" dirty="0">
                <a:solidFill>
                  <a:schemeClr val="bg1"/>
                </a:solidFill>
              </a:rPr>
              <a:t>   Habakkuk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Reveals.</a:t>
            </a:r>
            <a:r>
              <a:rPr lang="en-US" altLang="en-US" sz="3200" dirty="0">
                <a:solidFill>
                  <a:schemeClr val="bg1"/>
                </a:solidFill>
              </a:rPr>
              <a:t>   Hosea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Solomon once hated life (2:17)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Variety of reasons . . .</a:t>
            </a:r>
          </a:p>
          <a:p>
            <a:pPr marL="684213" indent="-684213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sz="2400" dirty="0">
                <a:solidFill>
                  <a:srgbClr val="CCFFCC"/>
                </a:solidFill>
              </a:rPr>
              <a:t> 1. </a:t>
            </a:r>
            <a:r>
              <a:rPr lang="en-US" altLang="en-US" dirty="0">
                <a:solidFill>
                  <a:srgbClr val="FFFFCC"/>
                </a:solidFill>
              </a:rPr>
              <a:t>Hopes frustrated.  </a:t>
            </a:r>
            <a:r>
              <a:rPr lang="en-US" altLang="en-US" dirty="0">
                <a:solidFill>
                  <a:schemeClr val="bg1"/>
                </a:solidFill>
              </a:rPr>
              <a:t>Success did not make him happy.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 </a:t>
            </a: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dirty="0">
                <a:solidFill>
                  <a:srgbClr val="FFFFCC"/>
                </a:solidFill>
              </a:rPr>
              <a:t>Helpers forsook.   </a:t>
            </a:r>
            <a:r>
              <a:rPr lang="en-US" altLang="en-US" dirty="0">
                <a:solidFill>
                  <a:schemeClr val="bg1"/>
                </a:solidFill>
              </a:rPr>
              <a:t>Jeroboam…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sz="2400" dirty="0">
                <a:solidFill>
                  <a:srgbClr val="CCFFCC"/>
                </a:solidFill>
              </a:rPr>
              <a:t> 3. </a:t>
            </a:r>
            <a:r>
              <a:rPr lang="en-US" altLang="en-US" dirty="0">
                <a:solidFill>
                  <a:srgbClr val="FFFFCC"/>
                </a:solidFill>
              </a:rPr>
              <a:t>Health failing.   </a:t>
            </a:r>
            <a:r>
              <a:rPr lang="en-US" altLang="en-US" dirty="0">
                <a:solidFill>
                  <a:schemeClr val="bg1"/>
                </a:solidFill>
              </a:rPr>
              <a:t>(12:1-8)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762000" y="685800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300" kern="0" dirty="0">
                <a:solidFill>
                  <a:srgbClr val="FFFF99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Matter of Life and Death, </a:t>
            </a: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9:1-10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1: </a:t>
            </a:r>
            <a:r>
              <a:rPr lang="en-US" altLang="en-US" sz="3600" dirty="0">
                <a:solidFill>
                  <a:srgbClr val="CCFFFF"/>
                </a:solidFill>
              </a:rPr>
              <a:t>it’s in God’s hands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Not fate or chance.   </a:t>
            </a:r>
            <a:r>
              <a:rPr lang="en-US" altLang="en-US" dirty="0">
                <a:solidFill>
                  <a:schemeClr val="bg1"/>
                </a:solidFill>
              </a:rPr>
              <a:t>2:4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guarantee that righteous and wise will  prosper in this world.    Ps.73.   2 Co.12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one knows love or hatred?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686E592-37F1-4AED-A617-F1A5B0BA075E}"/>
              </a:ext>
            </a:extLst>
          </p:cNvPr>
          <p:cNvSpPr/>
          <p:nvPr/>
        </p:nvSpPr>
        <p:spPr>
          <a:xfrm>
            <a:off x="1533240" y="3482113"/>
            <a:ext cx="6077528" cy="160712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No one can judge whether God approves or disapproves of him</a:t>
            </a:r>
            <a:br>
              <a:rPr lang="en-US" sz="3200" dirty="0"/>
            </a:br>
            <a:r>
              <a:rPr lang="en-US" sz="3200" i="1" dirty="0"/>
              <a:t>by his circumstances</a:t>
            </a:r>
            <a:r>
              <a:rPr lang="en-US" sz="32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262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2: </a:t>
            </a:r>
            <a:r>
              <a:rPr lang="en-US" altLang="en-US" sz="3600" dirty="0">
                <a:solidFill>
                  <a:srgbClr val="CCFFFF"/>
                </a:solidFill>
              </a:rPr>
              <a:t>all things to all people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020" y="951348"/>
            <a:ext cx="8335818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One event to all: righteous and wicked…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Sickness comes to all…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Earthquakes do not discriminate…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Death is the great leveler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Prosperity comes to evil, poverty to good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2:14-16.    Lk.16.    Jn.9:1-3.    Job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God’s people can love this life if they recognize God’s gifts.   Mt.5:45;  Ja.1:17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3: </a:t>
            </a:r>
            <a:r>
              <a:rPr lang="en-US" altLang="en-US" sz="3600" dirty="0">
                <a:solidFill>
                  <a:srgbClr val="CCFFFF"/>
                </a:solidFill>
              </a:rPr>
              <a:t>one thing we know…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One thing happens to all.   8:11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lightning strikes the wicked…no miracle shields the good.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Hearts are full of evil, madness…blind to critical issues of life.</a:t>
            </a:r>
            <a:r>
              <a:rPr lang="en-US" altLang="en-US" dirty="0">
                <a:solidFill>
                  <a:srgbClr val="FFFFCC"/>
                </a:solidFill>
              </a:rPr>
              <a:t>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Death follows life.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9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4: </a:t>
            </a:r>
            <a:r>
              <a:rPr lang="en-US" altLang="en-US" sz="3600" dirty="0">
                <a:solidFill>
                  <a:srgbClr val="CCFFFF"/>
                </a:solidFill>
              </a:rPr>
              <a:t>living dog . . . dead lion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FF"/>
                </a:solidFill>
              </a:rPr>
              <a:t>Wild dog: </a:t>
            </a:r>
            <a:r>
              <a:rPr lang="en-US" altLang="en-US" dirty="0">
                <a:solidFill>
                  <a:schemeClr val="bg1"/>
                </a:solidFill>
              </a:rPr>
              <a:t>disdained, 1 Sm.17:43.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Lion: </a:t>
            </a:r>
            <a:r>
              <a:rPr lang="en-US" altLang="en-US" sz="3200" dirty="0">
                <a:solidFill>
                  <a:schemeClr val="bg1"/>
                </a:solidFill>
              </a:rPr>
              <a:t>noble…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Vilest animal better off alive than noblest animal that is dead.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Death separates us from hope and pleasure.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Atheist deludes himself (“death ends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it all”).   Lk.16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4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5a: </a:t>
            </a:r>
            <a:r>
              <a:rPr lang="en-US" altLang="en-US" sz="3600" i="1" dirty="0">
                <a:solidFill>
                  <a:srgbClr val="CCFFFF"/>
                </a:solidFill>
              </a:rPr>
              <a:t>living know they will die</a:t>
            </a:r>
            <a:endParaRPr lang="en-US" altLang="en-US" sz="3400" i="1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40516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Motivation to prepare.  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5b: </a:t>
            </a:r>
            <a:r>
              <a:rPr lang="en-US" altLang="en-US" sz="3600" i="1" dirty="0">
                <a:solidFill>
                  <a:srgbClr val="CCFFFF"/>
                </a:solidFill>
              </a:rPr>
              <a:t>dead know nothing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Context is king:  this is not soul sleep.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 Sm.15:11.    Job 8:9.    Jn.11:49.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Even memory is forgotten.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5c: </a:t>
            </a:r>
            <a:r>
              <a:rPr lang="en-US" altLang="en-US" sz="3200" dirty="0">
                <a:solidFill>
                  <a:srgbClr val="FFFFCC"/>
                </a:solidFill>
              </a:rPr>
              <a:t>no more reward  </a:t>
            </a:r>
            <a:r>
              <a:rPr lang="en-US" altLang="en-US" sz="3200" dirty="0">
                <a:solidFill>
                  <a:schemeClr val="bg1"/>
                </a:solidFill>
              </a:rPr>
              <a:t>? ! ? !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6a: </a:t>
            </a:r>
            <a:r>
              <a:rPr lang="en-US" altLang="en-US" sz="3200" dirty="0">
                <a:solidFill>
                  <a:srgbClr val="FFFFCC"/>
                </a:solidFill>
              </a:rPr>
              <a:t>their love, hatred, envy perish…  </a:t>
            </a:r>
            <a:br>
              <a:rPr lang="en-US" altLang="en-US" sz="3200" dirty="0">
                <a:solidFill>
                  <a:srgbClr val="CCFFFF"/>
                </a:solidFill>
              </a:rPr>
            </a:br>
            <a:r>
              <a:rPr lang="en-US" altLang="en-US" sz="3200" dirty="0">
                <a:solidFill>
                  <a:schemeClr val="bg1"/>
                </a:solidFill>
              </a:rPr>
              <a:t>2 Co.5:10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6b: </a:t>
            </a:r>
            <a:r>
              <a:rPr lang="en-US" altLang="en-US" sz="3200" dirty="0">
                <a:solidFill>
                  <a:srgbClr val="FFFFCC"/>
                </a:solidFill>
              </a:rPr>
              <a:t>no more share . . . “</a:t>
            </a:r>
            <a:r>
              <a:rPr lang="en-US" altLang="en-US" sz="3200" u="sng" dirty="0">
                <a:solidFill>
                  <a:srgbClr val="FFFFCC"/>
                </a:solidFill>
              </a:rPr>
              <a:t>under the sun</a:t>
            </a:r>
            <a:r>
              <a:rPr lang="en-US" altLang="en-US" sz="3200" dirty="0">
                <a:solidFill>
                  <a:srgbClr val="FFFFCC"/>
                </a:solidFill>
              </a:rPr>
              <a:t>”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32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 </a:t>
            </a:r>
            <a:r>
              <a:rPr lang="en-US" altLang="en-US" sz="3600" dirty="0">
                <a:solidFill>
                  <a:srgbClr val="CCFFFF"/>
                </a:solidFill>
              </a:rPr>
              <a:t>bright side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40516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cares, God approves.   2:24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1 Co.3:21-23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Eat, </a:t>
            </a:r>
            <a:r>
              <a:rPr lang="en-US" altLang="en-US" sz="3200">
                <a:solidFill>
                  <a:srgbClr val="FFFF99"/>
                </a:solidFill>
              </a:rPr>
              <a:t>drink  </a:t>
            </a:r>
            <a:r>
              <a:rPr lang="en-US" altLang="en-US" sz="3200">
                <a:solidFill>
                  <a:schemeClr val="bg1"/>
                </a:solidFill>
              </a:rPr>
              <a:t>[</a:t>
            </a:r>
            <a:r>
              <a:rPr lang="en-US" altLang="en-US" sz="3200" dirty="0">
                <a:solidFill>
                  <a:srgbClr val="FFFF99"/>
                </a:solidFill>
              </a:rPr>
              <a:t>wine:</a:t>
            </a:r>
            <a:r>
              <a:rPr lang="en-US" altLang="en-US" sz="3200" dirty="0">
                <a:solidFill>
                  <a:schemeClr val="bg1"/>
                </a:solidFill>
              </a:rPr>
              <a:t> Pr.20:1;  23:31]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8: </a:t>
            </a:r>
            <a:r>
              <a:rPr lang="en-US" altLang="en-US" sz="3600" dirty="0">
                <a:solidFill>
                  <a:srgbClr val="CCFFFF"/>
                </a:solidFill>
              </a:rPr>
              <a:t>God’s blessings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Joy, 5:18, 20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God’s people should be filled with joy.	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White garments: </a:t>
            </a:r>
            <a:r>
              <a:rPr lang="en-US" altLang="en-US" sz="3200" dirty="0">
                <a:solidFill>
                  <a:schemeClr val="bg1"/>
                </a:solidFill>
              </a:rPr>
              <a:t>festivals; cool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Oil:</a:t>
            </a:r>
            <a:r>
              <a:rPr lang="en-US" altLang="en-US" sz="3200" dirty="0">
                <a:solidFill>
                  <a:schemeClr val="bg1"/>
                </a:solidFill>
              </a:rPr>
              <a:t> refreshing ointment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3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856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PowerPoint Presentation</vt:lpstr>
      <vt:lpstr>Solomon once hated life (2:17)</vt:lpstr>
      <vt:lpstr>PowerPoint Presentation</vt:lpstr>
      <vt:lpstr>1: it’s in God’s hands</vt:lpstr>
      <vt:lpstr>2: all things to all people</vt:lpstr>
      <vt:lpstr>3: one thing we know…</vt:lpstr>
      <vt:lpstr>4: living dog . . . dead lion</vt:lpstr>
      <vt:lpstr>5a: living know they will die</vt:lpstr>
      <vt:lpstr>7: bright side</vt:lpstr>
      <vt:lpstr>9: joy of marriage (God’s creation)</vt:lpstr>
      <vt:lpstr>PowerPoint Presentation</vt:lpstr>
      <vt:lpstr>11: no matter how well blessed we are . . . things often go wrong</vt:lpstr>
      <vt:lpstr>11: no matter how well blessed we are . . . things often go wrong</vt:lpstr>
      <vt:lpstr>11: no matter how well blessed we are . . . things often go wrong</vt:lpstr>
      <vt:lpstr>12: like fish / birds, we are not masters of our own fate</vt:lpstr>
      <vt:lpstr>PowerPoint Presentation</vt:lpstr>
      <vt:lpstr>13: wisdom is great, but often unappreciated</vt:lpstr>
      <vt:lpstr>Lessons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18</cp:revision>
  <dcterms:created xsi:type="dcterms:W3CDTF">2006-09-08T19:51:33Z</dcterms:created>
  <dcterms:modified xsi:type="dcterms:W3CDTF">2020-09-19T01:14:02Z</dcterms:modified>
</cp:coreProperties>
</file>