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541" r:id="rId2"/>
    <p:sldId id="258" r:id="rId3"/>
    <p:sldId id="607" r:id="rId4"/>
    <p:sldId id="623" r:id="rId5"/>
    <p:sldId id="624" r:id="rId6"/>
    <p:sldId id="625" r:id="rId7"/>
    <p:sldId id="543" r:id="rId8"/>
    <p:sldId id="544" r:id="rId9"/>
    <p:sldId id="598" r:id="rId10"/>
    <p:sldId id="626" r:id="rId11"/>
    <p:sldId id="609" r:id="rId12"/>
    <p:sldId id="627" r:id="rId13"/>
    <p:sldId id="628" r:id="rId14"/>
    <p:sldId id="629" r:id="rId15"/>
    <p:sldId id="620" r:id="rId16"/>
    <p:sldId id="630" r:id="rId17"/>
    <p:sldId id="631" r:id="rId18"/>
    <p:sldId id="603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FFCC"/>
    <a:srgbClr val="CCFFCC"/>
    <a:srgbClr val="FFCC99"/>
    <a:srgbClr val="66CCFF"/>
    <a:srgbClr val="FFCC00"/>
    <a:srgbClr val="FFFF99"/>
    <a:srgbClr val="CC3300"/>
    <a:srgbClr val="000066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howGuides="1">
      <p:cViewPr varScale="1">
        <p:scale>
          <a:sx n="86" d="100"/>
          <a:sy n="86" d="100"/>
        </p:scale>
        <p:origin x="113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806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027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593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667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576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095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804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714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234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035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978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018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259DB44-E7FB-4639-98C3-0335F6FD610A}"/>
              </a:ext>
            </a:extLst>
          </p:cNvPr>
          <p:cNvSpPr/>
          <p:nvPr/>
        </p:nvSpPr>
        <p:spPr>
          <a:xfrm>
            <a:off x="1864066" y="685800"/>
            <a:ext cx="5415868" cy="1219200"/>
          </a:xfrm>
          <a:prstGeom prst="rect">
            <a:avLst/>
          </a:prstGeom>
          <a:solidFill>
            <a:schemeClr val="tx1"/>
          </a:solidFill>
          <a:ln w="9525">
            <a:solidFill>
              <a:srgbClr val="CCFFC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99"/>
                </a:solidFill>
              </a:rPr>
              <a:t>Ever Learning,</a:t>
            </a:r>
          </a:p>
          <a:p>
            <a:pPr algn="ctr"/>
            <a:r>
              <a:rPr lang="en-US" sz="3600" dirty="0">
                <a:solidFill>
                  <a:srgbClr val="FFFF99"/>
                </a:solidFill>
              </a:rPr>
              <a:t>Never knowing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7A327C6F-68DA-4454-A0C1-C1F51E36E6B4}"/>
              </a:ext>
            </a:extLst>
          </p:cNvPr>
          <p:cNvSpPr/>
          <p:nvPr/>
        </p:nvSpPr>
        <p:spPr>
          <a:xfrm>
            <a:off x="3352800" y="2133600"/>
            <a:ext cx="2438400" cy="6096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3175">
            <a:solidFill>
              <a:srgbClr val="CC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2 Tim.3:6-7</a:t>
            </a:r>
          </a:p>
        </p:txBody>
      </p:sp>
    </p:spTree>
    <p:extLst>
      <p:ext uri="{BB962C8B-B14F-4D97-AF65-F5344CB8AC3E}">
        <p14:creationId xmlns:p14="http://schemas.microsoft.com/office/powerpoint/2010/main" val="21337400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74BEF5-D1DD-41ED-8F2A-384516C2D6CF}"/>
              </a:ext>
            </a:extLst>
          </p:cNvPr>
          <p:cNvSpPr/>
          <p:nvPr/>
        </p:nvSpPr>
        <p:spPr>
          <a:xfrm>
            <a:off x="2808471" y="838200"/>
            <a:ext cx="3527059" cy="528782"/>
          </a:xfrm>
          <a:prstGeom prst="rect">
            <a:avLst/>
          </a:prstGeom>
          <a:solidFill>
            <a:schemeClr val="tx1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400" kern="0" dirty="0">
                <a:solidFill>
                  <a:schemeClr val="bg1"/>
                </a:solidFill>
              </a:rPr>
              <a:t>Wrong Stance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E65B7C5-CD47-4A87-8263-D8A9CE04AE02}"/>
              </a:ext>
            </a:extLst>
          </p:cNvPr>
          <p:cNvSpPr/>
          <p:nvPr/>
        </p:nvSpPr>
        <p:spPr>
          <a:xfrm>
            <a:off x="1994641" y="1535547"/>
            <a:ext cx="5163967" cy="1030504"/>
          </a:xfrm>
          <a:prstGeom prst="rect">
            <a:avLst/>
          </a:prstGeom>
          <a:solidFill>
            <a:schemeClr val="tx1"/>
          </a:solidFill>
          <a:ln w="6350"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3600" u="sng" kern="0" dirty="0">
                <a:solidFill>
                  <a:srgbClr val="FFFF00"/>
                </a:solidFill>
              </a:rPr>
              <a:t>Wrong Sources</a:t>
            </a:r>
            <a:endParaRPr lang="en-US" sz="3600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272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altLang="en-US" sz="3600" dirty="0">
                <a:solidFill>
                  <a:srgbClr val="CC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Writings of men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46164" y="914400"/>
            <a:ext cx="8458200" cy="5334000"/>
          </a:xfrm>
        </p:spPr>
        <p:txBody>
          <a:bodyPr/>
          <a:lstStyle/>
          <a:p>
            <a:pPr marL="341313" indent="-341313"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Quote </a:t>
            </a:r>
            <a:r>
              <a:rPr lang="en-US" altLang="en-US" dirty="0">
                <a:solidFill>
                  <a:srgbClr val="CCFFCC"/>
                </a:solidFill>
              </a:rPr>
              <a:t>Einstein</a:t>
            </a:r>
            <a:r>
              <a:rPr lang="en-US" altLang="en-US" dirty="0">
                <a:solidFill>
                  <a:schemeClr val="bg1"/>
                </a:solidFill>
              </a:rPr>
              <a:t> on economics?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   …</a:t>
            </a:r>
            <a:r>
              <a:rPr lang="en-US" altLang="en-US" dirty="0">
                <a:solidFill>
                  <a:srgbClr val="CCFFCC"/>
                </a:solidFill>
              </a:rPr>
              <a:t>Lindberg</a:t>
            </a:r>
            <a:r>
              <a:rPr lang="en-US" altLang="en-US" dirty="0">
                <a:solidFill>
                  <a:schemeClr val="bg1"/>
                </a:solidFill>
              </a:rPr>
              <a:t> on government?</a:t>
            </a:r>
          </a:p>
          <a:p>
            <a:pPr marL="0" indent="0">
              <a:spcAft>
                <a:spcPts val="9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   …</a:t>
            </a:r>
            <a:r>
              <a:rPr lang="en-US" altLang="en-US" dirty="0">
                <a:solidFill>
                  <a:srgbClr val="CCFFCC"/>
                </a:solidFill>
              </a:rPr>
              <a:t>Actors</a:t>
            </a:r>
            <a:r>
              <a:rPr lang="en-US" altLang="en-US" dirty="0">
                <a:solidFill>
                  <a:schemeClr val="bg1"/>
                </a:solidFill>
              </a:rPr>
              <a:t> on politics?</a:t>
            </a:r>
          </a:p>
          <a:p>
            <a:pPr marL="341313" indent="-341313">
              <a:spcAft>
                <a:spcPts val="900"/>
              </a:spcAft>
            </a:pPr>
            <a:r>
              <a:rPr lang="en-US" altLang="en-US" dirty="0">
                <a:solidFill>
                  <a:schemeClr val="bg1"/>
                </a:solidFill>
              </a:rPr>
              <a:t>Natural man, 1 Co.2:14</a:t>
            </a:r>
          </a:p>
          <a:p>
            <a:pPr marL="341313" indent="-341313"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Encyclopedia – Lord’s supper, baptism, church, etc.</a:t>
            </a:r>
          </a:p>
        </p:txBody>
      </p:sp>
    </p:spTree>
    <p:extLst>
      <p:ext uri="{BB962C8B-B14F-4D97-AF65-F5344CB8AC3E}">
        <p14:creationId xmlns:p14="http://schemas.microsoft.com/office/powerpoint/2010/main" val="1643417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Writings of men</a:t>
            </a:r>
            <a:br>
              <a:rPr lang="en-US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3600" dirty="0">
                <a:solidFill>
                  <a:srgbClr val="CC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Seminaries 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46164" y="1062176"/>
            <a:ext cx="8458200" cy="5334000"/>
          </a:xfrm>
        </p:spPr>
        <p:txBody>
          <a:bodyPr/>
          <a:lstStyle/>
          <a:p>
            <a:pPr marL="341313" indent="-341313"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Hotbed of false doctrines: deny Bible; MDR; creation vs evolution; pluralism, etc.</a:t>
            </a:r>
          </a:p>
          <a:p>
            <a:pPr marL="341313" indent="-341313">
              <a:spcAft>
                <a:spcPts val="300"/>
              </a:spcAft>
            </a:pPr>
            <a:r>
              <a:rPr lang="en-US" altLang="en-US" dirty="0">
                <a:solidFill>
                  <a:srgbClr val="FFFFCC"/>
                </a:solidFill>
              </a:rPr>
              <a:t>Harvard</a:t>
            </a:r>
          </a:p>
          <a:p>
            <a:pPr marL="741363" lvl="1" indent="-341313">
              <a:spcAft>
                <a:spcPts val="600"/>
              </a:spcAft>
            </a:pPr>
            <a:r>
              <a:rPr lang="en-US" altLang="en-US" sz="3100" dirty="0">
                <a:solidFill>
                  <a:srgbClr val="FFFFCC"/>
                </a:solidFill>
              </a:rPr>
              <a:t>“Truth for Christ and the Church”</a:t>
            </a:r>
          </a:p>
          <a:p>
            <a:pPr marL="741363" lvl="1" indent="-341313">
              <a:spcAft>
                <a:spcPts val="600"/>
              </a:spcAft>
            </a:pPr>
            <a:r>
              <a:rPr lang="en-US" altLang="en-US" sz="3100" dirty="0">
                <a:solidFill>
                  <a:srgbClr val="FFFFCC"/>
                </a:solidFill>
              </a:rPr>
              <a:t>Ten of first twelve presidents: preachers</a:t>
            </a:r>
          </a:p>
          <a:p>
            <a:pPr marL="741363" lvl="1" indent="-341313">
              <a:spcAft>
                <a:spcPts val="600"/>
              </a:spcAft>
            </a:pPr>
            <a:r>
              <a:rPr lang="en-US" altLang="en-US" sz="3100" dirty="0">
                <a:solidFill>
                  <a:srgbClr val="FFFFCC"/>
                </a:solidFill>
              </a:rPr>
              <a:t>Half graduates became preachers</a:t>
            </a:r>
          </a:p>
          <a:p>
            <a:pPr marL="341313" indent="-341313"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“Be open-minded”</a:t>
            </a:r>
          </a:p>
          <a:p>
            <a:pPr marL="341313" indent="-341313"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“All schools eventually go astray”</a:t>
            </a:r>
          </a:p>
        </p:txBody>
      </p:sp>
    </p:spTree>
    <p:extLst>
      <p:ext uri="{BB962C8B-B14F-4D97-AF65-F5344CB8AC3E}">
        <p14:creationId xmlns:p14="http://schemas.microsoft.com/office/powerpoint/2010/main" val="3490348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311564"/>
          </a:xfrm>
        </p:spPr>
        <p:txBody>
          <a:bodyPr/>
          <a:lstStyle/>
          <a:p>
            <a:r>
              <a:rPr lang="en-US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Writings of men</a:t>
            </a:r>
            <a:br>
              <a:rPr lang="en-US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Seminaries</a:t>
            </a:r>
            <a:br>
              <a:rPr lang="en-US" altLang="en-US" sz="3600" dirty="0">
                <a:solidFill>
                  <a:srgbClr val="CC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3600" dirty="0">
                <a:solidFill>
                  <a:srgbClr val="CC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Our own light 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46164" y="1330036"/>
            <a:ext cx="8458200" cy="5084612"/>
          </a:xfrm>
        </p:spPr>
        <p:txBody>
          <a:bodyPr/>
          <a:lstStyle/>
          <a:p>
            <a:pPr marL="341313" indent="-341313"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</a:rPr>
              <a:t>Isaiah 50:10-11</a:t>
            </a:r>
          </a:p>
          <a:p>
            <a:pPr marL="741363" lvl="1" indent="-341313">
              <a:spcAft>
                <a:spcPts val="900"/>
              </a:spcAft>
            </a:pPr>
            <a:r>
              <a:rPr lang="en-US" altLang="en-US" sz="3200" dirty="0">
                <a:solidFill>
                  <a:srgbClr val="CCFFFF"/>
                </a:solidFill>
              </a:rPr>
              <a:t>Response to message = response to God</a:t>
            </a:r>
          </a:p>
          <a:p>
            <a:pPr marL="341313" indent="-341313"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</a:rPr>
              <a:t>Isaiah 65:1-2</a:t>
            </a:r>
          </a:p>
          <a:p>
            <a:pPr marL="741363" lvl="1" indent="-341313">
              <a:spcAft>
                <a:spcPts val="600"/>
              </a:spcAft>
            </a:pPr>
            <a:r>
              <a:rPr lang="en-US" altLang="en-US" sz="3200" dirty="0">
                <a:solidFill>
                  <a:srgbClr val="CCFFFF"/>
                </a:solidFill>
              </a:rPr>
              <a:t>Problem: not God but Israel</a:t>
            </a:r>
          </a:p>
        </p:txBody>
      </p:sp>
    </p:spTree>
    <p:extLst>
      <p:ext uri="{BB962C8B-B14F-4D97-AF65-F5344CB8AC3E}">
        <p14:creationId xmlns:p14="http://schemas.microsoft.com/office/powerpoint/2010/main" val="4075000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74BEF5-D1DD-41ED-8F2A-384516C2D6CF}"/>
              </a:ext>
            </a:extLst>
          </p:cNvPr>
          <p:cNvSpPr/>
          <p:nvPr/>
        </p:nvSpPr>
        <p:spPr>
          <a:xfrm>
            <a:off x="2808471" y="838200"/>
            <a:ext cx="3527059" cy="528782"/>
          </a:xfrm>
          <a:prstGeom prst="rect">
            <a:avLst/>
          </a:prstGeom>
          <a:solidFill>
            <a:schemeClr val="tx1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400" kern="0" dirty="0">
                <a:solidFill>
                  <a:schemeClr val="bg1"/>
                </a:solidFill>
              </a:rPr>
              <a:t>Wrong Stance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E65B7C5-CD47-4A87-8263-D8A9CE04AE02}"/>
              </a:ext>
            </a:extLst>
          </p:cNvPr>
          <p:cNvSpPr/>
          <p:nvPr/>
        </p:nvSpPr>
        <p:spPr>
          <a:xfrm>
            <a:off x="1994641" y="2228281"/>
            <a:ext cx="5163967" cy="1030504"/>
          </a:xfrm>
          <a:prstGeom prst="rect">
            <a:avLst/>
          </a:prstGeom>
          <a:solidFill>
            <a:schemeClr val="tx1"/>
          </a:solidFill>
          <a:ln w="6350"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en-US" sz="3600" u="sng" kern="0" dirty="0">
                <a:solidFill>
                  <a:srgbClr val="FFFF00"/>
                </a:solidFill>
              </a:rPr>
              <a:t>Wrong Subjects</a:t>
            </a:r>
            <a:endParaRPr lang="en-US" sz="3600" u="sng" dirty="0">
              <a:solidFill>
                <a:srgbClr val="FFFF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E32C2E-B285-4C3F-A6D4-EBC30E87CC4B}"/>
              </a:ext>
            </a:extLst>
          </p:cNvPr>
          <p:cNvSpPr/>
          <p:nvPr/>
        </p:nvSpPr>
        <p:spPr>
          <a:xfrm>
            <a:off x="2813095" y="1526304"/>
            <a:ext cx="3527059" cy="528782"/>
          </a:xfrm>
          <a:prstGeom prst="rect">
            <a:avLst/>
          </a:prstGeom>
          <a:solidFill>
            <a:schemeClr val="tx1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2400" kern="0" dirty="0">
                <a:solidFill>
                  <a:schemeClr val="bg1"/>
                </a:solidFill>
              </a:rPr>
              <a:t>Wrong Sources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932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Bible technicalities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53291" y="762000"/>
            <a:ext cx="8439727" cy="5715000"/>
          </a:xfrm>
        </p:spPr>
        <p:txBody>
          <a:bodyPr/>
          <a:lstStyle/>
          <a:p>
            <a:pPr marL="0" indent="0" algn="ctr">
              <a:spcBef>
                <a:spcPts val="400"/>
              </a:spcBef>
              <a:spcAft>
                <a:spcPts val="1000"/>
              </a:spcAft>
              <a:buNone/>
            </a:pPr>
            <a:r>
              <a:rPr lang="en-US" altLang="en-US" dirty="0" err="1">
                <a:solidFill>
                  <a:srgbClr val="FFFFCC"/>
                </a:solidFill>
              </a:rPr>
              <a:t>Masoretes</a:t>
            </a:r>
            <a:r>
              <a:rPr lang="en-US" altLang="en-US" dirty="0">
                <a:solidFill>
                  <a:srgbClr val="FFFFCC"/>
                </a:solidFill>
              </a:rPr>
              <a:t> (Jewish scholars, A.D.500-1000)</a:t>
            </a:r>
          </a:p>
          <a:p>
            <a:pPr marL="803275" lvl="1" indent="-346075">
              <a:spcBef>
                <a:spcPts val="4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en-US" altLang="en-US" sz="3200" dirty="0">
                <a:solidFill>
                  <a:schemeClr val="bg1"/>
                </a:solidFill>
              </a:rPr>
              <a:t>Collected notes, grammatical facts . . .</a:t>
            </a:r>
          </a:p>
          <a:p>
            <a:pPr marL="803275" lvl="1" indent="-346075">
              <a:spcBef>
                <a:spcPts val="4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en-US" altLang="en-US" sz="3200" dirty="0">
                <a:solidFill>
                  <a:schemeClr val="bg1"/>
                </a:solidFill>
              </a:rPr>
              <a:t>Number of times each letter occurs in each book</a:t>
            </a:r>
          </a:p>
          <a:p>
            <a:pPr marL="803275" lvl="1" indent="-346075">
              <a:spcBef>
                <a:spcPts val="4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altLang="en-US" sz="3200" dirty="0">
                <a:solidFill>
                  <a:schemeClr val="bg1"/>
                </a:solidFill>
              </a:rPr>
              <a:t>Middle letter of Pentateuch / Hebrew Bible</a:t>
            </a:r>
            <a:endParaRPr lang="en-US" altLang="en-US" dirty="0">
              <a:solidFill>
                <a:schemeClr val="bg1"/>
              </a:solidFill>
            </a:endParaRPr>
          </a:p>
          <a:p>
            <a:pPr>
              <a:spcBef>
                <a:spcPts val="4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en-US" altLang="en-US" dirty="0">
                <a:solidFill>
                  <a:srgbClr val="FFFFCC"/>
                </a:solidFill>
              </a:rPr>
              <a:t>BUT: did not know that Jesus was Messiah</a:t>
            </a:r>
          </a:p>
        </p:txBody>
      </p:sp>
    </p:spTree>
    <p:extLst>
      <p:ext uri="{BB962C8B-B14F-4D97-AF65-F5344CB8AC3E}">
        <p14:creationId xmlns:p14="http://schemas.microsoft.com/office/powerpoint/2010/main" val="2167722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8472"/>
            <a:ext cx="8229600" cy="960582"/>
          </a:xfrm>
        </p:spPr>
        <p:txBody>
          <a:bodyPr/>
          <a:lstStyle/>
          <a:p>
            <a:r>
              <a:rPr lang="en-US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Bible technicalities</a:t>
            </a:r>
            <a:br>
              <a:rPr lang="en-US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Bible prophecies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53291" y="1163782"/>
            <a:ext cx="8439727" cy="5313218"/>
          </a:xfrm>
        </p:spPr>
        <p:txBody>
          <a:bodyPr/>
          <a:lstStyle/>
          <a:p>
            <a:pPr>
              <a:spcBef>
                <a:spcPts val="4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FFFFCC"/>
                </a:solidFill>
              </a:rPr>
              <a:t>Advertisements frequently invite study of prophecies being fulfilled . . .</a:t>
            </a:r>
          </a:p>
          <a:p>
            <a:pPr>
              <a:spcBef>
                <a:spcPts val="4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FFFFCC"/>
                </a:solidFill>
              </a:rPr>
              <a:t>“Could this be Armageddon?”</a:t>
            </a:r>
          </a:p>
          <a:p>
            <a:pPr marL="0" indent="0" algn="ctr">
              <a:spcBef>
                <a:spcPts val="400"/>
              </a:spcBef>
              <a:spcAft>
                <a:spcPts val="10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863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07"/>
            <a:ext cx="8229600" cy="1311565"/>
          </a:xfrm>
        </p:spPr>
        <p:txBody>
          <a:bodyPr/>
          <a:lstStyle/>
          <a:p>
            <a:r>
              <a:rPr lang="en-US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Bible technicalities</a:t>
            </a:r>
            <a:br>
              <a:rPr lang="en-US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Bible prophecies</a:t>
            </a:r>
            <a:b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Secular subjects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53291" y="1533236"/>
            <a:ext cx="8439727" cy="496223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FFFFCC"/>
                </a:solidFill>
              </a:rPr>
              <a:t>Lk.12:54-56</a:t>
            </a:r>
          </a:p>
          <a:p>
            <a:pPr lvl="1">
              <a:spcBef>
                <a:spcPts val="4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</a:rPr>
              <a:t>Son of God is in their midst</a:t>
            </a:r>
          </a:p>
          <a:p>
            <a:pPr lvl="1">
              <a:spcBef>
                <a:spcPts val="4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</a:rPr>
              <a:t>They know weather…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FFFFCC"/>
                </a:solidFill>
              </a:rPr>
              <a:t>Lk.12:57-59</a:t>
            </a:r>
          </a:p>
          <a:p>
            <a:pPr lvl="1">
              <a:spcBef>
                <a:spcPts val="4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</a:rPr>
              <a:t>Settle out of court – eternal destiny at stake</a:t>
            </a:r>
          </a:p>
          <a:p>
            <a:pPr marL="0" indent="0" algn="ctr">
              <a:spcBef>
                <a:spcPts val="400"/>
              </a:spcBef>
              <a:spcAft>
                <a:spcPts val="10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947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Conclusion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382000" cy="5715000"/>
          </a:xfrm>
        </p:spPr>
        <p:txBody>
          <a:bodyPr/>
          <a:lstStyle/>
          <a:p>
            <a:pPr>
              <a:spcBef>
                <a:spcPts val="4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CC"/>
                </a:solidFill>
              </a:rPr>
              <a:t>We can know truth . . . </a:t>
            </a:r>
          </a:p>
          <a:p>
            <a:pPr lvl="1">
              <a:spcBef>
                <a:spcPts val="4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CCFFCC"/>
                </a:solidFill>
              </a:rPr>
              <a:t>Illumination,</a:t>
            </a:r>
            <a:r>
              <a:rPr lang="en-US" altLang="en-US" sz="3200" dirty="0">
                <a:solidFill>
                  <a:schemeClr val="bg1"/>
                </a:solidFill>
              </a:rPr>
              <a:t> Jn.8:31-32</a:t>
            </a:r>
          </a:p>
          <a:p>
            <a:pPr lvl="1">
              <a:spcBef>
                <a:spcPts val="4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CCFFCC"/>
                </a:solidFill>
              </a:rPr>
              <a:t>Illustration,</a:t>
            </a:r>
            <a:r>
              <a:rPr lang="en-US" altLang="en-US" sz="3200" dirty="0">
                <a:solidFill>
                  <a:schemeClr val="bg1"/>
                </a:solidFill>
              </a:rPr>
              <a:t> Ac.8:31…35</a:t>
            </a:r>
          </a:p>
          <a:p>
            <a:pPr lvl="1">
              <a:spcBef>
                <a:spcPts val="4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CCFFCC"/>
                </a:solidFill>
              </a:rPr>
              <a:t>Incentive,</a:t>
            </a:r>
            <a:r>
              <a:rPr lang="en-US" altLang="en-US" sz="3200" dirty="0">
                <a:solidFill>
                  <a:schemeClr val="bg1"/>
                </a:solidFill>
              </a:rPr>
              <a:t> 1 Tim.2:4</a:t>
            </a:r>
          </a:p>
          <a:p>
            <a:pPr lvl="1">
              <a:spcBef>
                <a:spcPts val="4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CCFFCC"/>
                </a:solidFill>
              </a:rPr>
              <a:t>Integrity,</a:t>
            </a:r>
            <a:r>
              <a:rPr lang="en-US" altLang="en-US" sz="3200" dirty="0">
                <a:solidFill>
                  <a:schemeClr val="bg1"/>
                </a:solidFill>
              </a:rPr>
              <a:t> Jn.18:38</a:t>
            </a:r>
            <a:endParaRPr lang="en-US" altLang="en-US" sz="3200" dirty="0">
              <a:solidFill>
                <a:srgbClr val="CC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829B604-C4E6-4F5C-8CE1-0C735EF313C3}"/>
              </a:ext>
            </a:extLst>
          </p:cNvPr>
          <p:cNvSpPr/>
          <p:nvPr/>
        </p:nvSpPr>
        <p:spPr>
          <a:xfrm>
            <a:off x="1440877" y="4285673"/>
            <a:ext cx="6262246" cy="1071418"/>
          </a:xfrm>
          <a:prstGeom prst="rect">
            <a:avLst/>
          </a:prstGeom>
          <a:solidFill>
            <a:schemeClr val="tx1"/>
          </a:solidFill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CCFFFF"/>
                </a:solidFill>
              </a:rPr>
              <a:t>‘Honesty has a power that very</a:t>
            </a:r>
            <a:br>
              <a:rPr lang="en-US" sz="3200" dirty="0">
                <a:solidFill>
                  <a:srgbClr val="CCFFFF"/>
                </a:solidFill>
              </a:rPr>
            </a:br>
            <a:r>
              <a:rPr lang="en-US" sz="3200" dirty="0">
                <a:solidFill>
                  <a:srgbClr val="CCFFFF"/>
                </a:solidFill>
              </a:rPr>
              <a:t>few people can handle’</a:t>
            </a:r>
            <a:r>
              <a:rPr lang="en-US" dirty="0"/>
              <a:t> – Aitchison</a:t>
            </a:r>
          </a:p>
        </p:txBody>
      </p:sp>
    </p:spTree>
    <p:extLst>
      <p:ext uri="{BB962C8B-B14F-4D97-AF65-F5344CB8AC3E}">
        <p14:creationId xmlns:p14="http://schemas.microsoft.com/office/powerpoint/2010/main" val="1800978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altLang="en-US" sz="3600" dirty="0">
                <a:solidFill>
                  <a:srgbClr val="CCFFFF"/>
                </a:solidFill>
              </a:rPr>
              <a:t>Women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020762"/>
            <a:ext cx="8229600" cy="5456238"/>
          </a:xfrm>
        </p:spPr>
        <p:txBody>
          <a:bodyPr/>
          <a:lstStyle/>
          <a:p>
            <a:pPr marL="0" indent="0">
              <a:lnSpc>
                <a:spcPct val="90000"/>
              </a:lnSpc>
              <a:spcAft>
                <a:spcPts val="8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“For the female of the species is more deadly than the male” </a:t>
            </a:r>
            <a:r>
              <a:rPr lang="en-US" altLang="en-US" sz="2400">
                <a:solidFill>
                  <a:schemeClr val="bg1"/>
                </a:solidFill>
              </a:rPr>
              <a:t>– Kipling</a:t>
            </a: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spcAft>
                <a:spcPts val="8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Women of France</a:t>
            </a:r>
          </a:p>
          <a:p>
            <a:pPr marL="0" indent="0">
              <a:lnSpc>
                <a:spcPct val="90000"/>
              </a:lnSpc>
              <a:spcAft>
                <a:spcPts val="800"/>
              </a:spcAft>
              <a:buNone/>
            </a:pPr>
            <a:endParaRPr lang="en-US" altLang="en-US" dirty="0">
              <a:solidFill>
                <a:srgbClr val="FFFF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332509"/>
            <a:ext cx="8229600" cy="6144491"/>
          </a:xfrm>
        </p:spPr>
        <p:txBody>
          <a:bodyPr/>
          <a:lstStyle/>
          <a:p>
            <a:pPr marL="0" indent="0">
              <a:lnSpc>
                <a:spcPct val="90000"/>
              </a:lnSpc>
              <a:spcAft>
                <a:spcPts val="0"/>
              </a:spcAft>
              <a:buNone/>
            </a:pPr>
            <a:r>
              <a:rPr lang="en-US" altLang="en-US" dirty="0">
                <a:solidFill>
                  <a:srgbClr val="FFFFCC"/>
                </a:solidFill>
              </a:rPr>
              <a:t>Not surprising that certain kind of woman would contribute to hard times that were coming </a:t>
            </a:r>
            <a:r>
              <a:rPr lang="en-US" altLang="en-US" dirty="0">
                <a:solidFill>
                  <a:schemeClr val="bg1"/>
                </a:solidFill>
              </a:rPr>
              <a:t>– 2 Tim.3:1-5</a:t>
            </a:r>
          </a:p>
          <a:p>
            <a:pPr lvl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Gnostics</a:t>
            </a:r>
          </a:p>
          <a:p>
            <a:pPr lvl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Watchtower</a:t>
            </a:r>
          </a:p>
          <a:p>
            <a:pPr lvl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1 Tim.2:14-15, Eve</a:t>
            </a:r>
          </a:p>
          <a:p>
            <a:pPr lvl="2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Mrs. Lot;  Mrs. Job;  Delilah;  Jezebel;  Athaliah…</a:t>
            </a:r>
          </a:p>
          <a:p>
            <a:pPr marL="0" indent="0">
              <a:lnSpc>
                <a:spcPct val="90000"/>
              </a:lnSpc>
              <a:spcAft>
                <a:spcPts val="0"/>
              </a:spcAft>
              <a:buNone/>
            </a:pPr>
            <a:r>
              <a:rPr lang="en-US" altLang="en-US" sz="3200" dirty="0">
                <a:solidFill>
                  <a:srgbClr val="CCFFFF"/>
                </a:solidFill>
              </a:rPr>
              <a:t>6a:</a:t>
            </a:r>
            <a:r>
              <a:rPr lang="en-US" altLang="en-US" sz="3200" dirty="0">
                <a:solidFill>
                  <a:schemeClr val="bg1"/>
                </a:solidFill>
              </a:rPr>
              <a:t> false teachers target weak, silly women</a:t>
            </a:r>
          </a:p>
          <a:p>
            <a:pPr lvl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FFFF99"/>
                </a:solidFill>
              </a:rPr>
              <a:t>Creep into households </a:t>
            </a:r>
            <a:r>
              <a:rPr lang="en-US" altLang="en-US" sz="3200" dirty="0">
                <a:solidFill>
                  <a:schemeClr val="bg1"/>
                </a:solidFill>
              </a:rPr>
              <a:t>(invasion).  Jd.4</a:t>
            </a:r>
          </a:p>
          <a:p>
            <a:pPr lvl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FFFF99"/>
                </a:solidFill>
              </a:rPr>
              <a:t>Make captives.   POW.    </a:t>
            </a:r>
          </a:p>
        </p:txBody>
      </p:sp>
    </p:spTree>
    <p:extLst>
      <p:ext uri="{BB962C8B-B14F-4D97-AF65-F5344CB8AC3E}">
        <p14:creationId xmlns:p14="http://schemas.microsoft.com/office/powerpoint/2010/main" val="1654197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332509"/>
            <a:ext cx="8229600" cy="6144491"/>
          </a:xfrm>
        </p:spPr>
        <p:txBody>
          <a:bodyPr/>
          <a:lstStyle/>
          <a:p>
            <a:pPr marL="0" indent="0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altLang="en-US" dirty="0">
                <a:solidFill>
                  <a:srgbClr val="FFFFCC"/>
                </a:solidFill>
              </a:rPr>
              <a:t>Not surprising that certain kind of woman would contribute to hard times that were coming </a:t>
            </a:r>
            <a:r>
              <a:rPr lang="en-US" altLang="en-US" dirty="0">
                <a:solidFill>
                  <a:schemeClr val="bg1"/>
                </a:solidFill>
              </a:rPr>
              <a:t>– 2 Tim.3:1-5</a:t>
            </a:r>
          </a:p>
          <a:p>
            <a:pPr marL="628650" indent="-628650">
              <a:lnSpc>
                <a:spcPct val="90000"/>
              </a:lnSpc>
              <a:spcAft>
                <a:spcPts val="300"/>
              </a:spcAft>
              <a:buNone/>
            </a:pPr>
            <a:r>
              <a:rPr lang="en-US" altLang="en-US" sz="3200" dirty="0">
                <a:solidFill>
                  <a:srgbClr val="CCFFFF"/>
                </a:solidFill>
              </a:rPr>
              <a:t>6b: </a:t>
            </a:r>
            <a:r>
              <a:rPr lang="en-US" altLang="en-US" sz="3200" dirty="0">
                <a:solidFill>
                  <a:schemeClr val="bg1"/>
                </a:solidFill>
              </a:rPr>
              <a:t>their prey: gullible, weak-willed women</a:t>
            </a:r>
            <a:r>
              <a:rPr lang="en-US" altLang="en-US" dirty="0">
                <a:solidFill>
                  <a:schemeClr val="bg1"/>
                </a:solidFill>
              </a:rPr>
              <a:t> (i</a:t>
            </a:r>
            <a:r>
              <a:rPr lang="en-US" altLang="en-US" sz="3200" dirty="0">
                <a:solidFill>
                  <a:schemeClr val="bg1"/>
                </a:solidFill>
              </a:rPr>
              <a:t>dle, foolish, weak, </a:t>
            </a:r>
            <a:r>
              <a:rPr lang="en-US" altLang="en-US" sz="3200" i="1" dirty="0">
                <a:solidFill>
                  <a:schemeClr val="bg1"/>
                </a:solidFill>
              </a:rPr>
              <a:t>little women</a:t>
            </a:r>
            <a:r>
              <a:rPr lang="en-US" altLang="en-US" sz="3200" dirty="0">
                <a:solidFill>
                  <a:schemeClr val="bg1"/>
                </a:solidFill>
              </a:rPr>
              <a:t>)</a:t>
            </a:r>
            <a:endParaRPr lang="en-US" altLang="en-US" sz="3200" i="1" dirty="0">
              <a:solidFill>
                <a:schemeClr val="bg1"/>
              </a:solidFill>
            </a:endParaRPr>
          </a:p>
          <a:p>
            <a:pPr marL="0" indent="0" defTabSz="285750">
              <a:lnSpc>
                <a:spcPct val="90000"/>
              </a:lnSpc>
              <a:spcAft>
                <a:spcPts val="300"/>
              </a:spcAft>
              <a:buNone/>
            </a:pPr>
            <a:r>
              <a:rPr lang="en-US" altLang="en-US" i="1" dirty="0">
                <a:solidFill>
                  <a:schemeClr val="bg1"/>
                </a:solidFill>
              </a:rPr>
              <a:t>	</a:t>
            </a:r>
            <a:r>
              <a:rPr lang="en-US" altLang="en-US" i="1" dirty="0" err="1">
                <a:solidFill>
                  <a:srgbClr val="CCFFCC"/>
                </a:solidFill>
              </a:rPr>
              <a:t>Schweinfurth</a:t>
            </a:r>
            <a:r>
              <a:rPr lang="en-US" altLang="en-US" i="1" dirty="0">
                <a:solidFill>
                  <a:srgbClr val="CCFFCC"/>
                </a:solidFill>
              </a:rPr>
              <a:t> . . .</a:t>
            </a:r>
            <a:endParaRPr lang="en-US" altLang="en-US" sz="3200" dirty="0">
              <a:solidFill>
                <a:srgbClr val="CCFFCC"/>
              </a:solidFill>
            </a:endParaRPr>
          </a:p>
          <a:p>
            <a:pPr lvl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200" u="sng" dirty="0">
                <a:solidFill>
                  <a:srgbClr val="FFFF99"/>
                </a:solidFill>
              </a:rPr>
              <a:t>Loaded down</a:t>
            </a:r>
            <a:r>
              <a:rPr lang="en-US" altLang="en-US" sz="3200" dirty="0">
                <a:solidFill>
                  <a:srgbClr val="FFFF99"/>
                </a:solidFill>
              </a:rPr>
              <a:t> (burdened) with sins: </a:t>
            </a:r>
            <a:r>
              <a:rPr lang="en-US" altLang="en-US" sz="3200" dirty="0">
                <a:solidFill>
                  <a:schemeClr val="bg1"/>
                </a:solidFill>
              </a:rPr>
              <a:t>heap, pile up, load up with…</a:t>
            </a:r>
            <a:endParaRPr lang="en-US" altLang="en-US" sz="3200" dirty="0">
              <a:solidFill>
                <a:srgbClr val="FFFF99"/>
              </a:solidFill>
            </a:endParaRPr>
          </a:p>
          <a:p>
            <a:pPr lvl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200" u="sng" dirty="0">
                <a:solidFill>
                  <a:srgbClr val="FFFF99"/>
                </a:solidFill>
              </a:rPr>
              <a:t>Led away</a:t>
            </a:r>
            <a:r>
              <a:rPr lang="en-US" altLang="en-US" sz="3200" dirty="0">
                <a:solidFill>
                  <a:srgbClr val="FFFF99"/>
                </a:solidFill>
              </a:rPr>
              <a:t> by various lusts – morally weak; swayed by various desires and cravings </a:t>
            </a:r>
            <a:r>
              <a:rPr lang="en-US" altLang="en-US" sz="3200" dirty="0">
                <a:solidFill>
                  <a:schemeClr val="bg1"/>
                </a:solidFill>
              </a:rPr>
              <a:t>[many-colored, variegated]</a:t>
            </a:r>
          </a:p>
        </p:txBody>
      </p:sp>
    </p:spTree>
    <p:extLst>
      <p:ext uri="{BB962C8B-B14F-4D97-AF65-F5344CB8AC3E}">
        <p14:creationId xmlns:p14="http://schemas.microsoft.com/office/powerpoint/2010/main" val="442981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332509"/>
            <a:ext cx="8229600" cy="6144491"/>
          </a:xfrm>
        </p:spPr>
        <p:txBody>
          <a:bodyPr/>
          <a:lstStyle/>
          <a:p>
            <a:pPr marL="0" indent="0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altLang="en-US" dirty="0">
                <a:solidFill>
                  <a:srgbClr val="FFFFCC"/>
                </a:solidFill>
              </a:rPr>
              <a:t>Not surprising that certain kind of woman would contribute to hard times that were coming </a:t>
            </a:r>
            <a:r>
              <a:rPr lang="en-US" altLang="en-US" dirty="0">
                <a:solidFill>
                  <a:schemeClr val="bg1"/>
                </a:solidFill>
              </a:rPr>
              <a:t>– 2 Tim.3:1-5</a:t>
            </a:r>
          </a:p>
          <a:p>
            <a:pPr marL="461963" indent="-461963">
              <a:lnSpc>
                <a:spcPct val="90000"/>
              </a:lnSpc>
              <a:spcAft>
                <a:spcPts val="0"/>
              </a:spcAft>
              <a:buNone/>
            </a:pPr>
            <a:r>
              <a:rPr lang="en-US" altLang="en-US" sz="3200" dirty="0">
                <a:solidFill>
                  <a:srgbClr val="CCFFFF"/>
                </a:solidFill>
              </a:rPr>
              <a:t>7:</a:t>
            </a:r>
            <a:r>
              <a:rPr lang="en-US" altLang="en-US" sz="3200" dirty="0">
                <a:solidFill>
                  <a:schemeClr val="bg1"/>
                </a:solidFill>
              </a:rPr>
              <a:t> always learning…never able…  Always eager for ‘new truth.’  Flattering personal attention… </a:t>
            </a:r>
          </a:p>
          <a:p>
            <a:pPr marL="0" indent="0">
              <a:lnSpc>
                <a:spcPct val="90000"/>
              </a:lnSpc>
              <a:spcAft>
                <a:spcPts val="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  </a:t>
            </a:r>
            <a:r>
              <a:rPr lang="en-US" altLang="en-US" sz="3200" dirty="0">
                <a:solidFill>
                  <a:schemeClr val="bg1"/>
                </a:solidFill>
              </a:rPr>
              <a:t>– Excuses: </a:t>
            </a:r>
          </a:p>
          <a:p>
            <a:pPr marL="803275" lvl="1" indent="-230188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FFFF99"/>
                </a:solidFill>
              </a:rPr>
              <a:t>Bible to blame.  </a:t>
            </a:r>
            <a:r>
              <a:rPr lang="en-US" altLang="en-US" sz="3200" dirty="0">
                <a:solidFill>
                  <a:schemeClr val="bg1"/>
                </a:solidFill>
              </a:rPr>
              <a:t>15</a:t>
            </a:r>
          </a:p>
          <a:p>
            <a:pPr marL="803275" lvl="1" indent="-230188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FFFF99"/>
                </a:solidFill>
              </a:rPr>
              <a:t>Lack knowledge to learn.  </a:t>
            </a:r>
            <a:r>
              <a:rPr lang="en-US" altLang="en-US" sz="3200" dirty="0">
                <a:solidFill>
                  <a:schemeClr val="bg1"/>
                </a:solidFill>
              </a:rPr>
              <a:t>1 T.2:4; Ep.3:4  (2 Tim.3:6-7)</a:t>
            </a:r>
          </a:p>
          <a:p>
            <a:pPr marL="803275" lvl="1" indent="-230188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FFFF99"/>
                </a:solidFill>
              </a:rPr>
              <a:t>Temptation too powerful.  </a:t>
            </a:r>
            <a:r>
              <a:rPr lang="en-US" altLang="en-US" sz="3200" dirty="0">
                <a:solidFill>
                  <a:schemeClr val="bg1"/>
                </a:solidFill>
              </a:rPr>
              <a:t>1 Co.10:13  </a:t>
            </a:r>
          </a:p>
        </p:txBody>
      </p:sp>
    </p:spTree>
    <p:extLst>
      <p:ext uri="{BB962C8B-B14F-4D97-AF65-F5344CB8AC3E}">
        <p14:creationId xmlns:p14="http://schemas.microsoft.com/office/powerpoint/2010/main" val="3775132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332509"/>
            <a:ext cx="8229600" cy="6144491"/>
          </a:xfrm>
        </p:spPr>
        <p:txBody>
          <a:bodyPr/>
          <a:lstStyle/>
          <a:p>
            <a:pPr marL="0" indent="0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altLang="en-US" dirty="0">
                <a:solidFill>
                  <a:srgbClr val="FFFF99"/>
                </a:solidFill>
              </a:rPr>
              <a:t>Yet, they </a:t>
            </a:r>
            <a:r>
              <a:rPr lang="en-US" altLang="en-US" u="sng" dirty="0">
                <a:solidFill>
                  <a:srgbClr val="CCFFFF"/>
                </a:solidFill>
              </a:rPr>
              <a:t>could</a:t>
            </a:r>
            <a:r>
              <a:rPr lang="en-US" altLang="en-US" dirty="0">
                <a:solidFill>
                  <a:srgbClr val="FFFF99"/>
                </a:solidFill>
              </a:rPr>
              <a:t> </a:t>
            </a:r>
            <a:r>
              <a:rPr lang="en-US" altLang="en-US" u="sng" dirty="0">
                <a:solidFill>
                  <a:srgbClr val="CCFFFF"/>
                </a:solidFill>
              </a:rPr>
              <a:t>not</a:t>
            </a:r>
            <a:r>
              <a:rPr lang="en-US" altLang="en-US" dirty="0">
                <a:solidFill>
                  <a:srgbClr val="CCFFFF"/>
                </a:solidFill>
              </a:rPr>
              <a:t> </a:t>
            </a:r>
            <a:r>
              <a:rPr lang="en-US" altLang="en-US" dirty="0">
                <a:solidFill>
                  <a:srgbClr val="FFFF99"/>
                </a:solidFill>
              </a:rPr>
              <a:t>learn truth.</a:t>
            </a:r>
          </a:p>
          <a:p>
            <a:pPr marL="0" indent="0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“Can” and “cannot” . . .</a:t>
            </a:r>
          </a:p>
          <a:p>
            <a:pPr lvl="1">
              <a:lnSpc>
                <a:spcPct val="90000"/>
              </a:lnSpc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rgbClr val="CCFFCC"/>
                </a:solidFill>
              </a:rPr>
              <a:t>Permission:  “I </a:t>
            </a:r>
            <a:r>
              <a:rPr lang="en-US" altLang="en-US" sz="3200" u="sng" dirty="0">
                <a:solidFill>
                  <a:srgbClr val="CCFFCC"/>
                </a:solidFill>
              </a:rPr>
              <a:t>cannot</a:t>
            </a:r>
            <a:r>
              <a:rPr lang="en-US" altLang="en-US" sz="3200" dirty="0">
                <a:solidFill>
                  <a:srgbClr val="CCFFCC"/>
                </a:solidFill>
              </a:rPr>
              <a:t> tell a lie.”    </a:t>
            </a:r>
            <a:br>
              <a:rPr lang="en-US" altLang="en-US" sz="3200" dirty="0">
                <a:solidFill>
                  <a:srgbClr val="CCFFCC"/>
                </a:solidFill>
              </a:rPr>
            </a:br>
            <a:r>
              <a:rPr lang="en-US" altLang="en-US" sz="3100" dirty="0">
                <a:solidFill>
                  <a:schemeClr val="bg1"/>
                </a:solidFill>
              </a:rPr>
              <a:t>1 Co.12:21.   Gn.39:9-10.   2 Th.2:10-12.</a:t>
            </a:r>
          </a:p>
          <a:p>
            <a:pPr lvl="1">
              <a:lnSpc>
                <a:spcPct val="90000"/>
              </a:lnSpc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rgbClr val="CCFFCC"/>
                </a:solidFill>
              </a:rPr>
              <a:t>Ability:</a:t>
            </a:r>
            <a:r>
              <a:rPr lang="en-US" altLang="en-US" sz="3200" dirty="0">
                <a:solidFill>
                  <a:schemeClr val="bg1"/>
                </a:solidFill>
              </a:rPr>
              <a:t>  </a:t>
            </a:r>
            <a:r>
              <a:rPr lang="en-US" altLang="en-US" sz="3200" dirty="0">
                <a:solidFill>
                  <a:srgbClr val="CCFFCC"/>
                </a:solidFill>
              </a:rPr>
              <a:t>“I </a:t>
            </a:r>
            <a:r>
              <a:rPr lang="en-US" altLang="en-US" sz="3200" u="sng" dirty="0">
                <a:solidFill>
                  <a:srgbClr val="CCFFCC"/>
                </a:solidFill>
              </a:rPr>
              <a:t>cannot</a:t>
            </a:r>
            <a:r>
              <a:rPr lang="en-US" altLang="en-US" sz="3200" dirty="0">
                <a:solidFill>
                  <a:srgbClr val="CCFFCC"/>
                </a:solidFill>
              </a:rPr>
              <a:t> fly like a bird.”    </a:t>
            </a:r>
            <a:br>
              <a:rPr lang="en-US" altLang="en-US" sz="3200" dirty="0">
                <a:solidFill>
                  <a:schemeClr val="bg1"/>
                </a:solidFill>
              </a:rPr>
            </a:br>
            <a:r>
              <a:rPr lang="en-US" altLang="en-US" sz="3100" dirty="0">
                <a:solidFill>
                  <a:schemeClr val="bg1"/>
                </a:solidFill>
              </a:rPr>
              <a:t>Jn.12:39-40, could not believe.   </a:t>
            </a:r>
          </a:p>
          <a:p>
            <a:pPr marL="457200" lvl="1" indent="0" defTabSz="738188">
              <a:lnSpc>
                <a:spcPct val="90000"/>
              </a:lnSpc>
              <a:spcAft>
                <a:spcPts val="9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	(Mk.6:5)    Jn.5:44</a:t>
            </a:r>
          </a:p>
          <a:p>
            <a:pPr marL="0" indent="0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altLang="en-US" dirty="0">
                <a:solidFill>
                  <a:srgbClr val="FFFF99"/>
                </a:solidFill>
              </a:rPr>
              <a:t>What prevents some from learning truth?</a:t>
            </a:r>
          </a:p>
        </p:txBody>
      </p:sp>
    </p:spTree>
    <p:extLst>
      <p:ext uri="{BB962C8B-B14F-4D97-AF65-F5344CB8AC3E}">
        <p14:creationId xmlns:p14="http://schemas.microsoft.com/office/powerpoint/2010/main" val="1886258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74BEF5-D1DD-41ED-8F2A-384516C2D6CF}"/>
              </a:ext>
            </a:extLst>
          </p:cNvPr>
          <p:cNvSpPr/>
          <p:nvPr/>
        </p:nvSpPr>
        <p:spPr>
          <a:xfrm>
            <a:off x="1990017" y="838200"/>
            <a:ext cx="5163967" cy="1030504"/>
          </a:xfrm>
          <a:prstGeom prst="rect">
            <a:avLst/>
          </a:prstGeom>
          <a:solidFill>
            <a:schemeClr val="tx1"/>
          </a:solidFill>
          <a:ln w="6350"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3600" u="sng" kern="0" dirty="0">
                <a:solidFill>
                  <a:srgbClr val="FFFF00"/>
                </a:solidFill>
              </a:rPr>
              <a:t>Wrong Stance</a:t>
            </a:r>
            <a:endParaRPr lang="en-US" sz="3600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3743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304800"/>
            <a:ext cx="8382000" cy="6248400"/>
          </a:xfrm>
        </p:spPr>
        <p:txBody>
          <a:bodyPr/>
          <a:lstStyle/>
          <a:p>
            <a:pPr marL="341313" indent="-341313">
              <a:spcAft>
                <a:spcPts val="400"/>
              </a:spcAft>
            </a:pPr>
            <a:r>
              <a:rPr lang="en-US" altLang="en-US" dirty="0">
                <a:solidFill>
                  <a:srgbClr val="FFFF99"/>
                </a:solidFill>
              </a:rPr>
              <a:t>John 7:17, </a:t>
            </a:r>
            <a:r>
              <a:rPr lang="en-US" altLang="en-US" dirty="0">
                <a:solidFill>
                  <a:schemeClr val="bg1"/>
                </a:solidFill>
              </a:rPr>
              <a:t>a promise: ‘you can IF…’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2FEFB00-8D99-4D10-9B81-550D8B535E06}"/>
              </a:ext>
            </a:extLst>
          </p:cNvPr>
          <p:cNvSpPr/>
          <p:nvPr/>
        </p:nvSpPr>
        <p:spPr>
          <a:xfrm>
            <a:off x="489528" y="1126836"/>
            <a:ext cx="4073236" cy="1219200"/>
          </a:xfrm>
          <a:prstGeom prst="rect">
            <a:avLst/>
          </a:prstGeom>
          <a:solidFill>
            <a:schemeClr val="tx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Jn.17:17, </a:t>
            </a:r>
            <a:r>
              <a:rPr lang="en-US" sz="3200" dirty="0">
                <a:solidFill>
                  <a:srgbClr val="CCFFFF"/>
                </a:solidFill>
              </a:rPr>
              <a:t>know…IF want to do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7E34E14-87FA-4F32-A35B-5B3CC00CD6F8}"/>
              </a:ext>
            </a:extLst>
          </p:cNvPr>
          <p:cNvSpPr/>
          <p:nvPr/>
        </p:nvSpPr>
        <p:spPr>
          <a:xfrm>
            <a:off x="4576628" y="1122224"/>
            <a:ext cx="4073236" cy="1219200"/>
          </a:xfrm>
          <a:prstGeom prst="rect">
            <a:avLst/>
          </a:prstGeom>
          <a:solidFill>
            <a:schemeClr val="tx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Jn.8:44, </a:t>
            </a:r>
            <a:r>
              <a:rPr lang="en-US" sz="3200" dirty="0">
                <a:solidFill>
                  <a:srgbClr val="CCFFCC"/>
                </a:solidFill>
              </a:rPr>
              <a:t>want to do will of devil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CF25698-D728-4729-8734-151BB09A1A9B}"/>
              </a:ext>
            </a:extLst>
          </p:cNvPr>
          <p:cNvSpPr/>
          <p:nvPr/>
        </p:nvSpPr>
        <p:spPr>
          <a:xfrm>
            <a:off x="484916" y="2526141"/>
            <a:ext cx="4073236" cy="1219200"/>
          </a:xfrm>
          <a:prstGeom prst="rect">
            <a:avLst/>
          </a:prstGeom>
          <a:solidFill>
            <a:schemeClr val="tx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Jn.8:31, </a:t>
            </a:r>
            <a:r>
              <a:rPr lang="en-US" sz="3200" dirty="0">
                <a:solidFill>
                  <a:srgbClr val="CCFFFF"/>
                </a:solidFill>
              </a:rPr>
              <a:t>must continue…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73CEF46-C9B7-4083-9FB2-C9BCD791F33D}"/>
              </a:ext>
            </a:extLst>
          </p:cNvPr>
          <p:cNvSpPr/>
          <p:nvPr/>
        </p:nvSpPr>
        <p:spPr>
          <a:xfrm>
            <a:off x="4581252" y="2526141"/>
            <a:ext cx="4073236" cy="1223824"/>
          </a:xfrm>
          <a:prstGeom prst="rect">
            <a:avLst/>
          </a:prstGeom>
          <a:solidFill>
            <a:schemeClr val="tx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Jn.9:27, </a:t>
            </a:r>
            <a:r>
              <a:rPr lang="en-US" sz="3200" dirty="0">
                <a:solidFill>
                  <a:srgbClr val="CCFFCC"/>
                </a:solidFill>
              </a:rPr>
              <a:t>listen for wrong reason</a:t>
            </a:r>
          </a:p>
        </p:txBody>
      </p:sp>
    </p:spTree>
    <p:extLst>
      <p:ext uri="{BB962C8B-B14F-4D97-AF65-F5344CB8AC3E}">
        <p14:creationId xmlns:p14="http://schemas.microsoft.com/office/powerpoint/2010/main" val="3253956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Real problem: some are…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46164" y="914400"/>
            <a:ext cx="8458200" cy="5334000"/>
          </a:xfrm>
        </p:spPr>
        <p:txBody>
          <a:bodyPr/>
          <a:lstStyle/>
          <a:p>
            <a:pPr marL="341313" indent="-341313">
              <a:spcAft>
                <a:spcPts val="600"/>
              </a:spcAft>
            </a:pPr>
            <a:r>
              <a:rPr lang="en-US" altLang="en-US" dirty="0">
                <a:solidFill>
                  <a:srgbClr val="FFFFCC"/>
                </a:solidFill>
              </a:rPr>
              <a:t>Unwilling to change,</a:t>
            </a:r>
            <a:r>
              <a:rPr lang="en-US" altLang="en-US" dirty="0">
                <a:solidFill>
                  <a:srgbClr val="CCFFFF"/>
                </a:solidFill>
              </a:rPr>
              <a:t> </a:t>
            </a:r>
            <a:r>
              <a:rPr lang="en-US" altLang="en-US" dirty="0">
                <a:solidFill>
                  <a:schemeClr val="bg1"/>
                </a:solidFill>
              </a:rPr>
              <a:t>Jn.3:19-20</a:t>
            </a:r>
          </a:p>
          <a:p>
            <a:pPr marL="341313" indent="-341313">
              <a:spcAft>
                <a:spcPts val="0"/>
              </a:spcAft>
            </a:pPr>
            <a:r>
              <a:rPr lang="en-US" altLang="en-US" sz="3100" dirty="0">
                <a:solidFill>
                  <a:srgbClr val="FFFFCC"/>
                </a:solidFill>
              </a:rPr>
              <a:t>Unwilling to count cost, </a:t>
            </a:r>
            <a:r>
              <a:rPr lang="en-US" altLang="en-US" sz="3100" dirty="0">
                <a:solidFill>
                  <a:schemeClr val="bg1"/>
                </a:solidFill>
              </a:rPr>
              <a:t>Jn.9:19-23</a:t>
            </a:r>
          </a:p>
          <a:p>
            <a:pPr marL="741363" lvl="1" indent="-341313">
              <a:spcAft>
                <a:spcPts val="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Three questions:</a:t>
            </a:r>
          </a:p>
          <a:p>
            <a:pPr marL="800100" lvl="2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US" dirty="0">
                <a:solidFill>
                  <a:srgbClr val="66CCFF"/>
                </a:solidFill>
              </a:rPr>
              <a:t>1. </a:t>
            </a:r>
            <a:r>
              <a:rPr lang="en-US" altLang="en-US" sz="3200" dirty="0">
                <a:solidFill>
                  <a:srgbClr val="FFCC99"/>
                </a:solidFill>
              </a:rPr>
              <a:t>Your son?</a:t>
            </a:r>
          </a:p>
          <a:p>
            <a:pPr marL="800100" lvl="2" indent="0">
              <a:spcAft>
                <a:spcPts val="0"/>
              </a:spcAft>
              <a:buNone/>
            </a:pPr>
            <a:r>
              <a:rPr lang="en-US" altLang="en-US" dirty="0">
                <a:solidFill>
                  <a:srgbClr val="66CCFF"/>
                </a:solidFill>
              </a:rPr>
              <a:t>2. </a:t>
            </a:r>
            <a:r>
              <a:rPr lang="en-US" altLang="en-US" sz="3200" dirty="0">
                <a:solidFill>
                  <a:srgbClr val="FFCC99"/>
                </a:solidFill>
              </a:rPr>
              <a:t>Born blind?</a:t>
            </a:r>
          </a:p>
          <a:p>
            <a:pPr marL="800100" lvl="2" indent="0">
              <a:spcAft>
                <a:spcPts val="600"/>
              </a:spcAft>
              <a:buNone/>
            </a:pPr>
            <a:r>
              <a:rPr lang="en-US" altLang="en-US" dirty="0">
                <a:solidFill>
                  <a:srgbClr val="66CCFF"/>
                </a:solidFill>
              </a:rPr>
              <a:t>3. </a:t>
            </a:r>
            <a:r>
              <a:rPr lang="en-US" altLang="en-US" sz="3200" dirty="0">
                <a:solidFill>
                  <a:srgbClr val="FFCC99"/>
                </a:solidFill>
              </a:rPr>
              <a:t>How see?</a:t>
            </a:r>
          </a:p>
          <a:p>
            <a:pPr marL="741363" lvl="1" indent="-341313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Fear overrides no.3  </a:t>
            </a:r>
          </a:p>
          <a:p>
            <a:pPr marL="741363" lvl="1" indent="-341313">
              <a:spcAft>
                <a:spcPts val="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Answers to </a:t>
            </a:r>
            <a:r>
              <a:rPr lang="en-US" altLang="en-US" sz="2600" dirty="0">
                <a:solidFill>
                  <a:srgbClr val="66CCFF"/>
                </a:solidFill>
              </a:rPr>
              <a:t>1.</a:t>
            </a:r>
            <a:r>
              <a:rPr lang="en-US" altLang="en-US" sz="3200" dirty="0">
                <a:solidFill>
                  <a:schemeClr val="bg1"/>
                </a:solidFill>
              </a:rPr>
              <a:t> and </a:t>
            </a:r>
            <a:r>
              <a:rPr lang="en-US" altLang="en-US" sz="2600" dirty="0">
                <a:solidFill>
                  <a:srgbClr val="66CCFF"/>
                </a:solidFill>
              </a:rPr>
              <a:t>2.</a:t>
            </a:r>
            <a:r>
              <a:rPr lang="en-US" altLang="en-US" sz="3200" dirty="0">
                <a:solidFill>
                  <a:schemeClr val="bg1"/>
                </a:solidFill>
              </a:rPr>
              <a:t> sink Jewish claim</a:t>
            </a:r>
          </a:p>
        </p:txBody>
      </p:sp>
    </p:spTree>
    <p:extLst>
      <p:ext uri="{BB962C8B-B14F-4D97-AF65-F5344CB8AC3E}">
        <p14:creationId xmlns:p14="http://schemas.microsoft.com/office/powerpoint/2010/main" val="450090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</TotalTime>
  <Words>715</Words>
  <Application>Microsoft Office PowerPoint</Application>
  <PresentationFormat>On-screen Show (4:3)</PresentationFormat>
  <Paragraphs>92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Courier New</vt:lpstr>
      <vt:lpstr>Times New Roman</vt:lpstr>
      <vt:lpstr>Wingdings</vt:lpstr>
      <vt:lpstr>1_Default Design</vt:lpstr>
      <vt:lpstr>PowerPoint Presentation</vt:lpstr>
      <vt:lpstr>Women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Real problem: some are…</vt:lpstr>
      <vt:lpstr>PowerPoint Presentation</vt:lpstr>
      <vt:lpstr>Writings of men</vt:lpstr>
      <vt:lpstr>Writings of men Seminaries </vt:lpstr>
      <vt:lpstr>Writings of men Seminaries Our own light </vt:lpstr>
      <vt:lpstr>PowerPoint Presentation</vt:lpstr>
      <vt:lpstr>Bible technicalities</vt:lpstr>
      <vt:lpstr>Bible technicalities Bible prophecies</vt:lpstr>
      <vt:lpstr>Bible technicalities Bible prophecies Secular subjects</vt:lpstr>
      <vt:lpstr>Conclusion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23</cp:revision>
  <dcterms:created xsi:type="dcterms:W3CDTF">2006-09-08T19:51:33Z</dcterms:created>
  <dcterms:modified xsi:type="dcterms:W3CDTF">2021-01-25T01:00:56Z</dcterms:modified>
</cp:coreProperties>
</file>