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5" r:id="rId2"/>
    <p:sldId id="541" r:id="rId3"/>
    <p:sldId id="557" r:id="rId4"/>
    <p:sldId id="569" r:id="rId5"/>
    <p:sldId id="558" r:id="rId6"/>
    <p:sldId id="366" r:id="rId7"/>
    <p:sldId id="542" r:id="rId8"/>
    <p:sldId id="559" r:id="rId9"/>
    <p:sldId id="560" r:id="rId10"/>
    <p:sldId id="561" r:id="rId11"/>
    <p:sldId id="562" r:id="rId12"/>
    <p:sldId id="570" r:id="rId13"/>
    <p:sldId id="563" r:id="rId14"/>
    <p:sldId id="564" r:id="rId15"/>
    <p:sldId id="543" r:id="rId16"/>
    <p:sldId id="566" r:id="rId17"/>
    <p:sldId id="567" r:id="rId18"/>
    <p:sldId id="56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CCFFFF"/>
    <a:srgbClr val="99FF33"/>
    <a:srgbClr val="FFFF00"/>
    <a:srgbClr val="C0C0C0"/>
    <a:srgbClr val="FF9900"/>
    <a:srgbClr val="FF9933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86" d="100"/>
          <a:sy n="86" d="100"/>
        </p:scale>
        <p:origin x="82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6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7501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6118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274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57136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27827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9906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925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216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288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509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4253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736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68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0494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Dt6.5&amp;off=5&amp;ctx=e+Lord+is+one!+5%C2%A0h%EF%BB%BF%E2%80%A2~You+shall+love+%E2%80%A2the+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29995" y="1600200"/>
            <a:ext cx="5888182" cy="14478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The Good Samaritan</a:t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(Lk.10:25-37)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33: </a:t>
            </a:r>
            <a:r>
              <a:rPr lang="en-US" altLang="en-US" sz="3600" dirty="0">
                <a:solidFill>
                  <a:srgbClr val="CCFFCC"/>
                </a:solidFill>
              </a:rPr>
              <a:t>Samaritan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236" y="685800"/>
            <a:ext cx="8382000" cy="58674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Origin: </a:t>
            </a:r>
            <a:r>
              <a:rPr lang="en-US" altLang="en-US" dirty="0">
                <a:solidFill>
                  <a:schemeClr val="bg1"/>
                </a:solidFill>
              </a:rPr>
              <a:t>2 K.17:24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Gentiles intermarried with Israelites in Samaria; half-breeds (Hebrews + Gentiles)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2 K.17:25-29: God + idolatry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00"/>
                </a:solidFill>
              </a:rPr>
              <a:t>Opportunists . . . Outsiders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Ezr.4:10, </a:t>
            </a:r>
            <a:r>
              <a:rPr lang="en-US" altLang="en-US" sz="3200" dirty="0" err="1">
                <a:solidFill>
                  <a:schemeClr val="bg1"/>
                </a:solidFill>
              </a:rPr>
              <a:t>Osnapper</a:t>
            </a:r>
            <a:r>
              <a:rPr lang="en-US" altLang="en-US" sz="3200" dirty="0">
                <a:solidFill>
                  <a:schemeClr val="bg1"/>
                </a:solidFill>
              </a:rPr>
              <a:t> sent Assyrian colonists to Samaria; “Samaritans” –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Lk.9:…53   [17:16-18]   Jn.4:4-9   /   8:48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“Compassion” </a:t>
            </a:r>
            <a:r>
              <a:rPr lang="en-US" altLang="en-US" dirty="0">
                <a:solidFill>
                  <a:schemeClr val="bg1"/>
                </a:solidFill>
              </a:rPr>
              <a:t>– 7:13.   Gn.43:26-30</a:t>
            </a:r>
            <a:r>
              <a:rPr lang="en-US" altLang="en-US" dirty="0">
                <a:solidFill>
                  <a:srgbClr val="FFFF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578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34: </a:t>
            </a:r>
            <a:r>
              <a:rPr lang="en-US" altLang="en-US" sz="3600" dirty="0">
                <a:solidFill>
                  <a:srgbClr val="CCFFCC"/>
                </a:solidFill>
              </a:rPr>
              <a:t>first aid on road, care at inn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236" y="697345"/>
            <a:ext cx="8382000" cy="6008255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Spent time / money on total stranger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Oil, </a:t>
            </a:r>
            <a:r>
              <a:rPr lang="en-US" altLang="en-US" dirty="0">
                <a:solidFill>
                  <a:schemeClr val="bg1"/>
                </a:solidFill>
              </a:rPr>
              <a:t>Is.1:6. . . . </a:t>
            </a:r>
            <a:r>
              <a:rPr lang="en-US" altLang="en-US" dirty="0">
                <a:solidFill>
                  <a:srgbClr val="FFFFCC"/>
                </a:solidFill>
              </a:rPr>
              <a:t>Fermented wine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35:</a:t>
            </a:r>
            <a:r>
              <a:rPr lang="en-US" altLang="en-US" sz="3600" dirty="0">
                <a:solidFill>
                  <a:srgbClr val="FFFFCC"/>
                </a:solidFill>
              </a:rPr>
              <a:t> </a:t>
            </a:r>
            <a:r>
              <a:rPr lang="en-US" altLang="en-US" sz="3600" dirty="0">
                <a:solidFill>
                  <a:srgbClr val="CCFFCC"/>
                </a:solidFill>
              </a:rPr>
              <a:t>Two denarii: two days wages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“</a:t>
            </a:r>
            <a:r>
              <a:rPr lang="en-US" alt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en-US" dirty="0">
                <a:solidFill>
                  <a:srgbClr val="FFFFCC"/>
                </a:solidFill>
              </a:rPr>
              <a:t>” is emphatic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Does not abandon him at inn</a:t>
            </a:r>
          </a:p>
        </p:txBody>
      </p:sp>
    </p:spTree>
    <p:extLst>
      <p:ext uri="{BB962C8B-B14F-4D97-AF65-F5344CB8AC3E}">
        <p14:creationId xmlns:p14="http://schemas.microsoft.com/office/powerpoint/2010/main" val="383893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36: </a:t>
            </a:r>
            <a:r>
              <a:rPr lang="en-US" altLang="en-US" sz="3600" dirty="0">
                <a:solidFill>
                  <a:srgbClr val="CCFFCC"/>
                </a:solidFill>
              </a:rPr>
              <a:t>the question: who was “neighbor”?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236" y="838200"/>
            <a:ext cx="8382000" cy="5791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NOT:</a:t>
            </a:r>
            <a:r>
              <a:rPr lang="en-US" altLang="en-US" dirty="0">
                <a:solidFill>
                  <a:srgbClr val="FFFFCC"/>
                </a:solidFill>
              </a:rPr>
              <a:t>  who is my neighbor?  </a:t>
            </a:r>
            <a:r>
              <a:rPr lang="en-US" altLang="en-US" dirty="0">
                <a:solidFill>
                  <a:schemeClr val="bg1"/>
                </a:solidFill>
              </a:rPr>
              <a:t>(29)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BUT:</a:t>
            </a:r>
            <a:r>
              <a:rPr lang="en-US" altLang="en-US" sz="3200" dirty="0">
                <a:solidFill>
                  <a:srgbClr val="FFFFCC"/>
                </a:solidFill>
              </a:rPr>
              <a:t>  am </a:t>
            </a:r>
            <a:r>
              <a:rPr lang="en-US" altLang="en-US" sz="30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en-US" sz="3200" dirty="0">
                <a:solidFill>
                  <a:srgbClr val="FFFFCC"/>
                </a:solidFill>
              </a:rPr>
              <a:t> a neighbor?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37: </a:t>
            </a:r>
            <a:r>
              <a:rPr lang="en-US" altLang="en-US" sz="3600" dirty="0">
                <a:solidFill>
                  <a:srgbClr val="CCFFCC"/>
                </a:solidFill>
              </a:rPr>
              <a:t>he would not say “Samaritan”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“Go and do likewise”</a:t>
            </a:r>
            <a:br>
              <a:rPr lang="en-US" altLang="en-US" dirty="0">
                <a:solidFill>
                  <a:srgbClr val="FFFFCC"/>
                </a:solidFill>
              </a:rPr>
            </a:b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9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4863" y="838200"/>
            <a:ext cx="3888758" cy="533400"/>
          </a:xfr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Parable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04F4D8A-FFD9-4FF9-B938-539312DCA472}"/>
              </a:ext>
            </a:extLst>
          </p:cNvPr>
          <p:cNvSpPr txBox="1">
            <a:spLocks/>
          </p:cNvSpPr>
          <p:nvPr/>
        </p:nvSpPr>
        <p:spPr bwMode="auto">
          <a:xfrm>
            <a:off x="1446908" y="1524000"/>
            <a:ext cx="6262884" cy="1066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00B0F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Purpose</a:t>
            </a: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(He recommends a Samaritan)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82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1. </a:t>
            </a:r>
            <a:r>
              <a:rPr lang="en-US" altLang="en-US" sz="3600" dirty="0">
                <a:solidFill>
                  <a:srgbClr val="CCFFFF"/>
                </a:solidFill>
              </a:rPr>
              <a:t>People have not changed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altLang="en-US" sz="2400" dirty="0">
                <a:solidFill>
                  <a:srgbClr val="CCFFFF"/>
                </a:solidFill>
              </a:rPr>
              <a:t> </a:t>
            </a:r>
            <a:r>
              <a:rPr lang="en-US" altLang="en-US" dirty="0">
                <a:solidFill>
                  <a:srgbClr val="FFFFCC"/>
                </a:solidFill>
              </a:rPr>
              <a:t>Robbers:  </a:t>
            </a:r>
            <a:r>
              <a:rPr lang="en-US" altLang="en-US" dirty="0">
                <a:solidFill>
                  <a:schemeClr val="bg1"/>
                </a:solidFill>
              </a:rPr>
              <a:t>might makes righ</a:t>
            </a:r>
            <a:r>
              <a:rPr lang="en-US" altLang="en-US" sz="2400" dirty="0">
                <a:solidFill>
                  <a:schemeClr val="bg1"/>
                </a:solidFill>
              </a:rPr>
              <a:t>t</a:t>
            </a:r>
            <a:endParaRPr lang="en-US" altLang="en-US" sz="2400" dirty="0">
              <a:solidFill>
                <a:srgbClr val="CCFFFF"/>
              </a:solidFill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CCFFFF"/>
                </a:solidFill>
              </a:rPr>
              <a:t> </a:t>
            </a:r>
            <a:r>
              <a:rPr lang="en-US" sz="3200" dirty="0">
                <a:solidFill>
                  <a:srgbClr val="FFFFCC"/>
                </a:solidFill>
              </a:rPr>
              <a:t>Priest / Levite:  </a:t>
            </a:r>
            <a:r>
              <a:rPr lang="en-US" sz="3200" dirty="0">
                <a:solidFill>
                  <a:schemeClr val="bg1"/>
                </a:solidFill>
              </a:rPr>
              <a:t>mind your own business; don’t get involved</a:t>
            </a:r>
            <a:endParaRPr lang="en-US" sz="2400" dirty="0">
              <a:solidFill>
                <a:srgbClr val="CCFFFF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CCFFFF"/>
                </a:solidFill>
              </a:rPr>
              <a:t> </a:t>
            </a:r>
            <a:r>
              <a:rPr lang="en-US" sz="3200" dirty="0">
                <a:solidFill>
                  <a:srgbClr val="FFFFCC"/>
                </a:solidFill>
              </a:rPr>
              <a:t>Samaritan:  </a:t>
            </a:r>
            <a:r>
              <a:rPr lang="en-US" sz="3200" dirty="0">
                <a:solidFill>
                  <a:schemeClr val="bg1"/>
                </a:solidFill>
              </a:rPr>
              <a:t>Mt.7:12</a:t>
            </a:r>
          </a:p>
        </p:txBody>
      </p:sp>
    </p:spTree>
    <p:extLst>
      <p:ext uri="{BB962C8B-B14F-4D97-AF65-F5344CB8AC3E}">
        <p14:creationId xmlns:p14="http://schemas.microsoft.com/office/powerpoint/2010/main" val="212942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2. </a:t>
            </a:r>
            <a:r>
              <a:rPr lang="en-US" altLang="en-US" sz="3600" dirty="0">
                <a:solidFill>
                  <a:srgbClr val="CCFFFF"/>
                </a:solidFill>
              </a:rPr>
              <a:t>It is possible to be religious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but out of practice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Ja.1:27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FFFFCC"/>
                </a:solidFill>
              </a:rPr>
              <a:t>Some hear without doing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Lk.19:10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A3EB390-6210-4BD6-A56E-50A544182D90}"/>
              </a:ext>
            </a:extLst>
          </p:cNvPr>
          <p:cNvSpPr/>
          <p:nvPr/>
        </p:nvSpPr>
        <p:spPr>
          <a:xfrm>
            <a:off x="4038600" y="2895600"/>
            <a:ext cx="4343400" cy="1524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If the greatest </a:t>
            </a:r>
            <a:r>
              <a:rPr lang="en-US" sz="3200" u="sng" dirty="0">
                <a:solidFill>
                  <a:srgbClr val="CCFFCC"/>
                </a:solidFill>
              </a:rPr>
              <a:t>need</a:t>
            </a:r>
            <a:r>
              <a:rPr lang="en-US" sz="3200" dirty="0"/>
              <a:t> is spiritual, the greatest </a:t>
            </a:r>
            <a:r>
              <a:rPr lang="en-US" sz="3200" u="sng" dirty="0">
                <a:solidFill>
                  <a:srgbClr val="CCFFCC"/>
                </a:solidFill>
              </a:rPr>
              <a:t>neglect</a:t>
            </a:r>
            <a:r>
              <a:rPr lang="en-US" sz="3200" dirty="0"/>
              <a:t> is spiritual</a:t>
            </a:r>
          </a:p>
        </p:txBody>
      </p:sp>
    </p:spTree>
    <p:extLst>
      <p:ext uri="{BB962C8B-B14F-4D97-AF65-F5344CB8AC3E}">
        <p14:creationId xmlns:p14="http://schemas.microsoft.com/office/powerpoint/2010/main" val="345816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3. </a:t>
            </a:r>
            <a:r>
              <a:rPr lang="en-US" altLang="en-US" sz="3600" dirty="0">
                <a:solidFill>
                  <a:srgbClr val="CCFFFF"/>
                </a:solidFill>
              </a:rPr>
              <a:t>Be more concerned about being a neighbor than having one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27, 29, 36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Some justify apostasy because of neglect.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Ro.15:2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40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4. </a:t>
            </a:r>
            <a:r>
              <a:rPr lang="en-US" altLang="en-US" sz="3600" dirty="0">
                <a:solidFill>
                  <a:srgbClr val="CCFFFF"/>
                </a:solidFill>
              </a:rPr>
              <a:t>Avoid the characteristics of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priest and Levite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Excuses –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2400" dirty="0">
                <a:solidFill>
                  <a:srgbClr val="CCFFCC"/>
                </a:solidFill>
              </a:rPr>
              <a:t> 1. </a:t>
            </a:r>
            <a:r>
              <a:rPr lang="en-US" altLang="en-US" dirty="0">
                <a:solidFill>
                  <a:srgbClr val="FFFFCC"/>
                </a:solidFill>
              </a:rPr>
              <a:t>“I’m no preacher; I don’t know enough…”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2400" dirty="0">
                <a:solidFill>
                  <a:srgbClr val="CCFFCC"/>
                </a:solidFill>
              </a:rPr>
              <a:t> 2. </a:t>
            </a:r>
            <a:r>
              <a:rPr lang="en-US" altLang="en-US" dirty="0">
                <a:solidFill>
                  <a:srgbClr val="FFFFCC"/>
                </a:solidFill>
              </a:rPr>
              <a:t>“They may get angry”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sz="2400" dirty="0">
                <a:solidFill>
                  <a:srgbClr val="CCFFCC"/>
                </a:solidFill>
              </a:rPr>
              <a:t> 3. </a:t>
            </a:r>
            <a:r>
              <a:rPr lang="en-US" altLang="en-US" dirty="0">
                <a:solidFill>
                  <a:srgbClr val="FFFFCC"/>
                </a:solidFill>
              </a:rPr>
              <a:t>“They probably won’t change anyway”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04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2446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5. </a:t>
            </a:r>
            <a:r>
              <a:rPr lang="en-US" altLang="en-US" sz="3600" dirty="0">
                <a:solidFill>
                  <a:srgbClr val="CCFFFF"/>
                </a:solidFill>
              </a:rPr>
              <a:t>Imitate the Samaritan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dirty="0">
                <a:solidFill>
                  <a:schemeClr val="bg1"/>
                </a:solidFill>
              </a:rPr>
              <a:t>Sympathetic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dirty="0">
                <a:solidFill>
                  <a:schemeClr val="bg1"/>
                </a:solidFill>
              </a:rPr>
              <a:t>Courageous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3. </a:t>
            </a:r>
            <a:r>
              <a:rPr lang="en-US" altLang="en-US" dirty="0">
                <a:solidFill>
                  <a:schemeClr val="bg1"/>
                </a:solidFill>
              </a:rPr>
              <a:t>Merciful.   Ac.16:9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4. </a:t>
            </a:r>
            <a:r>
              <a:rPr lang="en-US" altLang="en-US" dirty="0">
                <a:solidFill>
                  <a:schemeClr val="bg1"/>
                </a:solidFill>
              </a:rPr>
              <a:t>Unselfish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5. </a:t>
            </a:r>
            <a:r>
              <a:rPr lang="en-US" altLang="en-US" dirty="0">
                <a:solidFill>
                  <a:schemeClr val="bg1"/>
                </a:solidFill>
              </a:rPr>
              <a:t>Went 2</a:t>
            </a:r>
            <a:r>
              <a:rPr lang="en-US" altLang="en-US" baseline="30000" dirty="0">
                <a:solidFill>
                  <a:schemeClr val="bg1"/>
                </a:solidFill>
              </a:rPr>
              <a:t>nd</a:t>
            </a:r>
            <a:r>
              <a:rPr lang="en-US" altLang="en-US" dirty="0">
                <a:solidFill>
                  <a:schemeClr val="bg1"/>
                </a:solidFill>
              </a:rPr>
              <a:t> mile.   Mt.5:41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369075-9906-4734-AADA-DDC2C52D1525}"/>
              </a:ext>
            </a:extLst>
          </p:cNvPr>
          <p:cNvSpPr/>
          <p:nvPr/>
        </p:nvSpPr>
        <p:spPr>
          <a:xfrm>
            <a:off x="1823991" y="4267200"/>
            <a:ext cx="5496018" cy="1039091"/>
          </a:xfrm>
          <a:prstGeom prst="rect">
            <a:avLst/>
          </a:prstGeom>
          <a:solidFill>
            <a:schemeClr val="tx1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CC"/>
                </a:solidFill>
              </a:rPr>
              <a:t>Lawyer debates doctrine,</a:t>
            </a:r>
            <a:br>
              <a:rPr lang="en-US" sz="3200" dirty="0">
                <a:solidFill>
                  <a:srgbClr val="CCFFCC"/>
                </a:solidFill>
              </a:rPr>
            </a:br>
            <a:r>
              <a:rPr lang="en-US" sz="3200" dirty="0">
                <a:solidFill>
                  <a:srgbClr val="CCFFCC"/>
                </a:solidFill>
              </a:rPr>
              <a:t>but does not do duty.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B2C996-837D-4A3F-96D6-E0B6824283BE}"/>
              </a:ext>
            </a:extLst>
          </p:cNvPr>
          <p:cNvSpPr/>
          <p:nvPr/>
        </p:nvSpPr>
        <p:spPr>
          <a:xfrm>
            <a:off x="1828800" y="5456380"/>
            <a:ext cx="5496018" cy="1039091"/>
          </a:xfrm>
          <a:prstGeom prst="rect">
            <a:avLst/>
          </a:prstGeom>
          <a:solidFill>
            <a:schemeClr val="tx1"/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CC"/>
                </a:solidFill>
              </a:rPr>
              <a:t>“It is not place but love</a:t>
            </a:r>
            <a:br>
              <a:rPr lang="en-US" sz="3200" dirty="0">
                <a:solidFill>
                  <a:srgbClr val="CCFFCC"/>
                </a:solidFill>
              </a:rPr>
            </a:br>
            <a:r>
              <a:rPr lang="en-US" sz="3200" dirty="0">
                <a:solidFill>
                  <a:srgbClr val="CCFFCC"/>
                </a:solidFill>
              </a:rPr>
              <a:t>that makes a neighbor.”</a:t>
            </a:r>
          </a:p>
        </p:txBody>
      </p:sp>
    </p:spTree>
    <p:extLst>
      <p:ext uri="{BB962C8B-B14F-4D97-AF65-F5344CB8AC3E}">
        <p14:creationId xmlns:p14="http://schemas.microsoft.com/office/powerpoint/2010/main" val="174119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80473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Background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21:</a:t>
            </a:r>
            <a:r>
              <a:rPr lang="en-US" altLang="en-US" dirty="0">
                <a:solidFill>
                  <a:srgbClr val="FFFFCC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wise don’t get it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25-29</a:t>
            </a:r>
            <a:r>
              <a:rPr lang="en-US" altLang="en-US" dirty="0">
                <a:solidFill>
                  <a:srgbClr val="FFFFCC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illustrates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25: </a:t>
            </a:r>
            <a:r>
              <a:rPr lang="en-US" altLang="en-US" dirty="0">
                <a:solidFill>
                  <a:schemeClr val="bg1"/>
                </a:solidFill>
              </a:rPr>
              <a:t>lawyer … teacher of Mosaic Law 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dirty="0">
                <a:solidFill>
                  <a:srgbClr val="CCFFCC"/>
                </a:solidFill>
              </a:rPr>
              <a:t>Tested Him:</a:t>
            </a:r>
            <a:r>
              <a:rPr lang="en-US" altLang="en-US" dirty="0">
                <a:solidFill>
                  <a:schemeClr val="bg1"/>
                </a:solidFill>
              </a:rPr>
              <a:t>  test, try, tempt… 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dirty="0">
                <a:solidFill>
                  <a:srgbClr val="CCFFCC"/>
                </a:solidFill>
              </a:rPr>
              <a:t>Teacher:</a:t>
            </a:r>
            <a:r>
              <a:rPr lang="en-US" altLang="en-US" dirty="0">
                <a:solidFill>
                  <a:schemeClr val="bg1"/>
                </a:solidFill>
              </a:rPr>
              <a:t>  word of honor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dirty="0">
                <a:solidFill>
                  <a:srgbClr val="CCFFCC"/>
                </a:solidFill>
              </a:rPr>
              <a:t>Inherit: </a:t>
            </a:r>
            <a:r>
              <a:rPr lang="en-US" altLang="en-US" dirty="0">
                <a:solidFill>
                  <a:schemeClr val="bg1"/>
                </a:solidFill>
              </a:rPr>
              <a:t> Mt</a:t>
            </a:r>
            <a:r>
              <a:rPr lang="en-US" altLang="en-US" dirty="0">
                <a:solidFill>
                  <a:srgbClr val="CCFFCC"/>
                </a:solidFill>
              </a:rPr>
              <a:t>.</a:t>
            </a:r>
            <a:r>
              <a:rPr lang="en-US" altLang="en-US" dirty="0">
                <a:solidFill>
                  <a:schemeClr val="bg1"/>
                </a:solidFill>
              </a:rPr>
              <a:t>25:34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CC"/>
                </a:solidFill>
              </a:rPr>
              <a:t>  </a:t>
            </a:r>
            <a:r>
              <a:rPr lang="en-US" altLang="en-US" sz="2400" dirty="0">
                <a:solidFill>
                  <a:srgbClr val="CCFFCC"/>
                </a:solidFill>
              </a:rPr>
              <a:t>4. </a:t>
            </a:r>
            <a:r>
              <a:rPr lang="en-US" altLang="en-US" dirty="0">
                <a:solidFill>
                  <a:srgbClr val="CCFFCC"/>
                </a:solidFill>
              </a:rPr>
              <a:t>Eternal life:  </a:t>
            </a:r>
            <a:r>
              <a:rPr lang="en-US" altLang="en-US" dirty="0">
                <a:solidFill>
                  <a:schemeClr val="bg1"/>
                </a:solidFill>
              </a:rPr>
              <a:t>admirable.   18:18, 22</a:t>
            </a:r>
          </a:p>
        </p:txBody>
      </p:sp>
    </p:spTree>
    <p:extLst>
      <p:ext uri="{BB962C8B-B14F-4D97-AF65-F5344CB8AC3E}">
        <p14:creationId xmlns:p14="http://schemas.microsoft.com/office/powerpoint/2010/main" val="38933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Background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26: </a:t>
            </a:r>
            <a:r>
              <a:rPr lang="en-US" altLang="en-US" dirty="0">
                <a:solidFill>
                  <a:schemeClr val="bg1"/>
                </a:solidFill>
              </a:rPr>
              <a:t>Jesus lets him answer his own question</a:t>
            </a:r>
          </a:p>
          <a:p>
            <a:pPr marL="396875" indent="-396875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27:</a:t>
            </a:r>
            <a:r>
              <a:rPr lang="en-US" altLang="en-US" dirty="0">
                <a:solidFill>
                  <a:schemeClr val="bg1"/>
                </a:solidFill>
              </a:rPr>
              <a:t> correctly cites Dt.6:5 / Lv.19:18 – essence of true religion . . . 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  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sz="2400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altLang="en-US" sz="2400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0B86A84-4BF3-4834-BFAB-D1F29F6A4ED0}"/>
              </a:ext>
            </a:extLst>
          </p:cNvPr>
          <p:cNvSpPr/>
          <p:nvPr/>
        </p:nvSpPr>
        <p:spPr>
          <a:xfrm>
            <a:off x="990600" y="2743200"/>
            <a:ext cx="7162800" cy="1371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CCFFCC"/>
                </a:solidFill>
              </a:rPr>
              <a:t>You shall love the Lord your God with all your heart, with all your soul, and with all your strength </a:t>
            </a:r>
            <a:r>
              <a:rPr lang="en-US" sz="2400" dirty="0"/>
              <a:t>– Dt.6:5</a:t>
            </a:r>
            <a:r>
              <a:rPr lang="en-US" dirty="0"/>
              <a:t> </a:t>
            </a:r>
            <a:endParaRPr lang="en-US" b="0" i="0" u="none" strike="noStrike" baseline="0" dirty="0">
              <a:solidFill>
                <a:srgbClr val="0000FF"/>
              </a:solidFill>
              <a:hlinkClick r:id="rId3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5EC61D-D598-44A4-A284-7A3DDEC2DAF7}"/>
              </a:ext>
            </a:extLst>
          </p:cNvPr>
          <p:cNvSpPr/>
          <p:nvPr/>
        </p:nvSpPr>
        <p:spPr>
          <a:xfrm>
            <a:off x="990600" y="4267200"/>
            <a:ext cx="7162800" cy="19050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CCFFCC"/>
                </a:solidFill>
              </a:rPr>
              <a:t>You shall not take vengeance, nor bear any grudge against the children of your people, but you shall love your neighbor as yourself: I </a:t>
            </a:r>
            <a:r>
              <a:rPr lang="en-US" sz="3000" i="1" dirty="0">
                <a:solidFill>
                  <a:srgbClr val="CCFFCC"/>
                </a:solidFill>
              </a:rPr>
              <a:t>am the Lord </a:t>
            </a:r>
            <a:r>
              <a:rPr lang="en-US" sz="2400" dirty="0"/>
              <a:t>– Lv.19:18</a:t>
            </a:r>
            <a:endParaRPr lang="en-US" b="0" i="0" u="none" strike="noStrike" baseline="0" dirty="0">
              <a:solidFill>
                <a:srgbClr val="0000FF"/>
              </a:solidFill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75117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Background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26: </a:t>
            </a:r>
            <a:r>
              <a:rPr lang="en-US" altLang="en-US" dirty="0">
                <a:solidFill>
                  <a:schemeClr val="bg1"/>
                </a:solidFill>
              </a:rPr>
              <a:t>Jesus lets him answer his own question</a:t>
            </a:r>
          </a:p>
          <a:p>
            <a:pPr marL="396875" indent="-396875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27:</a:t>
            </a:r>
            <a:r>
              <a:rPr lang="en-US" altLang="en-US" dirty="0">
                <a:solidFill>
                  <a:schemeClr val="bg1"/>
                </a:solidFill>
              </a:rPr>
              <a:t> correctly cites Dt.6:5 / Lv.19:18 – essence of true religion. </a:t>
            </a:r>
          </a:p>
          <a:p>
            <a:pPr marL="0" indent="0" defTabSz="396875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	</a:t>
            </a:r>
            <a:r>
              <a:rPr lang="en-US" altLang="en-US" dirty="0">
                <a:solidFill>
                  <a:schemeClr val="bg1"/>
                </a:solidFill>
              </a:rPr>
              <a:t>LOVE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   1)</a:t>
            </a:r>
            <a:r>
              <a:rPr lang="en-US" altLang="en-US" dirty="0">
                <a:solidFill>
                  <a:schemeClr val="bg1"/>
                </a:solidFill>
              </a:rPr>
              <a:t> God with all heart  </a:t>
            </a:r>
            <a:r>
              <a:rPr lang="en-US" altLang="en-US" sz="3000" dirty="0">
                <a:solidFill>
                  <a:srgbClr val="FFFFCC"/>
                </a:solidFill>
              </a:rPr>
              <a:t>(phylacteries)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   2) </a:t>
            </a:r>
            <a:r>
              <a:rPr lang="en-US" altLang="en-US" dirty="0">
                <a:solidFill>
                  <a:schemeClr val="bg1"/>
                </a:solidFill>
              </a:rPr>
              <a:t>neighbor as self (= Mt.7:12)</a:t>
            </a:r>
          </a:p>
        </p:txBody>
      </p:sp>
    </p:spTree>
    <p:extLst>
      <p:ext uri="{BB962C8B-B14F-4D97-AF65-F5344CB8AC3E}">
        <p14:creationId xmlns:p14="http://schemas.microsoft.com/office/powerpoint/2010/main" val="224412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Background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684213" indent="-684213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28: </a:t>
            </a:r>
            <a:r>
              <a:rPr lang="en-US" altLang="en-US" dirty="0">
                <a:solidFill>
                  <a:schemeClr val="bg1"/>
                </a:solidFill>
              </a:rPr>
              <a:t>Jesus commends answer; urges obedience; promises life. 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“This do”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29: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rgbClr val="CCFFFF"/>
                </a:solidFill>
              </a:rPr>
              <a:t>justify</a:t>
            </a:r>
            <a:r>
              <a:rPr lang="en-US" altLang="en-US" dirty="0">
                <a:solidFill>
                  <a:schemeClr val="bg1"/>
                </a:solidFill>
              </a:rPr>
              <a:t> – Lk.16:14-15 </a:t>
            </a:r>
            <a:r>
              <a:rPr lang="en-US" altLang="en-US" sz="3000" dirty="0">
                <a:solidFill>
                  <a:srgbClr val="CCFFFF"/>
                </a:solidFill>
              </a:rPr>
              <a:t>(self) </a:t>
            </a:r>
            <a:r>
              <a:rPr lang="en-US" altLang="en-US" sz="2800" dirty="0">
                <a:solidFill>
                  <a:schemeClr val="bg1"/>
                </a:solidFill>
              </a:rPr>
              <a:t>…</a:t>
            </a:r>
            <a:r>
              <a:rPr lang="en-US" altLang="en-US" dirty="0">
                <a:solidFill>
                  <a:schemeClr val="bg1"/>
                </a:solidFill>
              </a:rPr>
              <a:t> 7:29 </a:t>
            </a:r>
            <a:r>
              <a:rPr lang="en-US" altLang="en-US" sz="3000" dirty="0">
                <a:solidFill>
                  <a:srgbClr val="CCFFFF"/>
                </a:solidFill>
              </a:rPr>
              <a:t>(God)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CC"/>
                </a:solidFill>
              </a:rPr>
              <a:t>Jew:</a:t>
            </a:r>
            <a:r>
              <a:rPr lang="en-US" altLang="en-US" sz="3200" dirty="0">
                <a:solidFill>
                  <a:schemeClr val="bg1"/>
                </a:solidFill>
              </a:rPr>
              <a:t>  NO Gentile is a neighbor.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CC"/>
                </a:solidFill>
              </a:rPr>
              <a:t>Pharisee:</a:t>
            </a:r>
            <a:r>
              <a:rPr lang="en-US" altLang="en-US" sz="3200" dirty="0">
                <a:solidFill>
                  <a:schemeClr val="bg1"/>
                </a:solidFill>
              </a:rPr>
              <a:t>  no non-Pharisee…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CC"/>
                </a:solidFill>
              </a:rPr>
              <a:t>Essene:</a:t>
            </a:r>
            <a:r>
              <a:rPr lang="en-US" altLang="en-US" sz="3200" dirty="0">
                <a:solidFill>
                  <a:schemeClr val="bg1"/>
                </a:solidFill>
              </a:rPr>
              <a:t>  hated all sons of darkness (Mt.5:43; Jn.7:49).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81575F-CCB9-40F4-B646-EB9D2D6E8217}"/>
              </a:ext>
            </a:extLst>
          </p:cNvPr>
          <p:cNvSpPr/>
          <p:nvPr/>
        </p:nvSpPr>
        <p:spPr>
          <a:xfrm>
            <a:off x="2255980" y="5684980"/>
            <a:ext cx="4648200" cy="7620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Who is my neighbor?</a:t>
            </a:r>
          </a:p>
        </p:txBody>
      </p:sp>
    </p:spTree>
    <p:extLst>
      <p:ext uri="{BB962C8B-B14F-4D97-AF65-F5344CB8AC3E}">
        <p14:creationId xmlns:p14="http://schemas.microsoft.com/office/powerpoint/2010/main" val="37987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838200"/>
            <a:ext cx="6262884" cy="1066800"/>
          </a:xfrm>
          <a:solidFill>
            <a:schemeClr val="tx1">
              <a:lumMod val="95000"/>
              <a:lumOff val="5000"/>
            </a:schemeClr>
          </a:solidFill>
          <a:ln>
            <a:solidFill>
              <a:srgbClr val="00B0F0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Parable</a:t>
            </a:r>
            <a:b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(He relates a story)</a:t>
            </a:r>
            <a:endParaRPr lang="en-US" sz="30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30: </a:t>
            </a:r>
            <a:r>
              <a:rPr lang="en-US" altLang="en-US" sz="3600" dirty="0">
                <a:solidFill>
                  <a:srgbClr val="CCFFCC"/>
                </a:solidFill>
              </a:rPr>
              <a:t>victim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236" y="609600"/>
            <a:ext cx="8382000" cy="57150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Traveler from Jerusalem to Jericho </a:t>
            </a:r>
            <a:r>
              <a:rPr lang="en-US" altLang="en-US" dirty="0">
                <a:solidFill>
                  <a:schemeClr val="bg1"/>
                </a:solidFill>
              </a:rPr>
              <a:t>(17m.)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Many caves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Safe haven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“Robbers”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“A man”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6B3BB1-AAB3-4317-A14F-5F7848097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58362"/>
            <a:ext cx="4038600" cy="5699638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B978522D-ED0C-433F-AD6D-93F38338FDB4}"/>
              </a:ext>
            </a:extLst>
          </p:cNvPr>
          <p:cNvSpPr/>
          <p:nvPr/>
        </p:nvSpPr>
        <p:spPr>
          <a:xfrm>
            <a:off x="6513944" y="4999180"/>
            <a:ext cx="143164" cy="1524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06F1017-6A3A-4EB2-95C3-A192B517DCA8}"/>
              </a:ext>
            </a:extLst>
          </p:cNvPr>
          <p:cNvSpPr/>
          <p:nvPr/>
        </p:nvSpPr>
        <p:spPr>
          <a:xfrm>
            <a:off x="6973456" y="4828308"/>
            <a:ext cx="143164" cy="1524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6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31: </a:t>
            </a:r>
            <a:r>
              <a:rPr lang="en-US" altLang="en-US" sz="3600" dirty="0">
                <a:solidFill>
                  <a:srgbClr val="CCFFCC"/>
                </a:solidFill>
              </a:rPr>
              <a:t>priest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236" y="609600"/>
            <a:ext cx="8382000" cy="57150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Right place … time 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CC"/>
                </a:solidFill>
              </a:rPr>
              <a:t>Passed by on other side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Excuses?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85CB0B-6135-4AC0-8701-730F217F529F}"/>
              </a:ext>
            </a:extLst>
          </p:cNvPr>
          <p:cNvSpPr/>
          <p:nvPr/>
        </p:nvSpPr>
        <p:spPr>
          <a:xfrm>
            <a:off x="667328" y="2680855"/>
            <a:ext cx="3810000" cy="457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I’m no doctor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26200D-9AE3-48AB-BDC4-0D15D0120845}"/>
              </a:ext>
            </a:extLst>
          </p:cNvPr>
          <p:cNvSpPr/>
          <p:nvPr/>
        </p:nvSpPr>
        <p:spPr>
          <a:xfrm>
            <a:off x="667328" y="3214255"/>
            <a:ext cx="3810000" cy="457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I’m in danger, too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901C26-2E4A-4AD7-A853-6E15BE4F3202}"/>
              </a:ext>
            </a:extLst>
          </p:cNvPr>
          <p:cNvSpPr/>
          <p:nvPr/>
        </p:nvSpPr>
        <p:spPr>
          <a:xfrm>
            <a:off x="667328" y="3747655"/>
            <a:ext cx="3810000" cy="457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If he dies, defiles me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AAFE0A-F1E1-4FAD-B2D7-C50B968D47A3}"/>
              </a:ext>
            </a:extLst>
          </p:cNvPr>
          <p:cNvSpPr/>
          <p:nvPr/>
        </p:nvSpPr>
        <p:spPr>
          <a:xfrm>
            <a:off x="4686301" y="2667000"/>
            <a:ext cx="3810000" cy="1537855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If I were lying there, no one would help me</a:t>
            </a:r>
          </a:p>
        </p:txBody>
      </p:sp>
    </p:spTree>
    <p:extLst>
      <p:ext uri="{BB962C8B-B14F-4D97-AF65-F5344CB8AC3E}">
        <p14:creationId xmlns:p14="http://schemas.microsoft.com/office/powerpoint/2010/main" val="258588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32: </a:t>
            </a:r>
            <a:r>
              <a:rPr lang="en-US" altLang="en-US" sz="3600" dirty="0">
                <a:solidFill>
                  <a:srgbClr val="CCFFCC"/>
                </a:solidFill>
              </a:rPr>
              <a:t>Levite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236" y="609600"/>
            <a:ext cx="8382000" cy="5943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Another religious man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Teacher of the Law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Did he teach Mic.6:8?</a:t>
            </a:r>
          </a:p>
          <a:p>
            <a:pPr lvl="1"/>
            <a:endParaRPr lang="en-US" altLang="en-US" sz="3200" dirty="0">
              <a:solidFill>
                <a:schemeClr val="bg1"/>
              </a:solidFill>
            </a:endParaRPr>
          </a:p>
          <a:p>
            <a:pPr lvl="1"/>
            <a:endParaRPr lang="en-US" altLang="en-US" sz="3200" dirty="0">
              <a:solidFill>
                <a:schemeClr val="bg1"/>
              </a:solidFill>
            </a:endParaRPr>
          </a:p>
          <a:p>
            <a:pPr lvl="1"/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spcBef>
                <a:spcPts val="1500"/>
              </a:spcBef>
            </a:pPr>
            <a:r>
              <a:rPr lang="en-US" altLang="en-US" sz="3200" dirty="0">
                <a:solidFill>
                  <a:schemeClr val="bg1"/>
                </a:solidFill>
              </a:rPr>
              <a:t>Who could expect him to do what priest had avoided?</a:t>
            </a:r>
          </a:p>
          <a:p>
            <a:pPr lvl="1"/>
            <a:r>
              <a:rPr lang="en-US" altLang="en-US" sz="3200" dirty="0">
                <a:solidFill>
                  <a:schemeClr val="bg1"/>
                </a:solidFill>
              </a:rPr>
              <a:t>Poor victim was slighted by those he thought were pious friends.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48FF66-4C4A-4A36-95B1-09F16EB4E348}"/>
              </a:ext>
            </a:extLst>
          </p:cNvPr>
          <p:cNvSpPr/>
          <p:nvPr/>
        </p:nvSpPr>
        <p:spPr>
          <a:xfrm>
            <a:off x="457200" y="2362200"/>
            <a:ext cx="8229600" cy="18288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CCFFFF"/>
                </a:solidFill>
              </a:rPr>
              <a:t>He has shown you, O man, what is good; And what does the Lord require of you  But to do justly,  To love mercy,  And to walk humbly with your God?</a:t>
            </a:r>
          </a:p>
        </p:txBody>
      </p:sp>
    </p:spTree>
    <p:extLst>
      <p:ext uri="{BB962C8B-B14F-4D97-AF65-F5344CB8AC3E}">
        <p14:creationId xmlns:p14="http://schemas.microsoft.com/office/powerpoint/2010/main" val="218385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5973</TotalTime>
  <Words>803</Words>
  <Application>Microsoft Office PowerPoint</Application>
  <PresentationFormat>On-screen Show (4:3)</PresentationFormat>
  <Paragraphs>121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Verdana</vt:lpstr>
      <vt:lpstr>Wingdings</vt:lpstr>
      <vt:lpstr>Default Design</vt:lpstr>
      <vt:lpstr>PowerPoint Presentation</vt:lpstr>
      <vt:lpstr>Background</vt:lpstr>
      <vt:lpstr>Background</vt:lpstr>
      <vt:lpstr>Background</vt:lpstr>
      <vt:lpstr>Background</vt:lpstr>
      <vt:lpstr>I. The Parable (He relates a story)</vt:lpstr>
      <vt:lpstr>30: victim</vt:lpstr>
      <vt:lpstr>31: priest</vt:lpstr>
      <vt:lpstr>32: Levite</vt:lpstr>
      <vt:lpstr>33: Samaritan</vt:lpstr>
      <vt:lpstr>34: first aid on road, care at inn</vt:lpstr>
      <vt:lpstr>36: the question: who was “neighbor”?</vt:lpstr>
      <vt:lpstr>I. The Parable</vt:lpstr>
      <vt:lpstr>1. People have not changed</vt:lpstr>
      <vt:lpstr>2. It is possible to be religious but out of practice</vt:lpstr>
      <vt:lpstr>3. Be more concerned about being a neighbor than having one</vt:lpstr>
      <vt:lpstr>4. Avoid the characteristics of priest and Levite</vt:lpstr>
      <vt:lpstr>5. Imitate the Samaritan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556</cp:revision>
  <dcterms:created xsi:type="dcterms:W3CDTF">2004-01-08T21:08:14Z</dcterms:created>
  <dcterms:modified xsi:type="dcterms:W3CDTF">2021-02-07T18:58:04Z</dcterms:modified>
</cp:coreProperties>
</file>